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256" r:id="rId5"/>
    <p:sldId id="262" r:id="rId6"/>
    <p:sldId id="269" r:id="rId7"/>
    <p:sldId id="358" r:id="rId8"/>
    <p:sldId id="270" r:id="rId9"/>
    <p:sldId id="359" r:id="rId10"/>
    <p:sldId id="363" r:id="rId11"/>
    <p:sldId id="364" r:id="rId12"/>
    <p:sldId id="301" r:id="rId13"/>
    <p:sldId id="300" r:id="rId14"/>
    <p:sldId id="316" r:id="rId15"/>
    <p:sldId id="357" r:id="rId16"/>
    <p:sldId id="362" r:id="rId17"/>
    <p:sldId id="360" r:id="rId18"/>
    <p:sldId id="361" r:id="rId19"/>
    <p:sldId id="366" r:id="rId20"/>
    <p:sldId id="367" r:id="rId21"/>
    <p:sldId id="271" r:id="rId22"/>
    <p:sldId id="346" r:id="rId23"/>
    <p:sldId id="343" r:id="rId24"/>
    <p:sldId id="344" r:id="rId25"/>
    <p:sldId id="290" r:id="rId26"/>
    <p:sldId id="347" r:id="rId27"/>
    <p:sldId id="348" r:id="rId28"/>
    <p:sldId id="365" r:id="rId29"/>
    <p:sldId id="345" r:id="rId30"/>
    <p:sldId id="355" r:id="rId31"/>
    <p:sldId id="356" r:id="rId32"/>
    <p:sldId id="310" r:id="rId33"/>
    <p:sldId id="349" r:id="rId34"/>
    <p:sldId id="35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68" autoAdjust="0"/>
    <p:restoredTop sz="96327"/>
  </p:normalViewPr>
  <p:slideViewPr>
    <p:cSldViewPr snapToGrid="0" snapToObjects="1">
      <p:cViewPr varScale="1">
        <p:scale>
          <a:sx n="109" d="100"/>
          <a:sy n="109" d="100"/>
        </p:scale>
        <p:origin x="216"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50516-2199-8243-B0E1-50AFDE551056}" type="datetimeFigureOut">
              <a:rPr lang="en-US" smtClean="0"/>
              <a:t>1/30/26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E605C9-31EB-744D-A4D5-6BECC3FFF31F}" type="slidenum">
              <a:rPr lang="en-US" smtClean="0"/>
              <a:t>‹#›</a:t>
            </a:fld>
            <a:endParaRPr lang="en-US"/>
          </a:p>
        </p:txBody>
      </p:sp>
    </p:spTree>
    <p:extLst>
      <p:ext uri="{BB962C8B-B14F-4D97-AF65-F5344CB8AC3E}">
        <p14:creationId xmlns:p14="http://schemas.microsoft.com/office/powerpoint/2010/main" val="2469243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755650"/>
            <a:ext cx="4197350" cy="2362200"/>
          </a:xfrm>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This is the order they appear in in a Jewish Bible -- What do you notice? </a:t>
            </a:r>
            <a:r>
              <a:rPr lang="en-GB" dirty="0">
                <a:effectLst/>
              </a:rPr>
              <a:t> </a:t>
            </a:r>
            <a:endParaRPr lang="en-GB" dirty="0"/>
          </a:p>
        </p:txBody>
      </p:sp>
      <p:sp>
        <p:nvSpPr>
          <p:cNvPr id="4" name="Slide Number Placeholder 3"/>
          <p:cNvSpPr>
            <a:spLocks noGrp="1"/>
          </p:cNvSpPr>
          <p:nvPr>
            <p:ph type="sldNum" sz="quarter" idx="10"/>
          </p:nvPr>
        </p:nvSpPr>
        <p:spPr/>
        <p:txBody>
          <a:bodyPr/>
          <a:lstStyle/>
          <a:p>
            <a:fld id="{22F8E642-4B5C-4A3D-B0F0-A04F25C269FA}" type="slidenum">
              <a:rPr lang="en-GB" smtClean="0"/>
              <a:pPr/>
              <a:t>3</a:t>
            </a:fld>
            <a:endParaRPr lang="en-GB"/>
          </a:p>
        </p:txBody>
      </p:sp>
    </p:spTree>
    <p:extLst>
      <p:ext uri="{BB962C8B-B14F-4D97-AF65-F5344CB8AC3E}">
        <p14:creationId xmlns:p14="http://schemas.microsoft.com/office/powerpoint/2010/main" val="3423980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Next we have the Judges: </a:t>
            </a:r>
          </a:p>
          <a:p>
            <a:r>
              <a:rPr lang="en-GB" sz="1200" kern="1200" dirty="0">
                <a:solidFill>
                  <a:schemeClr val="tx1"/>
                </a:solidFill>
                <a:effectLst/>
                <a:latin typeface="+mn-lt"/>
                <a:ea typeface="+mn-ea"/>
                <a:cs typeface="+mn-cs"/>
              </a:rPr>
              <a:t>Here you can see one of the most famous incidents in the book of Judges, the moment in Samson and Delilah’s relationship where she </a:t>
            </a:r>
            <a:r>
              <a:rPr lang="en-GB" sz="1200" kern="1200" dirty="0" err="1">
                <a:solidFill>
                  <a:schemeClr val="tx1"/>
                </a:solidFill>
                <a:effectLst/>
                <a:latin typeface="+mn-lt"/>
                <a:ea typeface="+mn-ea"/>
                <a:cs typeface="+mn-cs"/>
              </a:rPr>
              <a:t>realies</a:t>
            </a:r>
            <a:r>
              <a:rPr lang="en-GB" sz="1200" kern="1200" dirty="0">
                <a:solidFill>
                  <a:schemeClr val="tx1"/>
                </a:solidFill>
                <a:effectLst/>
                <a:latin typeface="+mn-lt"/>
                <a:ea typeface="+mn-ea"/>
                <a:cs typeface="+mn-cs"/>
              </a:rPr>
              <a:t> that his power lies in his hair – here she is poised with scissors in hand!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There are all sort of interesting and disturbing stories in this period. </a:t>
            </a:r>
          </a:p>
          <a:p>
            <a:r>
              <a:rPr lang="en-GB" sz="1200" kern="1200" dirty="0">
                <a:solidFill>
                  <a:schemeClr val="tx1"/>
                </a:solidFill>
                <a:effectLst/>
                <a:latin typeface="+mn-lt"/>
                <a:ea typeface="+mn-ea"/>
                <a:cs typeface="+mn-cs"/>
              </a:rPr>
              <a:t>Unfortunately, the period of the Judges is tumultuous!  They aren't very good at leading the people, so the people demand a King </a:t>
            </a:r>
          </a:p>
          <a:p>
            <a:r>
              <a:rPr lang="en-GB" sz="1200" kern="1200" dirty="0">
                <a:solidFill>
                  <a:schemeClr val="tx1"/>
                </a:solidFill>
                <a:effectLst/>
                <a:latin typeface="+mn-lt"/>
                <a:ea typeface="+mn-ea"/>
                <a:cs typeface="+mn-cs"/>
              </a:rPr>
              <a:t>(1 </a:t>
            </a:r>
            <a:r>
              <a:rPr lang="en-GB" sz="1200" kern="1200" dirty="0" err="1">
                <a:solidFill>
                  <a:schemeClr val="tx1"/>
                </a:solidFill>
                <a:effectLst/>
                <a:latin typeface="+mn-lt"/>
                <a:ea typeface="+mn-ea"/>
                <a:cs typeface="+mn-cs"/>
              </a:rPr>
              <a:t>sam</a:t>
            </a:r>
            <a:r>
              <a:rPr lang="en-GB" sz="1200" kern="1200" dirty="0">
                <a:solidFill>
                  <a:schemeClr val="tx1"/>
                </a:solidFill>
                <a:effectLst/>
                <a:latin typeface="+mn-lt"/>
                <a:ea typeface="+mn-ea"/>
                <a:cs typeface="+mn-cs"/>
              </a:rPr>
              <a:t> 8) </a:t>
            </a:r>
          </a:p>
          <a:p>
            <a:endParaRPr lang="en-GB" dirty="0"/>
          </a:p>
        </p:txBody>
      </p:sp>
      <p:sp>
        <p:nvSpPr>
          <p:cNvPr id="4" name="Slide Number Placeholder 3"/>
          <p:cNvSpPr>
            <a:spLocks noGrp="1"/>
          </p:cNvSpPr>
          <p:nvPr>
            <p:ph type="sldNum" sz="quarter" idx="5"/>
          </p:nvPr>
        </p:nvSpPr>
        <p:spPr/>
        <p:txBody>
          <a:bodyPr/>
          <a:lstStyle/>
          <a:p>
            <a:fld id="{0115B27A-7613-4306-B05F-61DAC66A0F90}" type="slidenum">
              <a:rPr lang="en-GB" smtClean="0"/>
              <a:t>16</a:t>
            </a:fld>
            <a:endParaRPr lang="en-GB"/>
          </a:p>
        </p:txBody>
      </p:sp>
    </p:spTree>
    <p:extLst>
      <p:ext uri="{BB962C8B-B14F-4D97-AF65-F5344CB8AC3E}">
        <p14:creationId xmlns:p14="http://schemas.microsoft.com/office/powerpoint/2010/main" val="3721837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Next we have the Judges: </a:t>
            </a:r>
          </a:p>
          <a:p>
            <a:r>
              <a:rPr lang="en-GB" sz="1200" kern="1200" dirty="0">
                <a:solidFill>
                  <a:schemeClr val="tx1"/>
                </a:solidFill>
                <a:effectLst/>
                <a:latin typeface="+mn-lt"/>
                <a:ea typeface="+mn-ea"/>
                <a:cs typeface="+mn-cs"/>
              </a:rPr>
              <a:t>Here you can see one of the most famous incidents in the book of Judges, the moment in Samson and Delilah’s relationship where she </a:t>
            </a:r>
            <a:r>
              <a:rPr lang="en-GB" sz="1200" kern="1200" dirty="0" err="1">
                <a:solidFill>
                  <a:schemeClr val="tx1"/>
                </a:solidFill>
                <a:effectLst/>
                <a:latin typeface="+mn-lt"/>
                <a:ea typeface="+mn-ea"/>
                <a:cs typeface="+mn-cs"/>
              </a:rPr>
              <a:t>realies</a:t>
            </a:r>
            <a:r>
              <a:rPr lang="en-GB" sz="1200" kern="1200" dirty="0">
                <a:solidFill>
                  <a:schemeClr val="tx1"/>
                </a:solidFill>
                <a:effectLst/>
                <a:latin typeface="+mn-lt"/>
                <a:ea typeface="+mn-ea"/>
                <a:cs typeface="+mn-cs"/>
              </a:rPr>
              <a:t> that his power lies in his hair – here she is poised with scissors in hand!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There are all sort of interesting and disturbing stories in this period. </a:t>
            </a:r>
          </a:p>
          <a:p>
            <a:r>
              <a:rPr lang="en-GB" sz="1200" kern="1200" dirty="0">
                <a:solidFill>
                  <a:schemeClr val="tx1"/>
                </a:solidFill>
                <a:effectLst/>
                <a:latin typeface="+mn-lt"/>
                <a:ea typeface="+mn-ea"/>
                <a:cs typeface="+mn-cs"/>
              </a:rPr>
              <a:t>Unfortunately, the period of the Judges is tumultuous!  They aren't very good at leading the people, so the people demand a King </a:t>
            </a:r>
          </a:p>
          <a:p>
            <a:r>
              <a:rPr lang="en-GB" sz="1200" kern="1200" dirty="0">
                <a:solidFill>
                  <a:schemeClr val="tx1"/>
                </a:solidFill>
                <a:effectLst/>
                <a:latin typeface="+mn-lt"/>
                <a:ea typeface="+mn-ea"/>
                <a:cs typeface="+mn-cs"/>
              </a:rPr>
              <a:t>(1 </a:t>
            </a:r>
            <a:r>
              <a:rPr lang="en-GB" sz="1200" kern="1200" dirty="0" err="1">
                <a:solidFill>
                  <a:schemeClr val="tx1"/>
                </a:solidFill>
                <a:effectLst/>
                <a:latin typeface="+mn-lt"/>
                <a:ea typeface="+mn-ea"/>
                <a:cs typeface="+mn-cs"/>
              </a:rPr>
              <a:t>sam</a:t>
            </a:r>
            <a:r>
              <a:rPr lang="en-GB" sz="1200" kern="1200" dirty="0">
                <a:solidFill>
                  <a:schemeClr val="tx1"/>
                </a:solidFill>
                <a:effectLst/>
                <a:latin typeface="+mn-lt"/>
                <a:ea typeface="+mn-ea"/>
                <a:cs typeface="+mn-cs"/>
              </a:rPr>
              <a:t> 8) </a:t>
            </a:r>
          </a:p>
          <a:p>
            <a:endParaRPr lang="en-GB" dirty="0"/>
          </a:p>
        </p:txBody>
      </p:sp>
      <p:sp>
        <p:nvSpPr>
          <p:cNvPr id="4" name="Slide Number Placeholder 3"/>
          <p:cNvSpPr>
            <a:spLocks noGrp="1"/>
          </p:cNvSpPr>
          <p:nvPr>
            <p:ph type="sldNum" sz="quarter" idx="5"/>
          </p:nvPr>
        </p:nvSpPr>
        <p:spPr/>
        <p:txBody>
          <a:bodyPr/>
          <a:lstStyle/>
          <a:p>
            <a:fld id="{0115B27A-7613-4306-B05F-61DAC66A0F90}" type="slidenum">
              <a:rPr lang="en-GB" smtClean="0"/>
              <a:t>17</a:t>
            </a:fld>
            <a:endParaRPr lang="en-GB"/>
          </a:p>
        </p:txBody>
      </p:sp>
    </p:spTree>
    <p:extLst>
      <p:ext uri="{BB962C8B-B14F-4D97-AF65-F5344CB8AC3E}">
        <p14:creationId xmlns:p14="http://schemas.microsoft.com/office/powerpoint/2010/main" val="732704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2A8C116-D0AC-374A-8367-1BE0DC1BCEF6}" type="slidenum">
              <a:rPr lang="en-US" smtClean="0"/>
              <a:t>19</a:t>
            </a:fld>
            <a:endParaRPr lang="en-US"/>
          </a:p>
        </p:txBody>
      </p:sp>
    </p:spTree>
    <p:extLst>
      <p:ext uri="{BB962C8B-B14F-4D97-AF65-F5344CB8AC3E}">
        <p14:creationId xmlns:p14="http://schemas.microsoft.com/office/powerpoint/2010/main" val="3503108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A8C116-D0AC-374A-8367-1BE0DC1BCEF6}" type="slidenum">
              <a:rPr lang="en-US" smtClean="0"/>
              <a:t>20</a:t>
            </a:fld>
            <a:endParaRPr lang="en-US"/>
          </a:p>
        </p:txBody>
      </p:sp>
    </p:spTree>
    <p:extLst>
      <p:ext uri="{BB962C8B-B14F-4D97-AF65-F5344CB8AC3E}">
        <p14:creationId xmlns:p14="http://schemas.microsoft.com/office/powerpoint/2010/main" val="1570743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A8C116-D0AC-374A-8367-1BE0DC1BCEF6}" type="slidenum">
              <a:rPr lang="en-US" smtClean="0"/>
              <a:t>21</a:t>
            </a:fld>
            <a:endParaRPr lang="en-US"/>
          </a:p>
        </p:txBody>
      </p:sp>
    </p:spTree>
    <p:extLst>
      <p:ext uri="{BB962C8B-B14F-4D97-AF65-F5344CB8AC3E}">
        <p14:creationId xmlns:p14="http://schemas.microsoft.com/office/powerpoint/2010/main" val="1130351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CC3E1D7-EA3A-4017-8C01-DEC596D5770B}" type="datetime1">
              <a:rPr lang="en-GB"/>
              <a:pPr/>
              <a:t>30/01/2026</a:t>
            </a:fld>
            <a:endParaRPr lang="en-GB"/>
          </a:p>
        </p:txBody>
      </p:sp>
      <p:sp>
        <p:nvSpPr>
          <p:cNvPr id="7" name="Rectangle 7"/>
          <p:cNvSpPr>
            <a:spLocks noGrp="1" noChangeArrowheads="1"/>
          </p:cNvSpPr>
          <p:nvPr>
            <p:ph type="sldNum" sz="quarter" idx="5"/>
          </p:nvPr>
        </p:nvSpPr>
        <p:spPr>
          <a:ln/>
        </p:spPr>
        <p:txBody>
          <a:bodyPr/>
          <a:lstStyle/>
          <a:p>
            <a:fld id="{B276485C-95EC-4D4F-87BD-5CE16DF3BCA2}" type="slidenum">
              <a:rPr lang="en-GB"/>
              <a:pPr/>
              <a:t>22</a:t>
            </a:fld>
            <a:endParaRPr lang="en-GB"/>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723962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A8C116-D0AC-374A-8367-1BE0DC1BCEF6}" type="slidenum">
              <a:rPr lang="en-US" smtClean="0"/>
              <a:t>23</a:t>
            </a:fld>
            <a:endParaRPr lang="en-US"/>
          </a:p>
        </p:txBody>
      </p:sp>
    </p:spTree>
    <p:extLst>
      <p:ext uri="{BB962C8B-B14F-4D97-AF65-F5344CB8AC3E}">
        <p14:creationId xmlns:p14="http://schemas.microsoft.com/office/powerpoint/2010/main" val="2189016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A8C116-D0AC-374A-8367-1BE0DC1BCEF6}" type="slidenum">
              <a:rPr lang="en-US" smtClean="0"/>
              <a:t>24</a:t>
            </a:fld>
            <a:endParaRPr lang="en-US"/>
          </a:p>
        </p:txBody>
      </p:sp>
    </p:spTree>
    <p:extLst>
      <p:ext uri="{BB962C8B-B14F-4D97-AF65-F5344CB8AC3E}">
        <p14:creationId xmlns:p14="http://schemas.microsoft.com/office/powerpoint/2010/main" val="1058131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A8C116-D0AC-374A-8367-1BE0DC1BCEF6}" type="slidenum">
              <a:rPr lang="en-US" smtClean="0"/>
              <a:t>26</a:t>
            </a:fld>
            <a:endParaRPr lang="en-US"/>
          </a:p>
        </p:txBody>
      </p:sp>
    </p:spTree>
    <p:extLst>
      <p:ext uri="{BB962C8B-B14F-4D97-AF65-F5344CB8AC3E}">
        <p14:creationId xmlns:p14="http://schemas.microsoft.com/office/powerpoint/2010/main" val="1060584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A8C116-D0AC-374A-8367-1BE0DC1BCEF6}" type="slidenum">
              <a:rPr lang="en-US" smtClean="0"/>
              <a:t>27</a:t>
            </a:fld>
            <a:endParaRPr lang="en-US"/>
          </a:p>
        </p:txBody>
      </p:sp>
    </p:spTree>
    <p:extLst>
      <p:ext uri="{BB962C8B-B14F-4D97-AF65-F5344CB8AC3E}">
        <p14:creationId xmlns:p14="http://schemas.microsoft.com/office/powerpoint/2010/main" val="644496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755650"/>
            <a:ext cx="4197350" cy="2362200"/>
          </a:xfrm>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This is the order they appear in in a Jewish Bible -- What do you notice? </a:t>
            </a:r>
            <a:r>
              <a:rPr lang="en-GB" dirty="0">
                <a:effectLst/>
              </a:rPr>
              <a:t> </a:t>
            </a:r>
            <a:endParaRPr lang="en-GB" dirty="0"/>
          </a:p>
        </p:txBody>
      </p:sp>
      <p:sp>
        <p:nvSpPr>
          <p:cNvPr id="4" name="Slide Number Placeholder 3"/>
          <p:cNvSpPr>
            <a:spLocks noGrp="1"/>
          </p:cNvSpPr>
          <p:nvPr>
            <p:ph type="sldNum" sz="quarter" idx="10"/>
          </p:nvPr>
        </p:nvSpPr>
        <p:spPr/>
        <p:txBody>
          <a:bodyPr/>
          <a:lstStyle/>
          <a:p>
            <a:fld id="{22F8E642-4B5C-4A3D-B0F0-A04F25C269FA}" type="slidenum">
              <a:rPr lang="en-GB" smtClean="0"/>
              <a:pPr/>
              <a:t>4</a:t>
            </a:fld>
            <a:endParaRPr lang="en-GB"/>
          </a:p>
        </p:txBody>
      </p:sp>
    </p:spTree>
    <p:extLst>
      <p:ext uri="{BB962C8B-B14F-4D97-AF65-F5344CB8AC3E}">
        <p14:creationId xmlns:p14="http://schemas.microsoft.com/office/powerpoint/2010/main" val="3903210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A8C116-D0AC-374A-8367-1BE0DC1BCEF6}" type="slidenum">
              <a:rPr lang="en-US" smtClean="0"/>
              <a:t>28</a:t>
            </a:fld>
            <a:endParaRPr lang="en-US"/>
          </a:p>
        </p:txBody>
      </p:sp>
    </p:spTree>
    <p:extLst>
      <p:ext uri="{BB962C8B-B14F-4D97-AF65-F5344CB8AC3E}">
        <p14:creationId xmlns:p14="http://schemas.microsoft.com/office/powerpoint/2010/main" val="1220324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052EFA1C-A5E5-4554-8D78-A74726649544}" type="slidenum">
              <a:rPr lang="en-GB" smtClean="0"/>
              <a:pPr/>
              <a:t>29</a:t>
            </a:fld>
            <a:endParaRPr lang="en-GB"/>
          </a:p>
        </p:txBody>
      </p:sp>
    </p:spTree>
    <p:extLst>
      <p:ext uri="{BB962C8B-B14F-4D97-AF65-F5344CB8AC3E}">
        <p14:creationId xmlns:p14="http://schemas.microsoft.com/office/powerpoint/2010/main" val="41327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A8C116-D0AC-374A-8367-1BE0DC1BCEF6}" type="slidenum">
              <a:rPr lang="en-US" smtClean="0"/>
              <a:t>30</a:t>
            </a:fld>
            <a:endParaRPr lang="en-US"/>
          </a:p>
        </p:txBody>
      </p:sp>
    </p:spTree>
    <p:extLst>
      <p:ext uri="{BB962C8B-B14F-4D97-AF65-F5344CB8AC3E}">
        <p14:creationId xmlns:p14="http://schemas.microsoft.com/office/powerpoint/2010/main" val="516635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A8C116-D0AC-374A-8367-1BE0DC1BCEF6}" type="slidenum">
              <a:rPr lang="en-US" smtClean="0"/>
              <a:t>31</a:t>
            </a:fld>
            <a:endParaRPr lang="en-US"/>
          </a:p>
        </p:txBody>
      </p:sp>
    </p:spTree>
    <p:extLst>
      <p:ext uri="{BB962C8B-B14F-4D97-AF65-F5344CB8AC3E}">
        <p14:creationId xmlns:p14="http://schemas.microsoft.com/office/powerpoint/2010/main" val="3381089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2EFA1C-A5E5-4554-8D78-A74726649544}" type="slidenum">
              <a:rPr lang="en-GB" smtClean="0"/>
              <a:pPr/>
              <a:t>9</a:t>
            </a:fld>
            <a:endParaRPr lang="en-GB"/>
          </a:p>
        </p:txBody>
      </p:sp>
    </p:spTree>
    <p:extLst>
      <p:ext uri="{BB962C8B-B14F-4D97-AF65-F5344CB8AC3E}">
        <p14:creationId xmlns:p14="http://schemas.microsoft.com/office/powerpoint/2010/main" val="2767322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A8C116-D0AC-374A-8367-1BE0DC1BCEF6}" type="slidenum">
              <a:rPr lang="en-US" smtClean="0"/>
              <a:t>10</a:t>
            </a:fld>
            <a:endParaRPr lang="en-US"/>
          </a:p>
        </p:txBody>
      </p:sp>
    </p:spTree>
    <p:extLst>
      <p:ext uri="{BB962C8B-B14F-4D97-AF65-F5344CB8AC3E}">
        <p14:creationId xmlns:p14="http://schemas.microsoft.com/office/powerpoint/2010/main" val="3502202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A8C116-D0AC-374A-8367-1BE0DC1BCEF6}" type="slidenum">
              <a:rPr lang="en-US" smtClean="0"/>
              <a:t>11</a:t>
            </a:fld>
            <a:endParaRPr lang="en-US"/>
          </a:p>
        </p:txBody>
      </p:sp>
    </p:spTree>
    <p:extLst>
      <p:ext uri="{BB962C8B-B14F-4D97-AF65-F5344CB8AC3E}">
        <p14:creationId xmlns:p14="http://schemas.microsoft.com/office/powerpoint/2010/main" val="2653695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Next we have the Judges: </a:t>
            </a:r>
          </a:p>
          <a:p>
            <a:r>
              <a:rPr lang="en-GB" sz="1200" kern="1200" dirty="0">
                <a:solidFill>
                  <a:schemeClr val="tx1"/>
                </a:solidFill>
                <a:effectLst/>
                <a:latin typeface="+mn-lt"/>
                <a:ea typeface="+mn-ea"/>
                <a:cs typeface="+mn-cs"/>
              </a:rPr>
              <a:t>Here you can see one of the most famous incidents in the book of Judges, the moment in Samson and Delilah’s relationship where she </a:t>
            </a:r>
            <a:r>
              <a:rPr lang="en-GB" sz="1200" kern="1200" dirty="0" err="1">
                <a:solidFill>
                  <a:schemeClr val="tx1"/>
                </a:solidFill>
                <a:effectLst/>
                <a:latin typeface="+mn-lt"/>
                <a:ea typeface="+mn-ea"/>
                <a:cs typeface="+mn-cs"/>
              </a:rPr>
              <a:t>realies</a:t>
            </a:r>
            <a:r>
              <a:rPr lang="en-GB" sz="1200" kern="1200" dirty="0">
                <a:solidFill>
                  <a:schemeClr val="tx1"/>
                </a:solidFill>
                <a:effectLst/>
                <a:latin typeface="+mn-lt"/>
                <a:ea typeface="+mn-ea"/>
                <a:cs typeface="+mn-cs"/>
              </a:rPr>
              <a:t> that his power lies in his hair – here she is poised with scissors in hand!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There are all sort of interesting and disturbing stories in this period. </a:t>
            </a:r>
          </a:p>
          <a:p>
            <a:r>
              <a:rPr lang="en-GB" sz="1200" kern="1200" dirty="0">
                <a:solidFill>
                  <a:schemeClr val="tx1"/>
                </a:solidFill>
                <a:effectLst/>
                <a:latin typeface="+mn-lt"/>
                <a:ea typeface="+mn-ea"/>
                <a:cs typeface="+mn-cs"/>
              </a:rPr>
              <a:t>Unfortunately, the period of the Judges is tumultuous!  They aren't very good at leading the people, so the people demand a King </a:t>
            </a:r>
          </a:p>
          <a:p>
            <a:r>
              <a:rPr lang="en-GB" sz="1200" kern="1200" dirty="0">
                <a:solidFill>
                  <a:schemeClr val="tx1"/>
                </a:solidFill>
                <a:effectLst/>
                <a:latin typeface="+mn-lt"/>
                <a:ea typeface="+mn-ea"/>
                <a:cs typeface="+mn-cs"/>
              </a:rPr>
              <a:t>(1 </a:t>
            </a:r>
            <a:r>
              <a:rPr lang="en-GB" sz="1200" kern="1200" dirty="0" err="1">
                <a:solidFill>
                  <a:schemeClr val="tx1"/>
                </a:solidFill>
                <a:effectLst/>
                <a:latin typeface="+mn-lt"/>
                <a:ea typeface="+mn-ea"/>
                <a:cs typeface="+mn-cs"/>
              </a:rPr>
              <a:t>sam</a:t>
            </a:r>
            <a:r>
              <a:rPr lang="en-GB" sz="1200" kern="1200" dirty="0">
                <a:solidFill>
                  <a:schemeClr val="tx1"/>
                </a:solidFill>
                <a:effectLst/>
                <a:latin typeface="+mn-lt"/>
                <a:ea typeface="+mn-ea"/>
                <a:cs typeface="+mn-cs"/>
              </a:rPr>
              <a:t> 8) </a:t>
            </a:r>
          </a:p>
          <a:p>
            <a:endParaRPr lang="en-GB" dirty="0"/>
          </a:p>
        </p:txBody>
      </p:sp>
      <p:sp>
        <p:nvSpPr>
          <p:cNvPr id="4" name="Slide Number Placeholder 3"/>
          <p:cNvSpPr>
            <a:spLocks noGrp="1"/>
          </p:cNvSpPr>
          <p:nvPr>
            <p:ph type="sldNum" sz="quarter" idx="5"/>
          </p:nvPr>
        </p:nvSpPr>
        <p:spPr/>
        <p:txBody>
          <a:bodyPr/>
          <a:lstStyle/>
          <a:p>
            <a:fld id="{0115B27A-7613-4306-B05F-61DAC66A0F90}" type="slidenum">
              <a:rPr lang="en-GB" smtClean="0"/>
              <a:t>12</a:t>
            </a:fld>
            <a:endParaRPr lang="en-GB"/>
          </a:p>
        </p:txBody>
      </p:sp>
    </p:spTree>
    <p:extLst>
      <p:ext uri="{BB962C8B-B14F-4D97-AF65-F5344CB8AC3E}">
        <p14:creationId xmlns:p14="http://schemas.microsoft.com/office/powerpoint/2010/main" val="3247339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Next we have the Judges: </a:t>
            </a:r>
          </a:p>
          <a:p>
            <a:r>
              <a:rPr lang="en-GB" sz="1200" kern="1200" dirty="0">
                <a:solidFill>
                  <a:schemeClr val="tx1"/>
                </a:solidFill>
                <a:effectLst/>
                <a:latin typeface="+mn-lt"/>
                <a:ea typeface="+mn-ea"/>
                <a:cs typeface="+mn-cs"/>
              </a:rPr>
              <a:t>Here you can see one of the most famous incidents in the book of Judges, the moment in Samson and Delilah’s relationship where she </a:t>
            </a:r>
            <a:r>
              <a:rPr lang="en-GB" sz="1200" kern="1200" dirty="0" err="1">
                <a:solidFill>
                  <a:schemeClr val="tx1"/>
                </a:solidFill>
                <a:effectLst/>
                <a:latin typeface="+mn-lt"/>
                <a:ea typeface="+mn-ea"/>
                <a:cs typeface="+mn-cs"/>
              </a:rPr>
              <a:t>realies</a:t>
            </a:r>
            <a:r>
              <a:rPr lang="en-GB" sz="1200" kern="1200" dirty="0">
                <a:solidFill>
                  <a:schemeClr val="tx1"/>
                </a:solidFill>
                <a:effectLst/>
                <a:latin typeface="+mn-lt"/>
                <a:ea typeface="+mn-ea"/>
                <a:cs typeface="+mn-cs"/>
              </a:rPr>
              <a:t> that his power lies in his hair – here she is poised with scissors in hand!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There are all sort of interesting and disturbing stories in this period. </a:t>
            </a:r>
          </a:p>
          <a:p>
            <a:r>
              <a:rPr lang="en-GB" sz="1200" kern="1200" dirty="0">
                <a:solidFill>
                  <a:schemeClr val="tx1"/>
                </a:solidFill>
                <a:effectLst/>
                <a:latin typeface="+mn-lt"/>
                <a:ea typeface="+mn-ea"/>
                <a:cs typeface="+mn-cs"/>
              </a:rPr>
              <a:t>Unfortunately, the period of the Judges is tumultuous!  They aren't very good at leading the people, so the people demand a King </a:t>
            </a:r>
          </a:p>
          <a:p>
            <a:r>
              <a:rPr lang="en-GB" sz="1200" kern="1200" dirty="0">
                <a:solidFill>
                  <a:schemeClr val="tx1"/>
                </a:solidFill>
                <a:effectLst/>
                <a:latin typeface="+mn-lt"/>
                <a:ea typeface="+mn-ea"/>
                <a:cs typeface="+mn-cs"/>
              </a:rPr>
              <a:t>(1 </a:t>
            </a:r>
            <a:r>
              <a:rPr lang="en-GB" sz="1200" kern="1200" dirty="0" err="1">
                <a:solidFill>
                  <a:schemeClr val="tx1"/>
                </a:solidFill>
                <a:effectLst/>
                <a:latin typeface="+mn-lt"/>
                <a:ea typeface="+mn-ea"/>
                <a:cs typeface="+mn-cs"/>
              </a:rPr>
              <a:t>sam</a:t>
            </a:r>
            <a:r>
              <a:rPr lang="en-GB" sz="1200" kern="1200" dirty="0">
                <a:solidFill>
                  <a:schemeClr val="tx1"/>
                </a:solidFill>
                <a:effectLst/>
                <a:latin typeface="+mn-lt"/>
                <a:ea typeface="+mn-ea"/>
                <a:cs typeface="+mn-cs"/>
              </a:rPr>
              <a:t> 8) </a:t>
            </a:r>
          </a:p>
          <a:p>
            <a:endParaRPr lang="en-GB" dirty="0"/>
          </a:p>
        </p:txBody>
      </p:sp>
      <p:sp>
        <p:nvSpPr>
          <p:cNvPr id="4" name="Slide Number Placeholder 3"/>
          <p:cNvSpPr>
            <a:spLocks noGrp="1"/>
          </p:cNvSpPr>
          <p:nvPr>
            <p:ph type="sldNum" sz="quarter" idx="5"/>
          </p:nvPr>
        </p:nvSpPr>
        <p:spPr/>
        <p:txBody>
          <a:bodyPr/>
          <a:lstStyle/>
          <a:p>
            <a:fld id="{0115B27A-7613-4306-B05F-61DAC66A0F90}" type="slidenum">
              <a:rPr lang="en-GB" smtClean="0"/>
              <a:t>13</a:t>
            </a:fld>
            <a:endParaRPr lang="en-GB"/>
          </a:p>
        </p:txBody>
      </p:sp>
    </p:spTree>
    <p:extLst>
      <p:ext uri="{BB962C8B-B14F-4D97-AF65-F5344CB8AC3E}">
        <p14:creationId xmlns:p14="http://schemas.microsoft.com/office/powerpoint/2010/main" val="596387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Next we have the Judges: </a:t>
            </a:r>
          </a:p>
          <a:p>
            <a:r>
              <a:rPr lang="en-GB" sz="1200" kern="1200" dirty="0">
                <a:solidFill>
                  <a:schemeClr val="tx1"/>
                </a:solidFill>
                <a:effectLst/>
                <a:latin typeface="+mn-lt"/>
                <a:ea typeface="+mn-ea"/>
                <a:cs typeface="+mn-cs"/>
              </a:rPr>
              <a:t>Here you can see one of the most famous incidents in the book of Judges, the moment in Samson and Delilah’s relationship where she </a:t>
            </a:r>
            <a:r>
              <a:rPr lang="en-GB" sz="1200" kern="1200" dirty="0" err="1">
                <a:solidFill>
                  <a:schemeClr val="tx1"/>
                </a:solidFill>
                <a:effectLst/>
                <a:latin typeface="+mn-lt"/>
                <a:ea typeface="+mn-ea"/>
                <a:cs typeface="+mn-cs"/>
              </a:rPr>
              <a:t>realies</a:t>
            </a:r>
            <a:r>
              <a:rPr lang="en-GB" sz="1200" kern="1200" dirty="0">
                <a:solidFill>
                  <a:schemeClr val="tx1"/>
                </a:solidFill>
                <a:effectLst/>
                <a:latin typeface="+mn-lt"/>
                <a:ea typeface="+mn-ea"/>
                <a:cs typeface="+mn-cs"/>
              </a:rPr>
              <a:t> that his power lies in his hair – here she is poised with scissors in hand!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There are all sort of interesting and disturbing stories in this period. </a:t>
            </a:r>
          </a:p>
          <a:p>
            <a:r>
              <a:rPr lang="en-GB" sz="1200" kern="1200" dirty="0">
                <a:solidFill>
                  <a:schemeClr val="tx1"/>
                </a:solidFill>
                <a:effectLst/>
                <a:latin typeface="+mn-lt"/>
                <a:ea typeface="+mn-ea"/>
                <a:cs typeface="+mn-cs"/>
              </a:rPr>
              <a:t>Unfortunately, the period of the Judges is tumultuous!  They aren't very good at leading the people, so the people demand a King </a:t>
            </a:r>
          </a:p>
          <a:p>
            <a:r>
              <a:rPr lang="en-GB" sz="1200" kern="1200" dirty="0">
                <a:solidFill>
                  <a:schemeClr val="tx1"/>
                </a:solidFill>
                <a:effectLst/>
                <a:latin typeface="+mn-lt"/>
                <a:ea typeface="+mn-ea"/>
                <a:cs typeface="+mn-cs"/>
              </a:rPr>
              <a:t>(1 </a:t>
            </a:r>
            <a:r>
              <a:rPr lang="en-GB" sz="1200" kern="1200" dirty="0" err="1">
                <a:solidFill>
                  <a:schemeClr val="tx1"/>
                </a:solidFill>
                <a:effectLst/>
                <a:latin typeface="+mn-lt"/>
                <a:ea typeface="+mn-ea"/>
                <a:cs typeface="+mn-cs"/>
              </a:rPr>
              <a:t>sam</a:t>
            </a:r>
            <a:r>
              <a:rPr lang="en-GB" sz="1200" kern="1200" dirty="0">
                <a:solidFill>
                  <a:schemeClr val="tx1"/>
                </a:solidFill>
                <a:effectLst/>
                <a:latin typeface="+mn-lt"/>
                <a:ea typeface="+mn-ea"/>
                <a:cs typeface="+mn-cs"/>
              </a:rPr>
              <a:t> 8) </a:t>
            </a:r>
          </a:p>
          <a:p>
            <a:endParaRPr lang="en-GB" dirty="0"/>
          </a:p>
        </p:txBody>
      </p:sp>
      <p:sp>
        <p:nvSpPr>
          <p:cNvPr id="4" name="Slide Number Placeholder 3"/>
          <p:cNvSpPr>
            <a:spLocks noGrp="1"/>
          </p:cNvSpPr>
          <p:nvPr>
            <p:ph type="sldNum" sz="quarter" idx="5"/>
          </p:nvPr>
        </p:nvSpPr>
        <p:spPr/>
        <p:txBody>
          <a:bodyPr/>
          <a:lstStyle/>
          <a:p>
            <a:fld id="{0115B27A-7613-4306-B05F-61DAC66A0F90}" type="slidenum">
              <a:rPr lang="en-GB" smtClean="0"/>
              <a:t>14</a:t>
            </a:fld>
            <a:endParaRPr lang="en-GB"/>
          </a:p>
        </p:txBody>
      </p:sp>
    </p:spTree>
    <p:extLst>
      <p:ext uri="{BB962C8B-B14F-4D97-AF65-F5344CB8AC3E}">
        <p14:creationId xmlns:p14="http://schemas.microsoft.com/office/powerpoint/2010/main" val="2354203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Next we have the Judges: </a:t>
            </a:r>
          </a:p>
          <a:p>
            <a:r>
              <a:rPr lang="en-GB" sz="1200" kern="1200" dirty="0">
                <a:solidFill>
                  <a:schemeClr val="tx1"/>
                </a:solidFill>
                <a:effectLst/>
                <a:latin typeface="+mn-lt"/>
                <a:ea typeface="+mn-ea"/>
                <a:cs typeface="+mn-cs"/>
              </a:rPr>
              <a:t>Here you can see one of the most famous incidents in the book of Judges, the moment in Samson and Delilah’s relationship where she </a:t>
            </a:r>
            <a:r>
              <a:rPr lang="en-GB" sz="1200" kern="1200" dirty="0" err="1">
                <a:solidFill>
                  <a:schemeClr val="tx1"/>
                </a:solidFill>
                <a:effectLst/>
                <a:latin typeface="+mn-lt"/>
                <a:ea typeface="+mn-ea"/>
                <a:cs typeface="+mn-cs"/>
              </a:rPr>
              <a:t>realies</a:t>
            </a:r>
            <a:r>
              <a:rPr lang="en-GB" sz="1200" kern="1200" dirty="0">
                <a:solidFill>
                  <a:schemeClr val="tx1"/>
                </a:solidFill>
                <a:effectLst/>
                <a:latin typeface="+mn-lt"/>
                <a:ea typeface="+mn-ea"/>
                <a:cs typeface="+mn-cs"/>
              </a:rPr>
              <a:t> that his power lies in his hair – here she is poised with scissors in hand!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There are all sort of interesting and disturbing stories in this period. </a:t>
            </a:r>
          </a:p>
          <a:p>
            <a:r>
              <a:rPr lang="en-GB" sz="1200" kern="1200" dirty="0">
                <a:solidFill>
                  <a:schemeClr val="tx1"/>
                </a:solidFill>
                <a:effectLst/>
                <a:latin typeface="+mn-lt"/>
                <a:ea typeface="+mn-ea"/>
                <a:cs typeface="+mn-cs"/>
              </a:rPr>
              <a:t>Unfortunately, the period of the Judges is tumultuous!  They aren't very good at leading the people, so the people demand a King </a:t>
            </a:r>
          </a:p>
          <a:p>
            <a:r>
              <a:rPr lang="en-GB" sz="1200" kern="1200" dirty="0">
                <a:solidFill>
                  <a:schemeClr val="tx1"/>
                </a:solidFill>
                <a:effectLst/>
                <a:latin typeface="+mn-lt"/>
                <a:ea typeface="+mn-ea"/>
                <a:cs typeface="+mn-cs"/>
              </a:rPr>
              <a:t>(1 </a:t>
            </a:r>
            <a:r>
              <a:rPr lang="en-GB" sz="1200" kern="1200" dirty="0" err="1">
                <a:solidFill>
                  <a:schemeClr val="tx1"/>
                </a:solidFill>
                <a:effectLst/>
                <a:latin typeface="+mn-lt"/>
                <a:ea typeface="+mn-ea"/>
                <a:cs typeface="+mn-cs"/>
              </a:rPr>
              <a:t>sam</a:t>
            </a:r>
            <a:r>
              <a:rPr lang="en-GB" sz="1200" kern="1200" dirty="0">
                <a:solidFill>
                  <a:schemeClr val="tx1"/>
                </a:solidFill>
                <a:effectLst/>
                <a:latin typeface="+mn-lt"/>
                <a:ea typeface="+mn-ea"/>
                <a:cs typeface="+mn-cs"/>
              </a:rPr>
              <a:t> 8) </a:t>
            </a:r>
          </a:p>
          <a:p>
            <a:endParaRPr lang="en-GB" dirty="0"/>
          </a:p>
        </p:txBody>
      </p:sp>
      <p:sp>
        <p:nvSpPr>
          <p:cNvPr id="4" name="Slide Number Placeholder 3"/>
          <p:cNvSpPr>
            <a:spLocks noGrp="1"/>
          </p:cNvSpPr>
          <p:nvPr>
            <p:ph type="sldNum" sz="quarter" idx="5"/>
          </p:nvPr>
        </p:nvSpPr>
        <p:spPr/>
        <p:txBody>
          <a:bodyPr/>
          <a:lstStyle/>
          <a:p>
            <a:fld id="{0115B27A-7613-4306-B05F-61DAC66A0F90}" type="slidenum">
              <a:rPr lang="en-GB" smtClean="0"/>
              <a:t>15</a:t>
            </a:fld>
            <a:endParaRPr lang="en-GB"/>
          </a:p>
        </p:txBody>
      </p:sp>
    </p:spTree>
    <p:extLst>
      <p:ext uri="{BB962C8B-B14F-4D97-AF65-F5344CB8AC3E}">
        <p14:creationId xmlns:p14="http://schemas.microsoft.com/office/powerpoint/2010/main" val="2912109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4BF1-BCDD-2147-87FF-6A194034E0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99D2D6-33CB-F543-AE74-5FF70E2D90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E98D54-A24E-704A-B16B-58836A0C9D31}"/>
              </a:ext>
            </a:extLst>
          </p:cNvPr>
          <p:cNvSpPr>
            <a:spLocks noGrp="1"/>
          </p:cNvSpPr>
          <p:nvPr>
            <p:ph type="dt" sz="half" idx="10"/>
          </p:nvPr>
        </p:nvSpPr>
        <p:spPr/>
        <p:txBody>
          <a:bodyPr/>
          <a:lstStyle/>
          <a:p>
            <a:fld id="{58A06A12-3D1E-1D43-B68C-C3FEEC56BC03}" type="datetimeFigureOut">
              <a:rPr lang="en-US" smtClean="0"/>
              <a:t>1/30/26</a:t>
            </a:fld>
            <a:endParaRPr lang="en-US"/>
          </a:p>
        </p:txBody>
      </p:sp>
      <p:sp>
        <p:nvSpPr>
          <p:cNvPr id="5" name="Footer Placeholder 4">
            <a:extLst>
              <a:ext uri="{FF2B5EF4-FFF2-40B4-BE49-F238E27FC236}">
                <a16:creationId xmlns:a16="http://schemas.microsoft.com/office/drawing/2014/main" id="{66B8D750-F714-F140-81E6-515A24EBF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42150-449B-DC47-B1B7-F8BE4EAEDE3F}"/>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161662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84BC8-080D-1A47-83C8-D0ADFE1819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453D01-FA76-834F-87D8-5E5971A9B8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C2126-15B9-1A43-9651-F223AB210A44}"/>
              </a:ext>
            </a:extLst>
          </p:cNvPr>
          <p:cNvSpPr>
            <a:spLocks noGrp="1"/>
          </p:cNvSpPr>
          <p:nvPr>
            <p:ph type="dt" sz="half" idx="10"/>
          </p:nvPr>
        </p:nvSpPr>
        <p:spPr/>
        <p:txBody>
          <a:bodyPr/>
          <a:lstStyle/>
          <a:p>
            <a:fld id="{58A06A12-3D1E-1D43-B68C-C3FEEC56BC03}" type="datetimeFigureOut">
              <a:rPr lang="en-US" smtClean="0"/>
              <a:t>1/30/26</a:t>
            </a:fld>
            <a:endParaRPr lang="en-US"/>
          </a:p>
        </p:txBody>
      </p:sp>
      <p:sp>
        <p:nvSpPr>
          <p:cNvPr id="5" name="Footer Placeholder 4">
            <a:extLst>
              <a:ext uri="{FF2B5EF4-FFF2-40B4-BE49-F238E27FC236}">
                <a16:creationId xmlns:a16="http://schemas.microsoft.com/office/drawing/2014/main" id="{095138AC-8071-4B4D-95E3-B5CA07447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40A5AC-FF28-C24D-B25C-2C028D54606B}"/>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310969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5A4215-DDA6-7345-B638-B736A950AD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F527E6-07F2-DF47-9553-E3AE4CB1FE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72BC7-2B19-1C43-83B7-DDA9D07E4BA4}"/>
              </a:ext>
            </a:extLst>
          </p:cNvPr>
          <p:cNvSpPr>
            <a:spLocks noGrp="1"/>
          </p:cNvSpPr>
          <p:nvPr>
            <p:ph type="dt" sz="half" idx="10"/>
          </p:nvPr>
        </p:nvSpPr>
        <p:spPr/>
        <p:txBody>
          <a:bodyPr/>
          <a:lstStyle/>
          <a:p>
            <a:fld id="{58A06A12-3D1E-1D43-B68C-C3FEEC56BC03}" type="datetimeFigureOut">
              <a:rPr lang="en-US" smtClean="0"/>
              <a:t>1/30/26</a:t>
            </a:fld>
            <a:endParaRPr lang="en-US"/>
          </a:p>
        </p:txBody>
      </p:sp>
      <p:sp>
        <p:nvSpPr>
          <p:cNvPr id="5" name="Footer Placeholder 4">
            <a:extLst>
              <a:ext uri="{FF2B5EF4-FFF2-40B4-BE49-F238E27FC236}">
                <a16:creationId xmlns:a16="http://schemas.microsoft.com/office/drawing/2014/main" id="{3B356EA9-D3B3-B047-B64B-6CE36C530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D6809-ABB1-6345-9C08-6D9422F8DCEC}"/>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4283127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37684" y="333375"/>
            <a:ext cx="10363200" cy="3810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914400" y="831851"/>
            <a:ext cx="5080000" cy="5573713"/>
          </a:xfrm>
        </p:spPr>
        <p:txBody>
          <a:bodyPr/>
          <a:lstStyle/>
          <a:p>
            <a:endParaRPr lang="en-GB"/>
          </a:p>
        </p:txBody>
      </p:sp>
      <p:sp>
        <p:nvSpPr>
          <p:cNvPr id="4" name="Text Placeholder 3"/>
          <p:cNvSpPr>
            <a:spLocks noGrp="1"/>
          </p:cNvSpPr>
          <p:nvPr>
            <p:ph type="body" sz="half" idx="2"/>
          </p:nvPr>
        </p:nvSpPr>
        <p:spPr>
          <a:xfrm>
            <a:off x="6197600" y="831851"/>
            <a:ext cx="5080000" cy="55737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a:xfrm>
            <a:off x="11184566" y="6453336"/>
            <a:ext cx="672108" cy="288032"/>
          </a:xfrm>
          <a:prstGeom prst="rect">
            <a:avLst/>
          </a:prstGeom>
        </p:spPr>
        <p:txBody>
          <a:bodyPr/>
          <a:lstStyle>
            <a:lvl1pPr>
              <a:defRPr sz="1400"/>
            </a:lvl1pPr>
          </a:lstStyle>
          <a:p>
            <a:fld id="{FB36F6B2-CED2-4D34-837B-13C459CD3D81}" type="slidenum">
              <a:rPr lang="en-US" smtClean="0"/>
              <a:pPr/>
              <a:t>‹#›</a:t>
            </a:fld>
            <a:endParaRPr lang="en-US" dirty="0"/>
          </a:p>
        </p:txBody>
      </p:sp>
    </p:spTree>
    <p:extLst>
      <p:ext uri="{BB962C8B-B14F-4D97-AF65-F5344CB8AC3E}">
        <p14:creationId xmlns:p14="http://schemas.microsoft.com/office/powerpoint/2010/main" val="12681027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56DEB-A353-0744-A0FB-AF6D5278B8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1B9DD3-93C3-C243-B8CF-0226D0B776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354234-82EE-0245-BAF3-493B1CE0A9F7}"/>
              </a:ext>
            </a:extLst>
          </p:cNvPr>
          <p:cNvSpPr>
            <a:spLocks noGrp="1"/>
          </p:cNvSpPr>
          <p:nvPr>
            <p:ph type="dt" sz="half" idx="10"/>
          </p:nvPr>
        </p:nvSpPr>
        <p:spPr/>
        <p:txBody>
          <a:bodyPr/>
          <a:lstStyle/>
          <a:p>
            <a:fld id="{58A06A12-3D1E-1D43-B68C-C3FEEC56BC03}" type="datetimeFigureOut">
              <a:rPr lang="en-US" smtClean="0"/>
              <a:t>1/30/26</a:t>
            </a:fld>
            <a:endParaRPr lang="en-US"/>
          </a:p>
        </p:txBody>
      </p:sp>
      <p:sp>
        <p:nvSpPr>
          <p:cNvPr id="5" name="Footer Placeholder 4">
            <a:extLst>
              <a:ext uri="{FF2B5EF4-FFF2-40B4-BE49-F238E27FC236}">
                <a16:creationId xmlns:a16="http://schemas.microsoft.com/office/drawing/2014/main" id="{BCAC438D-2B68-FB4F-860B-DC40B4F7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6C9D26-BD22-C348-9F8B-A60479ABA655}"/>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272009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A6DAD-9DE4-B948-BD8F-FDC8396C32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312A3A-C3B7-F240-A01D-6AFD46DABF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5984A8-8243-F14A-B4EB-490E739E71A0}"/>
              </a:ext>
            </a:extLst>
          </p:cNvPr>
          <p:cNvSpPr>
            <a:spLocks noGrp="1"/>
          </p:cNvSpPr>
          <p:nvPr>
            <p:ph type="dt" sz="half" idx="10"/>
          </p:nvPr>
        </p:nvSpPr>
        <p:spPr/>
        <p:txBody>
          <a:bodyPr/>
          <a:lstStyle/>
          <a:p>
            <a:fld id="{58A06A12-3D1E-1D43-B68C-C3FEEC56BC03}" type="datetimeFigureOut">
              <a:rPr lang="en-US" smtClean="0"/>
              <a:t>1/30/26</a:t>
            </a:fld>
            <a:endParaRPr lang="en-US"/>
          </a:p>
        </p:txBody>
      </p:sp>
      <p:sp>
        <p:nvSpPr>
          <p:cNvPr id="5" name="Footer Placeholder 4">
            <a:extLst>
              <a:ext uri="{FF2B5EF4-FFF2-40B4-BE49-F238E27FC236}">
                <a16:creationId xmlns:a16="http://schemas.microsoft.com/office/drawing/2014/main" id="{ECE234F5-339F-AA49-9ED3-F588FBE35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EE43C-3E00-DE40-9898-AB87E3F76DB7}"/>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3327656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2B1B7-82A1-6D42-AC4C-F275006870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A5F4F0-417E-7A43-BC3A-28F8FE6D8A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39D6B3-0578-7141-8567-2C98C4DD17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C04154-F99B-AA47-B20C-5B9A99829237}"/>
              </a:ext>
            </a:extLst>
          </p:cNvPr>
          <p:cNvSpPr>
            <a:spLocks noGrp="1"/>
          </p:cNvSpPr>
          <p:nvPr>
            <p:ph type="dt" sz="half" idx="10"/>
          </p:nvPr>
        </p:nvSpPr>
        <p:spPr/>
        <p:txBody>
          <a:bodyPr/>
          <a:lstStyle/>
          <a:p>
            <a:fld id="{58A06A12-3D1E-1D43-B68C-C3FEEC56BC03}" type="datetimeFigureOut">
              <a:rPr lang="en-US" smtClean="0"/>
              <a:t>1/30/26</a:t>
            </a:fld>
            <a:endParaRPr lang="en-US"/>
          </a:p>
        </p:txBody>
      </p:sp>
      <p:sp>
        <p:nvSpPr>
          <p:cNvPr id="6" name="Footer Placeholder 5">
            <a:extLst>
              <a:ext uri="{FF2B5EF4-FFF2-40B4-BE49-F238E27FC236}">
                <a16:creationId xmlns:a16="http://schemas.microsoft.com/office/drawing/2014/main" id="{961875E6-29FD-9D4A-ABC3-FB57A536F5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65E079-0A1A-A748-B134-AB662FA3AD5F}"/>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312677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44F6-EE07-2041-AE94-E857D973DB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D5B786-A07F-FC49-9A3E-DF700E0C44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B4BB28-5045-6D40-85C5-987CCEFDD7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E18A16-B3BA-4E47-8E76-9FA166C740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DBDC33-DAF9-CA43-A3E4-BF57FC4925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52DA0A-9D8E-DA4A-88EE-EAE097C61858}"/>
              </a:ext>
            </a:extLst>
          </p:cNvPr>
          <p:cNvSpPr>
            <a:spLocks noGrp="1"/>
          </p:cNvSpPr>
          <p:nvPr>
            <p:ph type="dt" sz="half" idx="10"/>
          </p:nvPr>
        </p:nvSpPr>
        <p:spPr/>
        <p:txBody>
          <a:bodyPr/>
          <a:lstStyle/>
          <a:p>
            <a:fld id="{58A06A12-3D1E-1D43-B68C-C3FEEC56BC03}" type="datetimeFigureOut">
              <a:rPr lang="en-US" smtClean="0"/>
              <a:t>1/30/26</a:t>
            </a:fld>
            <a:endParaRPr lang="en-US"/>
          </a:p>
        </p:txBody>
      </p:sp>
      <p:sp>
        <p:nvSpPr>
          <p:cNvPr id="8" name="Footer Placeholder 7">
            <a:extLst>
              <a:ext uri="{FF2B5EF4-FFF2-40B4-BE49-F238E27FC236}">
                <a16:creationId xmlns:a16="http://schemas.microsoft.com/office/drawing/2014/main" id="{0ECF9417-E166-734F-90E0-293F9A53DE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18ADE8-E1B8-2B48-8C40-252775F6B3FF}"/>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2535891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3563-4DD2-C74C-BCCC-377FCB3352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C0ACE6-4E11-EA4C-A2CA-E1D0FFE75258}"/>
              </a:ext>
            </a:extLst>
          </p:cNvPr>
          <p:cNvSpPr>
            <a:spLocks noGrp="1"/>
          </p:cNvSpPr>
          <p:nvPr>
            <p:ph type="dt" sz="half" idx="10"/>
          </p:nvPr>
        </p:nvSpPr>
        <p:spPr/>
        <p:txBody>
          <a:bodyPr/>
          <a:lstStyle/>
          <a:p>
            <a:fld id="{58A06A12-3D1E-1D43-B68C-C3FEEC56BC03}" type="datetimeFigureOut">
              <a:rPr lang="en-US" smtClean="0"/>
              <a:t>1/30/26</a:t>
            </a:fld>
            <a:endParaRPr lang="en-US"/>
          </a:p>
        </p:txBody>
      </p:sp>
      <p:sp>
        <p:nvSpPr>
          <p:cNvPr id="4" name="Footer Placeholder 3">
            <a:extLst>
              <a:ext uri="{FF2B5EF4-FFF2-40B4-BE49-F238E27FC236}">
                <a16:creationId xmlns:a16="http://schemas.microsoft.com/office/drawing/2014/main" id="{051944CC-EC04-5348-B65A-34DD8451D2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0990CD-B1BB-B94F-A04B-965A3152FF81}"/>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39770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CDF541-5E42-B24B-8AB7-43D1CC0AD61D}"/>
              </a:ext>
            </a:extLst>
          </p:cNvPr>
          <p:cNvSpPr>
            <a:spLocks noGrp="1"/>
          </p:cNvSpPr>
          <p:nvPr>
            <p:ph type="dt" sz="half" idx="10"/>
          </p:nvPr>
        </p:nvSpPr>
        <p:spPr/>
        <p:txBody>
          <a:bodyPr/>
          <a:lstStyle/>
          <a:p>
            <a:fld id="{58A06A12-3D1E-1D43-B68C-C3FEEC56BC03}" type="datetimeFigureOut">
              <a:rPr lang="en-US" smtClean="0"/>
              <a:t>1/30/26</a:t>
            </a:fld>
            <a:endParaRPr lang="en-US"/>
          </a:p>
        </p:txBody>
      </p:sp>
      <p:sp>
        <p:nvSpPr>
          <p:cNvPr id="3" name="Footer Placeholder 2">
            <a:extLst>
              <a:ext uri="{FF2B5EF4-FFF2-40B4-BE49-F238E27FC236}">
                <a16:creationId xmlns:a16="http://schemas.microsoft.com/office/drawing/2014/main" id="{9AAF4CA1-3B03-114F-8F7D-836EB5B719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8EEA2B-23F7-DF4F-B5BD-C78694776BEE}"/>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2256883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22293-FE92-7F44-A95E-8F2983B57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5178F4-1D05-924F-BF70-EEB01CED9F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6B44D8-15A3-804D-B618-8645BFC9B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9711E-15E1-0641-A542-493B4E65FD78}"/>
              </a:ext>
            </a:extLst>
          </p:cNvPr>
          <p:cNvSpPr>
            <a:spLocks noGrp="1"/>
          </p:cNvSpPr>
          <p:nvPr>
            <p:ph type="dt" sz="half" idx="10"/>
          </p:nvPr>
        </p:nvSpPr>
        <p:spPr/>
        <p:txBody>
          <a:bodyPr/>
          <a:lstStyle/>
          <a:p>
            <a:fld id="{58A06A12-3D1E-1D43-B68C-C3FEEC56BC03}" type="datetimeFigureOut">
              <a:rPr lang="en-US" smtClean="0"/>
              <a:t>1/30/26</a:t>
            </a:fld>
            <a:endParaRPr lang="en-US"/>
          </a:p>
        </p:txBody>
      </p:sp>
      <p:sp>
        <p:nvSpPr>
          <p:cNvPr id="6" name="Footer Placeholder 5">
            <a:extLst>
              <a:ext uri="{FF2B5EF4-FFF2-40B4-BE49-F238E27FC236}">
                <a16:creationId xmlns:a16="http://schemas.microsoft.com/office/drawing/2014/main" id="{BAC0A4DA-1852-6341-8289-151FC6A0CE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D7CA73-9EC0-5548-80D0-023B33D1148D}"/>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18659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B26BE-0979-C34D-A86D-C06E494FF2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B9E34F-8C65-8649-91FD-5269C8CA46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214DA53-B785-E04E-9422-1E8CF87FD9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BB737D-D5F6-1446-A1B6-F2FD2BD5BE45}"/>
              </a:ext>
            </a:extLst>
          </p:cNvPr>
          <p:cNvSpPr>
            <a:spLocks noGrp="1"/>
          </p:cNvSpPr>
          <p:nvPr>
            <p:ph type="dt" sz="half" idx="10"/>
          </p:nvPr>
        </p:nvSpPr>
        <p:spPr/>
        <p:txBody>
          <a:bodyPr/>
          <a:lstStyle/>
          <a:p>
            <a:fld id="{58A06A12-3D1E-1D43-B68C-C3FEEC56BC03}" type="datetimeFigureOut">
              <a:rPr lang="en-US" smtClean="0"/>
              <a:t>1/30/26</a:t>
            </a:fld>
            <a:endParaRPr lang="en-US"/>
          </a:p>
        </p:txBody>
      </p:sp>
      <p:sp>
        <p:nvSpPr>
          <p:cNvPr id="6" name="Footer Placeholder 5">
            <a:extLst>
              <a:ext uri="{FF2B5EF4-FFF2-40B4-BE49-F238E27FC236}">
                <a16:creationId xmlns:a16="http://schemas.microsoft.com/office/drawing/2014/main" id="{55F61840-6F30-804B-88B1-F21EDC294B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A30378-E7CD-4F42-A5F4-2A7824B13147}"/>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23027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C6CAAB-7B55-F345-A246-B0CB438828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5C07C0-1CF1-B147-AF72-7FA8FF3C2B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3D7B7E-8910-A04E-9028-1A034D81E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06A12-3D1E-1D43-B68C-C3FEEC56BC03}" type="datetimeFigureOut">
              <a:rPr lang="en-US" smtClean="0"/>
              <a:t>1/30/26</a:t>
            </a:fld>
            <a:endParaRPr lang="en-US"/>
          </a:p>
        </p:txBody>
      </p:sp>
      <p:sp>
        <p:nvSpPr>
          <p:cNvPr id="5" name="Footer Placeholder 4">
            <a:extLst>
              <a:ext uri="{FF2B5EF4-FFF2-40B4-BE49-F238E27FC236}">
                <a16:creationId xmlns:a16="http://schemas.microsoft.com/office/drawing/2014/main" id="{41C70570-07B8-8C41-BDA3-F56CCBF07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7CBD28-066C-0946-A258-4C0D018D34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FC601-C0F2-3240-ABB0-2CB6D0F8495B}" type="slidenum">
              <a:rPr lang="en-US" smtClean="0"/>
              <a:t>‹#›</a:t>
            </a:fld>
            <a:endParaRPr lang="en-US"/>
          </a:p>
        </p:txBody>
      </p:sp>
    </p:spTree>
    <p:extLst>
      <p:ext uri="{BB962C8B-B14F-4D97-AF65-F5344CB8AC3E}">
        <p14:creationId xmlns:p14="http://schemas.microsoft.com/office/powerpoint/2010/main" val="1288769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E39ABC-DE35-A74C-9C98-0935A0A64FE3}"/>
              </a:ext>
            </a:extLst>
          </p:cNvPr>
          <p:cNvSpPr>
            <a:spLocks noGrp="1"/>
          </p:cNvSpPr>
          <p:nvPr>
            <p:ph type="ctrTitle"/>
          </p:nvPr>
        </p:nvSpPr>
        <p:spPr>
          <a:xfrm>
            <a:off x="3618385" y="2739796"/>
            <a:ext cx="7965557" cy="784746"/>
          </a:xfrm>
        </p:spPr>
        <p:txBody>
          <a:bodyPr>
            <a:noAutofit/>
          </a:bodyPr>
          <a:lstStyle/>
          <a:p>
            <a:pPr algn="r"/>
            <a:r>
              <a:rPr lang="en-GB" sz="4400" b="1" i="0" u="none" strike="noStrike" dirty="0">
                <a:solidFill>
                  <a:schemeClr val="bg1"/>
                </a:solidFill>
                <a:effectLst/>
                <a:latin typeface="Aptos" panose="020B0004020202020204" pitchFamily="34" charset="0"/>
              </a:rPr>
              <a:t>Coming Alive: Judges &amp; Kings </a:t>
            </a:r>
            <a:r>
              <a:rPr lang="en-GB" sz="4400" b="0" i="0" u="none" strike="noStrike" dirty="0">
                <a:solidFill>
                  <a:schemeClr val="bg1"/>
                </a:solidFill>
                <a:effectLst/>
                <a:latin typeface="Aptos" panose="020B0004020202020204" pitchFamily="34" charset="0"/>
              </a:rPr>
              <a:t> </a:t>
            </a:r>
            <a:endParaRPr lang="en-US" sz="11500" b="1" dirty="0">
              <a:solidFill>
                <a:schemeClr val="bg1"/>
              </a:solidFill>
              <a:latin typeface="Depot New Rg" panose="020B0503000000020004" pitchFamily="34" charset="77"/>
            </a:endParaRPr>
          </a:p>
        </p:txBody>
      </p:sp>
      <p:sp>
        <p:nvSpPr>
          <p:cNvPr id="5" name="Subtitle 2">
            <a:extLst>
              <a:ext uri="{FF2B5EF4-FFF2-40B4-BE49-F238E27FC236}">
                <a16:creationId xmlns:a16="http://schemas.microsoft.com/office/drawing/2014/main" id="{08D89F96-7074-3344-9FBC-5C696D642E82}"/>
              </a:ext>
            </a:extLst>
          </p:cNvPr>
          <p:cNvSpPr>
            <a:spLocks noGrp="1"/>
          </p:cNvSpPr>
          <p:nvPr>
            <p:ph type="subTitle" idx="1"/>
          </p:nvPr>
        </p:nvSpPr>
        <p:spPr>
          <a:xfrm>
            <a:off x="5780675" y="3573970"/>
            <a:ext cx="5803267" cy="484599"/>
          </a:xfrm>
        </p:spPr>
        <p:txBody>
          <a:bodyPr/>
          <a:lstStyle/>
          <a:p>
            <a:pPr algn="r"/>
            <a:r>
              <a:rPr lang="en-US" dirty="0">
                <a:solidFill>
                  <a:schemeClr val="bg1"/>
                </a:solidFill>
              </a:rPr>
              <a:t>Christie Gilfeather </a:t>
            </a:r>
          </a:p>
        </p:txBody>
      </p:sp>
    </p:spTree>
    <p:extLst>
      <p:ext uri="{BB962C8B-B14F-4D97-AF65-F5344CB8AC3E}">
        <p14:creationId xmlns:p14="http://schemas.microsoft.com/office/powerpoint/2010/main" val="2096996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4424" y="394128"/>
            <a:ext cx="7729728" cy="1188720"/>
          </a:xfrm>
        </p:spPr>
        <p:txBody>
          <a:bodyPr/>
          <a:lstStyle/>
          <a:p>
            <a:r>
              <a:rPr lang="en-GB" dirty="0">
                <a:solidFill>
                  <a:schemeClr val="bg1"/>
                </a:solidFill>
              </a:rPr>
              <a:t>Theological Purpose</a:t>
            </a:r>
          </a:p>
        </p:txBody>
      </p:sp>
      <p:sp>
        <p:nvSpPr>
          <p:cNvPr id="2" name="Content Placeholder 1"/>
          <p:cNvSpPr>
            <a:spLocks noGrp="1"/>
          </p:cNvSpPr>
          <p:nvPr>
            <p:ph idx="1"/>
          </p:nvPr>
        </p:nvSpPr>
        <p:spPr>
          <a:xfrm>
            <a:off x="910719" y="2122336"/>
            <a:ext cx="4925633" cy="3141325"/>
          </a:xfrm>
        </p:spPr>
        <p:txBody>
          <a:bodyPr>
            <a:normAutofit lnSpcReduction="10000"/>
          </a:bodyPr>
          <a:lstStyle/>
          <a:p>
            <a:pPr marL="0" indent="0">
              <a:buNone/>
            </a:pPr>
            <a:r>
              <a:rPr lang="en-GB" sz="2800" dirty="0">
                <a:solidFill>
                  <a:schemeClr val="bg1"/>
                </a:solidFill>
              </a:rPr>
              <a:t>‘…to explain the overthrow of the nation as a justified divine punishment for the religious misdeeds of the people and their kings.’ </a:t>
            </a:r>
          </a:p>
          <a:p>
            <a:pPr marL="0" indent="0">
              <a:buNone/>
            </a:pPr>
            <a:endParaRPr lang="en-GB" dirty="0">
              <a:solidFill>
                <a:schemeClr val="bg1"/>
              </a:solidFill>
            </a:endParaRPr>
          </a:p>
          <a:p>
            <a:pPr marL="0" indent="0">
              <a:buNone/>
            </a:pPr>
            <a:r>
              <a:rPr lang="en-GB" dirty="0">
                <a:solidFill>
                  <a:schemeClr val="bg1"/>
                </a:solidFill>
              </a:rPr>
              <a:t>Eg the exile (which you will cover next week) </a:t>
            </a:r>
          </a:p>
          <a:p>
            <a:pPr marL="0" indent="0">
              <a:buNone/>
            </a:pPr>
            <a:endParaRPr lang="en-GB" sz="2800" dirty="0">
              <a:solidFill>
                <a:schemeClr val="bg1"/>
              </a:solidFill>
            </a:endParaRPr>
          </a:p>
        </p:txBody>
      </p:sp>
      <p:pic>
        <p:nvPicPr>
          <p:cNvPr id="2050" name="Picture 2" descr="Image result for destruction of jerusal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3958" y="2207988"/>
            <a:ext cx="5388104" cy="305567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6C88AF3-9644-9773-E60A-13C8F80DF71B}"/>
              </a:ext>
            </a:extLst>
          </p:cNvPr>
          <p:cNvSpPr txBox="1"/>
          <p:nvPr/>
        </p:nvSpPr>
        <p:spPr>
          <a:xfrm>
            <a:off x="910719" y="5803149"/>
            <a:ext cx="5683544" cy="615553"/>
          </a:xfrm>
          <a:prstGeom prst="rect">
            <a:avLst/>
          </a:prstGeom>
          <a:noFill/>
        </p:spPr>
        <p:txBody>
          <a:bodyPr wrap="none" rtlCol="0">
            <a:spAutoFit/>
          </a:bodyPr>
          <a:lstStyle/>
          <a:p>
            <a:r>
              <a:rPr lang="en-GB" sz="1600" dirty="0">
                <a:solidFill>
                  <a:schemeClr val="bg1"/>
                </a:solidFill>
              </a:rPr>
              <a:t>Richard Nelson, </a:t>
            </a:r>
            <a:r>
              <a:rPr lang="en-US" sz="1600" i="1" dirty="0">
                <a:solidFill>
                  <a:schemeClr val="bg1"/>
                </a:solidFill>
              </a:rPr>
              <a:t>The Historical Books</a:t>
            </a:r>
            <a:r>
              <a:rPr lang="en-US" sz="1600" dirty="0">
                <a:solidFill>
                  <a:schemeClr val="bg1"/>
                </a:solidFill>
              </a:rPr>
              <a:t>, (Abingdon Press, 1998) </a:t>
            </a:r>
            <a:r>
              <a:rPr lang="en-GB" sz="1600" dirty="0">
                <a:solidFill>
                  <a:schemeClr val="bg1"/>
                </a:solidFill>
              </a:rPr>
              <a:t>p 68.</a:t>
            </a:r>
          </a:p>
          <a:p>
            <a:endParaRPr lang="en-US" dirty="0"/>
          </a:p>
        </p:txBody>
      </p:sp>
    </p:spTree>
    <p:extLst>
      <p:ext uri="{BB962C8B-B14F-4D97-AF65-F5344CB8AC3E}">
        <p14:creationId xmlns:p14="http://schemas.microsoft.com/office/powerpoint/2010/main" val="1757549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F398-FD49-A740-8C7D-F8132147034C}"/>
              </a:ext>
            </a:extLst>
          </p:cNvPr>
          <p:cNvSpPr>
            <a:spLocks noGrp="1"/>
          </p:cNvSpPr>
          <p:nvPr>
            <p:ph type="title"/>
          </p:nvPr>
        </p:nvSpPr>
        <p:spPr/>
        <p:txBody>
          <a:bodyPr/>
          <a:lstStyle/>
          <a:p>
            <a:r>
              <a:rPr lang="en-US" b="1" dirty="0">
                <a:solidFill>
                  <a:schemeClr val="bg1"/>
                </a:solidFill>
              </a:rPr>
              <a:t>An ambiguous ending…</a:t>
            </a:r>
          </a:p>
        </p:txBody>
      </p:sp>
      <p:sp>
        <p:nvSpPr>
          <p:cNvPr id="3" name="Content Placeholder 2">
            <a:extLst>
              <a:ext uri="{FF2B5EF4-FFF2-40B4-BE49-F238E27FC236}">
                <a16:creationId xmlns:a16="http://schemas.microsoft.com/office/drawing/2014/main" id="{A7994FCF-F1E9-C64C-AABD-08D30C0D5F27}"/>
              </a:ext>
            </a:extLst>
          </p:cNvPr>
          <p:cNvSpPr>
            <a:spLocks noGrp="1"/>
          </p:cNvSpPr>
          <p:nvPr>
            <p:ph idx="1"/>
          </p:nvPr>
        </p:nvSpPr>
        <p:spPr>
          <a:xfrm>
            <a:off x="838200" y="1690688"/>
            <a:ext cx="9677400" cy="4661126"/>
          </a:xfrm>
        </p:spPr>
        <p:txBody>
          <a:bodyPr>
            <a:normAutofit fontScale="92500" lnSpcReduction="20000"/>
          </a:bodyPr>
          <a:lstStyle/>
          <a:p>
            <a:pPr marL="0" indent="0">
              <a:buNone/>
            </a:pPr>
            <a:r>
              <a:rPr lang="en-GB" sz="2400" b="1" dirty="0">
                <a:solidFill>
                  <a:schemeClr val="bg1"/>
                </a:solidFill>
              </a:rPr>
              <a:t>2Kings 25:27</a:t>
            </a:r>
            <a:r>
              <a:rPr lang="en-GB" sz="2400" dirty="0">
                <a:solidFill>
                  <a:schemeClr val="bg1"/>
                </a:solidFill>
              </a:rPr>
              <a:t>  </a:t>
            </a:r>
          </a:p>
          <a:p>
            <a:pPr marL="0" indent="0">
              <a:buNone/>
            </a:pPr>
            <a:endParaRPr lang="en-GB" sz="3200" dirty="0">
              <a:solidFill>
                <a:schemeClr val="bg1"/>
              </a:solidFill>
            </a:endParaRPr>
          </a:p>
          <a:p>
            <a:pPr marL="0" indent="0">
              <a:buNone/>
            </a:pPr>
            <a:r>
              <a:rPr lang="en-GB" sz="3200" dirty="0">
                <a:solidFill>
                  <a:schemeClr val="bg1"/>
                </a:solidFill>
              </a:rPr>
              <a:t>In the thirty-seventh year of the exile of King Jehoiachin of Judah, in the twelfth month, on the twenty-seventh day of the month, King Evil-</a:t>
            </a:r>
            <a:r>
              <a:rPr lang="en-GB" sz="3200" dirty="0" err="1">
                <a:solidFill>
                  <a:schemeClr val="bg1"/>
                </a:solidFill>
              </a:rPr>
              <a:t>merodach</a:t>
            </a:r>
            <a:r>
              <a:rPr lang="en-GB" sz="3200" dirty="0">
                <a:solidFill>
                  <a:schemeClr val="bg1"/>
                </a:solidFill>
              </a:rPr>
              <a:t> of Babylon, in the year that he began to reign, released King Jehoiachin of Judah from prison; </a:t>
            </a:r>
            <a:r>
              <a:rPr lang="en-GB" sz="3200" b="1" baseline="30000" dirty="0">
                <a:solidFill>
                  <a:schemeClr val="bg1"/>
                </a:solidFill>
              </a:rPr>
              <a:t>28</a:t>
            </a:r>
            <a:r>
              <a:rPr lang="en-GB" sz="3200" dirty="0">
                <a:solidFill>
                  <a:schemeClr val="bg1"/>
                </a:solidFill>
              </a:rPr>
              <a:t> he spoke kindly to him, and gave him a seat above the other seats of the kings who were with him in Babylon. </a:t>
            </a:r>
            <a:r>
              <a:rPr lang="en-GB" sz="3200" b="1" baseline="30000" dirty="0">
                <a:solidFill>
                  <a:schemeClr val="bg1"/>
                </a:solidFill>
              </a:rPr>
              <a:t>29</a:t>
            </a:r>
            <a:r>
              <a:rPr lang="en-GB" sz="3200" dirty="0">
                <a:solidFill>
                  <a:schemeClr val="bg1"/>
                </a:solidFill>
              </a:rPr>
              <a:t> </a:t>
            </a:r>
          </a:p>
          <a:p>
            <a:pPr marL="0" indent="0">
              <a:buNone/>
            </a:pPr>
            <a:r>
              <a:rPr lang="en-GB" sz="3200" dirty="0">
                <a:solidFill>
                  <a:schemeClr val="bg1"/>
                </a:solidFill>
              </a:rPr>
              <a:t>So Jehoiachin put aside his prison clothes. Every day of his life he dined regularly in the king’s presence. </a:t>
            </a:r>
            <a:r>
              <a:rPr lang="en-GB" sz="3200" b="1" baseline="30000" dirty="0">
                <a:solidFill>
                  <a:schemeClr val="bg1"/>
                </a:solidFill>
              </a:rPr>
              <a:t>30</a:t>
            </a:r>
            <a:r>
              <a:rPr lang="en-GB" sz="3200" dirty="0">
                <a:solidFill>
                  <a:schemeClr val="bg1"/>
                </a:solidFill>
              </a:rPr>
              <a:t> For his allowance, a regular allowance was given him by the king, a portion every day, as long as he lived.</a:t>
            </a:r>
          </a:p>
          <a:p>
            <a:pPr marL="0" indent="0">
              <a:buNone/>
            </a:pPr>
            <a:endParaRPr lang="en-US" dirty="0"/>
          </a:p>
        </p:txBody>
      </p:sp>
    </p:spTree>
    <p:extLst>
      <p:ext uri="{BB962C8B-B14F-4D97-AF65-F5344CB8AC3E}">
        <p14:creationId xmlns:p14="http://schemas.microsoft.com/office/powerpoint/2010/main" val="669434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8421" y="232997"/>
            <a:ext cx="3864864" cy="1188720"/>
          </a:xfrm>
        </p:spPr>
        <p:txBody>
          <a:bodyPr/>
          <a:lstStyle/>
          <a:p>
            <a:pPr>
              <a:defRPr/>
            </a:pPr>
            <a:r>
              <a:rPr lang="en-GB" sz="4800" b="1" dirty="0">
                <a:solidFill>
                  <a:schemeClr val="bg1"/>
                </a:solidFill>
              </a:rPr>
              <a:t>Judges</a:t>
            </a:r>
            <a:endParaRPr lang="en-GB" b="1" dirty="0">
              <a:solidFill>
                <a:schemeClr val="bg1"/>
              </a:solidFill>
            </a:endParaRPr>
          </a:p>
        </p:txBody>
      </p:sp>
      <p:pic>
        <p:nvPicPr>
          <p:cNvPr id="9" name="Content Placeholder 8" descr="A close-up of a book&#10;&#10;Description automatically generated">
            <a:extLst>
              <a:ext uri="{FF2B5EF4-FFF2-40B4-BE49-F238E27FC236}">
                <a16:creationId xmlns:a16="http://schemas.microsoft.com/office/drawing/2014/main" id="{5E687A50-FB3B-F0AD-6D9B-60BF898E821A}"/>
              </a:ext>
            </a:extLst>
          </p:cNvPr>
          <p:cNvPicPr>
            <a:picLocks noGrp="1" noChangeAspect="1"/>
          </p:cNvPicPr>
          <p:nvPr>
            <p:ph idx="1"/>
          </p:nvPr>
        </p:nvPicPr>
        <p:blipFill>
          <a:blip r:embed="rId3"/>
          <a:stretch>
            <a:fillRect/>
          </a:stretch>
        </p:blipFill>
        <p:spPr>
          <a:xfrm>
            <a:off x="798421" y="1551558"/>
            <a:ext cx="10330544" cy="5073445"/>
          </a:xfrm>
        </p:spPr>
      </p:pic>
    </p:spTree>
    <p:extLst>
      <p:ext uri="{BB962C8B-B14F-4D97-AF65-F5344CB8AC3E}">
        <p14:creationId xmlns:p14="http://schemas.microsoft.com/office/powerpoint/2010/main" val="314000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8421" y="232997"/>
            <a:ext cx="3864864" cy="1188720"/>
          </a:xfrm>
        </p:spPr>
        <p:txBody>
          <a:bodyPr/>
          <a:lstStyle/>
          <a:p>
            <a:pPr>
              <a:defRPr/>
            </a:pPr>
            <a:r>
              <a:rPr lang="en-GB" sz="4800" b="1" dirty="0">
                <a:solidFill>
                  <a:schemeClr val="bg1"/>
                </a:solidFill>
              </a:rPr>
              <a:t>Judges</a:t>
            </a:r>
            <a:endParaRPr lang="en-GB" b="1" dirty="0">
              <a:solidFill>
                <a:schemeClr val="bg1"/>
              </a:solidFill>
            </a:endParaRPr>
          </a:p>
        </p:txBody>
      </p:sp>
      <p:sp>
        <p:nvSpPr>
          <p:cNvPr id="2" name="Content Placeholder 1"/>
          <p:cNvSpPr>
            <a:spLocks noGrp="1"/>
          </p:cNvSpPr>
          <p:nvPr>
            <p:ph idx="1"/>
          </p:nvPr>
        </p:nvSpPr>
        <p:spPr>
          <a:xfrm>
            <a:off x="1487968" y="1710536"/>
            <a:ext cx="3424001" cy="4358868"/>
          </a:xfrm>
        </p:spPr>
        <p:txBody>
          <a:bodyPr rtlCol="0">
            <a:normAutofit fontScale="92500" lnSpcReduction="20000"/>
          </a:bodyPr>
          <a:lstStyle/>
          <a:p>
            <a:pPr marL="365760" indent="-365760">
              <a:defRPr/>
            </a:pPr>
            <a:r>
              <a:rPr lang="en-GB" sz="3800" dirty="0">
                <a:solidFill>
                  <a:schemeClr val="bg1"/>
                </a:solidFill>
              </a:rPr>
              <a:t>Joshua</a:t>
            </a:r>
          </a:p>
          <a:p>
            <a:pPr marL="365760" indent="-365760">
              <a:defRPr/>
            </a:pPr>
            <a:r>
              <a:rPr lang="en-GB" sz="3800" dirty="0" err="1">
                <a:solidFill>
                  <a:schemeClr val="bg1"/>
                </a:solidFill>
              </a:rPr>
              <a:t>Othniel</a:t>
            </a:r>
            <a:endParaRPr lang="en-GB" sz="3800" dirty="0">
              <a:solidFill>
                <a:schemeClr val="bg1"/>
              </a:solidFill>
            </a:endParaRPr>
          </a:p>
          <a:p>
            <a:pPr marL="365760" indent="-365760">
              <a:defRPr/>
            </a:pPr>
            <a:r>
              <a:rPr lang="en-GB" sz="3800" dirty="0">
                <a:solidFill>
                  <a:schemeClr val="bg1"/>
                </a:solidFill>
              </a:rPr>
              <a:t>Ehud</a:t>
            </a:r>
          </a:p>
          <a:p>
            <a:pPr marL="365760" indent="-365760">
              <a:defRPr/>
            </a:pPr>
            <a:r>
              <a:rPr lang="en-GB" sz="3800" dirty="0">
                <a:solidFill>
                  <a:schemeClr val="bg1"/>
                </a:solidFill>
              </a:rPr>
              <a:t>Deborah</a:t>
            </a:r>
          </a:p>
          <a:p>
            <a:pPr marL="365760" indent="-365760">
              <a:defRPr/>
            </a:pPr>
            <a:r>
              <a:rPr lang="en-GB" sz="3800" dirty="0">
                <a:solidFill>
                  <a:schemeClr val="bg1"/>
                </a:solidFill>
              </a:rPr>
              <a:t>Gideon</a:t>
            </a:r>
          </a:p>
          <a:p>
            <a:pPr marL="365760" indent="-365760">
              <a:defRPr/>
            </a:pPr>
            <a:r>
              <a:rPr lang="en-GB" sz="3800" dirty="0" err="1">
                <a:solidFill>
                  <a:schemeClr val="bg1"/>
                </a:solidFill>
              </a:rPr>
              <a:t>Jepthah</a:t>
            </a:r>
            <a:endParaRPr lang="en-GB" sz="3800" dirty="0">
              <a:solidFill>
                <a:schemeClr val="bg1"/>
              </a:solidFill>
            </a:endParaRPr>
          </a:p>
          <a:p>
            <a:pPr marL="365760" indent="-365760">
              <a:defRPr/>
            </a:pPr>
            <a:r>
              <a:rPr lang="en-GB" sz="3800" dirty="0">
                <a:solidFill>
                  <a:schemeClr val="bg1"/>
                </a:solidFill>
              </a:rPr>
              <a:t>Samson</a:t>
            </a:r>
          </a:p>
          <a:p>
            <a:pPr marL="365760" indent="-365760">
              <a:defRPr/>
            </a:pPr>
            <a:r>
              <a:rPr lang="en-GB" sz="3800" dirty="0">
                <a:solidFill>
                  <a:schemeClr val="bg1"/>
                </a:solidFill>
              </a:rPr>
              <a:t>Samuel</a:t>
            </a:r>
          </a:p>
          <a:p>
            <a:pPr marL="0" indent="0">
              <a:buNone/>
              <a:defRPr/>
            </a:pPr>
            <a:endParaRPr lang="en-GB" dirty="0">
              <a:solidFill>
                <a:schemeClr val="tx1">
                  <a:lumMod val="85000"/>
                  <a:lumOff val="15000"/>
                </a:schemeClr>
              </a:solidFill>
            </a:endParaRPr>
          </a:p>
        </p:txBody>
      </p:sp>
      <p:pic>
        <p:nvPicPr>
          <p:cNvPr id="7" name="Picture 6">
            <a:extLst>
              <a:ext uri="{FF2B5EF4-FFF2-40B4-BE49-F238E27FC236}">
                <a16:creationId xmlns:a16="http://schemas.microsoft.com/office/drawing/2014/main" id="{1210F117-2BBC-5B4F-A418-0ACAB4A519BA}"/>
              </a:ext>
            </a:extLst>
          </p:cNvPr>
          <p:cNvPicPr>
            <a:picLocks noChangeAspect="1"/>
          </p:cNvPicPr>
          <p:nvPr/>
        </p:nvPicPr>
        <p:blipFill>
          <a:blip r:embed="rId3"/>
          <a:stretch>
            <a:fillRect/>
          </a:stretch>
        </p:blipFill>
        <p:spPr>
          <a:xfrm>
            <a:off x="5099538" y="1600415"/>
            <a:ext cx="5473468" cy="4579111"/>
          </a:xfrm>
          <a:prstGeom prst="rect">
            <a:avLst/>
          </a:prstGeom>
        </p:spPr>
      </p:pic>
      <p:sp>
        <p:nvSpPr>
          <p:cNvPr id="8" name="TextBox 7">
            <a:extLst>
              <a:ext uri="{FF2B5EF4-FFF2-40B4-BE49-F238E27FC236}">
                <a16:creationId xmlns:a16="http://schemas.microsoft.com/office/drawing/2014/main" id="{FA783DD7-4656-5D47-B7F2-6D168149DC1E}"/>
              </a:ext>
            </a:extLst>
          </p:cNvPr>
          <p:cNvSpPr txBox="1"/>
          <p:nvPr/>
        </p:nvSpPr>
        <p:spPr>
          <a:xfrm>
            <a:off x="5099538" y="6179526"/>
            <a:ext cx="5345724" cy="523220"/>
          </a:xfrm>
          <a:prstGeom prst="rect">
            <a:avLst/>
          </a:prstGeom>
          <a:noFill/>
        </p:spPr>
        <p:txBody>
          <a:bodyPr wrap="square" rtlCol="0">
            <a:spAutoFit/>
          </a:bodyPr>
          <a:lstStyle/>
          <a:p>
            <a:r>
              <a:rPr lang="en-US" sz="1400" dirty="0">
                <a:solidFill>
                  <a:schemeClr val="bg1">
                    <a:lumMod val="85000"/>
                  </a:schemeClr>
                </a:solidFill>
              </a:rPr>
              <a:t>Gentileschi, Samson and Delilah, 1630-1638 public domain (</a:t>
            </a:r>
            <a:r>
              <a:rPr lang="en-US" sz="1400" dirty="0" err="1">
                <a:solidFill>
                  <a:schemeClr val="bg1">
                    <a:lumMod val="85000"/>
                  </a:schemeClr>
                </a:solidFill>
              </a:rPr>
              <a:t>commons.wikimedia</a:t>
            </a:r>
            <a:r>
              <a:rPr lang="en-US" sz="1400" dirty="0">
                <a:solidFill>
                  <a:schemeClr val="bg1">
                    <a:lumMod val="85000"/>
                  </a:schemeClr>
                </a:solidFill>
              </a:rPr>
              <a:t>) </a:t>
            </a:r>
          </a:p>
        </p:txBody>
      </p:sp>
    </p:spTree>
    <p:extLst>
      <p:ext uri="{BB962C8B-B14F-4D97-AF65-F5344CB8AC3E}">
        <p14:creationId xmlns:p14="http://schemas.microsoft.com/office/powerpoint/2010/main" val="3190035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8421" y="232997"/>
            <a:ext cx="3864864" cy="1188720"/>
          </a:xfrm>
        </p:spPr>
        <p:txBody>
          <a:bodyPr/>
          <a:lstStyle/>
          <a:p>
            <a:pPr>
              <a:defRPr/>
            </a:pPr>
            <a:r>
              <a:rPr lang="en-GB" sz="4800" b="1" dirty="0">
                <a:solidFill>
                  <a:schemeClr val="bg1"/>
                </a:solidFill>
              </a:rPr>
              <a:t>Judges</a:t>
            </a:r>
            <a:endParaRPr lang="en-GB" b="1" dirty="0">
              <a:solidFill>
                <a:schemeClr val="bg1"/>
              </a:solidFill>
            </a:endParaRPr>
          </a:p>
        </p:txBody>
      </p:sp>
      <p:sp>
        <p:nvSpPr>
          <p:cNvPr id="5" name="Content Placeholder 4">
            <a:extLst>
              <a:ext uri="{FF2B5EF4-FFF2-40B4-BE49-F238E27FC236}">
                <a16:creationId xmlns:a16="http://schemas.microsoft.com/office/drawing/2014/main" id="{B0CFAC21-F1D3-A2F8-F314-2AA04E26E07E}"/>
              </a:ext>
            </a:extLst>
          </p:cNvPr>
          <p:cNvSpPr>
            <a:spLocks noGrp="1"/>
          </p:cNvSpPr>
          <p:nvPr>
            <p:ph idx="1"/>
          </p:nvPr>
        </p:nvSpPr>
        <p:spPr>
          <a:xfrm>
            <a:off x="838200" y="1825625"/>
            <a:ext cx="7113814" cy="3236232"/>
          </a:xfrm>
        </p:spPr>
        <p:txBody>
          <a:bodyPr>
            <a:normAutofit lnSpcReduction="10000"/>
          </a:bodyPr>
          <a:lstStyle/>
          <a:p>
            <a:pPr marL="0" indent="0">
              <a:buNone/>
            </a:pPr>
            <a:r>
              <a:rPr lang="en-GB" sz="4000" dirty="0">
                <a:solidFill>
                  <a:schemeClr val="bg1"/>
                </a:solidFill>
                <a:effectLst/>
                <a:latin typeface="Calibri" panose="020F0502020204030204" pitchFamily="34" charset="0"/>
                <a:cs typeface="Calibri" panose="020F0502020204030204" pitchFamily="34" charset="0"/>
              </a:rPr>
              <a:t>‘Heavily edited stories occasionally make their way into public worship, but overall, Judges has been spurned by worshippers and interpreters alike’</a:t>
            </a:r>
          </a:p>
          <a:p>
            <a:pPr marL="0" indent="0">
              <a:buNone/>
            </a:pPr>
            <a:endParaRPr lang="en-GB" sz="4000" dirty="0">
              <a:solidFill>
                <a:schemeClr val="bg1"/>
              </a:solidFill>
              <a:latin typeface="Calibri" panose="020F0502020204030204" pitchFamily="34" charset="0"/>
              <a:cs typeface="Calibri" panose="020F0502020204030204" pitchFamily="34" charset="0"/>
            </a:endParaRPr>
          </a:p>
          <a:p>
            <a:pPr marL="0" indent="0">
              <a:buNone/>
            </a:pPr>
            <a:endParaRPr lang="en-GB" dirty="0">
              <a:solidFill>
                <a:schemeClr val="bg1"/>
              </a:solidFill>
              <a:effectLst/>
              <a:latin typeface="Calibri" panose="020F0502020204030204" pitchFamily="34" charset="0"/>
              <a:cs typeface="Calibri" panose="020F0502020204030204" pitchFamily="34" charset="0"/>
            </a:endParaRPr>
          </a:p>
          <a:p>
            <a:pPr marL="0" indent="0">
              <a:buNone/>
            </a:pPr>
            <a:endParaRPr lang="en-GB" dirty="0">
              <a:solidFill>
                <a:schemeClr val="bg1"/>
              </a:solidFill>
              <a:latin typeface="Calibri" panose="020F0502020204030204" pitchFamily="34" charset="0"/>
              <a:cs typeface="Calibri" panose="020F0502020204030204" pitchFamily="34" charset="0"/>
            </a:endParaRPr>
          </a:p>
          <a:p>
            <a:pPr marL="0" indent="0">
              <a:buNone/>
            </a:pPr>
            <a:endParaRPr lang="en-US" dirty="0"/>
          </a:p>
        </p:txBody>
      </p:sp>
      <p:pic>
        <p:nvPicPr>
          <p:cNvPr id="9" name="Picture 8" descr="A book cover of a judge's gavel&#10;&#10;Description automatically generated">
            <a:extLst>
              <a:ext uri="{FF2B5EF4-FFF2-40B4-BE49-F238E27FC236}">
                <a16:creationId xmlns:a16="http://schemas.microsoft.com/office/drawing/2014/main" id="{68A5BFD4-4364-6088-6A47-6010D9EBD155}"/>
              </a:ext>
            </a:extLst>
          </p:cNvPr>
          <p:cNvPicPr>
            <a:picLocks noChangeAspect="1"/>
          </p:cNvPicPr>
          <p:nvPr/>
        </p:nvPicPr>
        <p:blipFill>
          <a:blip r:embed="rId3"/>
          <a:stretch>
            <a:fillRect/>
          </a:stretch>
        </p:blipFill>
        <p:spPr>
          <a:xfrm>
            <a:off x="8268336" y="1825625"/>
            <a:ext cx="3085464" cy="4751614"/>
          </a:xfrm>
          <a:prstGeom prst="rect">
            <a:avLst/>
          </a:prstGeom>
        </p:spPr>
      </p:pic>
      <p:sp>
        <p:nvSpPr>
          <p:cNvPr id="10" name="TextBox 9">
            <a:extLst>
              <a:ext uri="{FF2B5EF4-FFF2-40B4-BE49-F238E27FC236}">
                <a16:creationId xmlns:a16="http://schemas.microsoft.com/office/drawing/2014/main" id="{3C5A849A-789E-D41C-C4DE-D92AD95AAED8}"/>
              </a:ext>
            </a:extLst>
          </p:cNvPr>
          <p:cNvSpPr txBox="1"/>
          <p:nvPr/>
        </p:nvSpPr>
        <p:spPr>
          <a:xfrm>
            <a:off x="881743" y="5355771"/>
            <a:ext cx="3884077" cy="646331"/>
          </a:xfrm>
          <a:prstGeom prst="rect">
            <a:avLst/>
          </a:prstGeom>
          <a:noFill/>
        </p:spPr>
        <p:txBody>
          <a:bodyPr wrap="none" rtlCol="0">
            <a:spAutoFit/>
          </a:bodyPr>
          <a:lstStyle/>
          <a:p>
            <a:r>
              <a:rPr lang="en-GB" dirty="0">
                <a:solidFill>
                  <a:schemeClr val="bg1"/>
                </a:solidFill>
                <a:effectLst/>
                <a:latin typeface="Calibri" panose="020F0502020204030204" pitchFamily="34" charset="0"/>
                <a:cs typeface="Calibri" panose="020F0502020204030204" pitchFamily="34" charset="0"/>
              </a:rPr>
              <a:t>Isabelle </a:t>
            </a:r>
            <a:r>
              <a:rPr lang="en-GB" dirty="0" err="1">
                <a:solidFill>
                  <a:schemeClr val="bg1"/>
                </a:solidFill>
                <a:effectLst/>
                <a:latin typeface="Calibri" panose="020F0502020204030204" pitchFamily="34" charset="0"/>
                <a:cs typeface="Calibri" panose="020F0502020204030204" pitchFamily="34" charset="0"/>
              </a:rPr>
              <a:t>Hamley</a:t>
            </a:r>
            <a:r>
              <a:rPr lang="en-GB" dirty="0">
                <a:solidFill>
                  <a:schemeClr val="bg1"/>
                </a:solidFill>
                <a:latin typeface="Calibri" panose="020F0502020204030204" pitchFamily="34" charset="0"/>
                <a:cs typeface="Calibri" panose="020F0502020204030204" pitchFamily="34" charset="0"/>
              </a:rPr>
              <a:t>, </a:t>
            </a:r>
            <a:r>
              <a:rPr lang="en-GB" i="1" dirty="0">
                <a:solidFill>
                  <a:schemeClr val="bg1"/>
                </a:solidFill>
                <a:latin typeface="Calibri" panose="020F0502020204030204" pitchFamily="34" charset="0"/>
                <a:cs typeface="Calibri" panose="020F0502020204030204" pitchFamily="34" charset="0"/>
              </a:rPr>
              <a:t>Judges</a:t>
            </a:r>
            <a:r>
              <a:rPr lang="en-GB" dirty="0">
                <a:solidFill>
                  <a:schemeClr val="bg1"/>
                </a:solidFill>
                <a:latin typeface="Calibri" panose="020F0502020204030204" pitchFamily="34" charset="0"/>
                <a:cs typeface="Calibri" panose="020F0502020204030204" pitchFamily="34" charset="0"/>
              </a:rPr>
              <a:t> (SCM:2021) p 1</a:t>
            </a:r>
            <a:endParaRPr lang="en-GB" dirty="0">
              <a:solidFill>
                <a:schemeClr val="bg1"/>
              </a:solidFill>
              <a:effectLst/>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728746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8421" y="232997"/>
            <a:ext cx="3864864" cy="1188720"/>
          </a:xfrm>
        </p:spPr>
        <p:txBody>
          <a:bodyPr/>
          <a:lstStyle/>
          <a:p>
            <a:pPr>
              <a:defRPr/>
            </a:pPr>
            <a:r>
              <a:rPr lang="en-GB" sz="4800" b="1" dirty="0">
                <a:solidFill>
                  <a:schemeClr val="bg1"/>
                </a:solidFill>
              </a:rPr>
              <a:t>Judges</a:t>
            </a:r>
            <a:endParaRPr lang="en-GB" b="1" dirty="0">
              <a:solidFill>
                <a:schemeClr val="bg1"/>
              </a:solidFill>
            </a:endParaRPr>
          </a:p>
        </p:txBody>
      </p:sp>
      <p:sp>
        <p:nvSpPr>
          <p:cNvPr id="5" name="Content Placeholder 4">
            <a:extLst>
              <a:ext uri="{FF2B5EF4-FFF2-40B4-BE49-F238E27FC236}">
                <a16:creationId xmlns:a16="http://schemas.microsoft.com/office/drawing/2014/main" id="{B0CFAC21-F1D3-A2F8-F314-2AA04E26E07E}"/>
              </a:ext>
            </a:extLst>
          </p:cNvPr>
          <p:cNvSpPr>
            <a:spLocks noGrp="1"/>
          </p:cNvSpPr>
          <p:nvPr>
            <p:ph idx="1"/>
          </p:nvPr>
        </p:nvSpPr>
        <p:spPr/>
        <p:txBody>
          <a:bodyPr>
            <a:normAutofit/>
          </a:bodyPr>
          <a:lstStyle/>
          <a:p>
            <a:pPr marL="0" indent="0">
              <a:buNone/>
            </a:pPr>
            <a:r>
              <a:rPr lang="en-GB" sz="3200" dirty="0">
                <a:solidFill>
                  <a:schemeClr val="bg1"/>
                </a:solidFill>
                <a:effectLst/>
                <a:latin typeface="Calibri" panose="020F0502020204030204" pitchFamily="34" charset="0"/>
                <a:cs typeface="Calibri" panose="020F0502020204030204" pitchFamily="34" charset="0"/>
              </a:rPr>
              <a:t>Yet ‘many thematic threads in Judges resonate with timeless questions: the difficulty of finding socio-political systems that enable the flourishing of all; corruption of local and national leadership; the problematic nature of political and military power; ethnic, land-based and socio-economic tensions; war and armed conflict; the inability of violence to achieve lasting peace; abuses of power in private and public settings…’</a:t>
            </a:r>
          </a:p>
          <a:p>
            <a:pPr marL="0" indent="0">
              <a:buNone/>
            </a:pPr>
            <a:endParaRPr lang="en-GB" dirty="0">
              <a:solidFill>
                <a:schemeClr val="bg1"/>
              </a:solidFill>
              <a:effectLst/>
              <a:latin typeface="Calibri" panose="020F0502020204030204" pitchFamily="34" charset="0"/>
              <a:cs typeface="Calibri" panose="020F0502020204030204" pitchFamily="34" charset="0"/>
            </a:endParaRPr>
          </a:p>
          <a:p>
            <a:pPr marL="0" indent="0">
              <a:buNone/>
            </a:pPr>
            <a:endParaRPr lang="en-GB" dirty="0">
              <a:solidFill>
                <a:schemeClr val="bg1"/>
              </a:solidFill>
              <a:latin typeface="Calibri" panose="020F0502020204030204" pitchFamily="34" charset="0"/>
              <a:cs typeface="Calibri" panose="020F0502020204030204" pitchFamily="34" charset="0"/>
            </a:endParaRPr>
          </a:p>
          <a:p>
            <a:pPr marL="0" indent="0">
              <a:buNone/>
            </a:pPr>
            <a:endParaRPr lang="en-US" dirty="0"/>
          </a:p>
        </p:txBody>
      </p:sp>
      <p:sp>
        <p:nvSpPr>
          <p:cNvPr id="2" name="TextBox 1">
            <a:extLst>
              <a:ext uri="{FF2B5EF4-FFF2-40B4-BE49-F238E27FC236}">
                <a16:creationId xmlns:a16="http://schemas.microsoft.com/office/drawing/2014/main" id="{89BCDA05-C546-AE66-65C6-30A8713C055F}"/>
              </a:ext>
            </a:extLst>
          </p:cNvPr>
          <p:cNvSpPr txBox="1"/>
          <p:nvPr/>
        </p:nvSpPr>
        <p:spPr>
          <a:xfrm>
            <a:off x="838200" y="5853797"/>
            <a:ext cx="3884077" cy="646331"/>
          </a:xfrm>
          <a:prstGeom prst="rect">
            <a:avLst/>
          </a:prstGeom>
          <a:noFill/>
        </p:spPr>
        <p:txBody>
          <a:bodyPr wrap="none" rtlCol="0">
            <a:spAutoFit/>
          </a:bodyPr>
          <a:lstStyle/>
          <a:p>
            <a:r>
              <a:rPr lang="en-GB" dirty="0">
                <a:solidFill>
                  <a:schemeClr val="bg1"/>
                </a:solidFill>
                <a:effectLst/>
                <a:latin typeface="Calibri" panose="020F0502020204030204" pitchFamily="34" charset="0"/>
                <a:cs typeface="Calibri" panose="020F0502020204030204" pitchFamily="34" charset="0"/>
              </a:rPr>
              <a:t>Isabelle </a:t>
            </a:r>
            <a:r>
              <a:rPr lang="en-GB" dirty="0" err="1">
                <a:solidFill>
                  <a:schemeClr val="bg1"/>
                </a:solidFill>
                <a:effectLst/>
                <a:latin typeface="Calibri" panose="020F0502020204030204" pitchFamily="34" charset="0"/>
                <a:cs typeface="Calibri" panose="020F0502020204030204" pitchFamily="34" charset="0"/>
              </a:rPr>
              <a:t>Hamley</a:t>
            </a:r>
            <a:r>
              <a:rPr lang="en-GB" dirty="0">
                <a:solidFill>
                  <a:schemeClr val="bg1"/>
                </a:solidFill>
                <a:latin typeface="Calibri" panose="020F0502020204030204" pitchFamily="34" charset="0"/>
                <a:cs typeface="Calibri" panose="020F0502020204030204" pitchFamily="34" charset="0"/>
              </a:rPr>
              <a:t>, </a:t>
            </a:r>
            <a:r>
              <a:rPr lang="en-GB" i="1" dirty="0">
                <a:solidFill>
                  <a:schemeClr val="bg1"/>
                </a:solidFill>
                <a:latin typeface="Calibri" panose="020F0502020204030204" pitchFamily="34" charset="0"/>
                <a:cs typeface="Calibri" panose="020F0502020204030204" pitchFamily="34" charset="0"/>
              </a:rPr>
              <a:t>Judges</a:t>
            </a:r>
            <a:r>
              <a:rPr lang="en-GB" dirty="0">
                <a:solidFill>
                  <a:schemeClr val="bg1"/>
                </a:solidFill>
                <a:latin typeface="Calibri" panose="020F0502020204030204" pitchFamily="34" charset="0"/>
                <a:cs typeface="Calibri" panose="020F0502020204030204" pitchFamily="34" charset="0"/>
              </a:rPr>
              <a:t> (SCM:2021) p 1</a:t>
            </a:r>
            <a:endParaRPr lang="en-GB" dirty="0">
              <a:solidFill>
                <a:schemeClr val="bg1"/>
              </a:solidFill>
              <a:effectLst/>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561185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590739"/>
            <a:ext cx="9341622" cy="1188720"/>
          </a:xfrm>
        </p:spPr>
        <p:txBody>
          <a:bodyPr>
            <a:normAutofit fontScale="90000"/>
          </a:bodyPr>
          <a:lstStyle/>
          <a:p>
            <a:pPr>
              <a:defRPr/>
            </a:pPr>
            <a:r>
              <a:rPr lang="en-GB" sz="4800" b="1" dirty="0">
                <a:solidFill>
                  <a:schemeClr val="bg1"/>
                </a:solidFill>
              </a:rPr>
              <a:t>Judges: </a:t>
            </a:r>
            <a:r>
              <a:rPr lang="en-GB" sz="4400" dirty="0">
                <a:solidFill>
                  <a:schemeClr val="bg1"/>
                </a:solidFill>
                <a:effectLst/>
                <a:latin typeface="Calibri" panose="020F0502020204030204" pitchFamily="34" charset="0"/>
                <a:cs typeface="Calibri" panose="020F0502020204030204" pitchFamily="34" charset="0"/>
              </a:rPr>
              <a:t>Between Conquest and Monarchy </a:t>
            </a:r>
            <a:br>
              <a:rPr lang="en-GB" dirty="0">
                <a:solidFill>
                  <a:schemeClr val="bg1"/>
                </a:solidFill>
                <a:latin typeface="Calibri" panose="020F0502020204030204" pitchFamily="34" charset="0"/>
                <a:cs typeface="Calibri" panose="020F0502020204030204" pitchFamily="34" charset="0"/>
              </a:rPr>
            </a:br>
            <a:endParaRPr lang="en-GB" b="1" dirty="0">
              <a:solidFill>
                <a:schemeClr val="bg1"/>
              </a:solidFill>
            </a:endParaRPr>
          </a:p>
        </p:txBody>
      </p:sp>
      <p:sp>
        <p:nvSpPr>
          <p:cNvPr id="5" name="Content Placeholder 4">
            <a:extLst>
              <a:ext uri="{FF2B5EF4-FFF2-40B4-BE49-F238E27FC236}">
                <a16:creationId xmlns:a16="http://schemas.microsoft.com/office/drawing/2014/main" id="{B0CFAC21-F1D3-A2F8-F314-2AA04E26E07E}"/>
              </a:ext>
            </a:extLst>
          </p:cNvPr>
          <p:cNvSpPr>
            <a:spLocks noGrp="1"/>
          </p:cNvSpPr>
          <p:nvPr>
            <p:ph idx="1"/>
          </p:nvPr>
        </p:nvSpPr>
        <p:spPr/>
        <p:txBody>
          <a:bodyPr>
            <a:normAutofit/>
          </a:bodyPr>
          <a:lstStyle/>
          <a:p>
            <a:r>
              <a:rPr lang="en-US" dirty="0">
                <a:solidFill>
                  <a:schemeClr val="bg1"/>
                </a:solidFill>
              </a:rPr>
              <a:t>By the middle of the book of Joshua, the promised land has (mostly) been conquered </a:t>
            </a:r>
          </a:p>
          <a:p>
            <a:r>
              <a:rPr lang="en-US" dirty="0">
                <a:solidFill>
                  <a:schemeClr val="bg1"/>
                </a:solidFill>
              </a:rPr>
              <a:t>In this period the people need leadership, and so God raises up Judges among them </a:t>
            </a:r>
          </a:p>
          <a:p>
            <a:r>
              <a:rPr lang="en-US" dirty="0">
                <a:solidFill>
                  <a:schemeClr val="bg1"/>
                </a:solidFill>
              </a:rPr>
              <a:t>But, each Judge either fails to lead well </a:t>
            </a:r>
            <a:r>
              <a:rPr lang="en-US">
                <a:solidFill>
                  <a:schemeClr val="bg1"/>
                </a:solidFill>
              </a:rPr>
              <a:t>or dies </a:t>
            </a:r>
            <a:endParaRPr lang="en-US" dirty="0">
              <a:solidFill>
                <a:schemeClr val="bg1"/>
              </a:solidFill>
            </a:endParaRPr>
          </a:p>
        </p:txBody>
      </p:sp>
    </p:spTree>
    <p:extLst>
      <p:ext uri="{BB962C8B-B14F-4D97-AF65-F5344CB8AC3E}">
        <p14:creationId xmlns:p14="http://schemas.microsoft.com/office/powerpoint/2010/main" val="2556966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590739"/>
            <a:ext cx="9341622" cy="1188720"/>
          </a:xfrm>
        </p:spPr>
        <p:txBody>
          <a:bodyPr>
            <a:normAutofit fontScale="90000"/>
          </a:bodyPr>
          <a:lstStyle/>
          <a:p>
            <a:pPr>
              <a:defRPr/>
            </a:pPr>
            <a:r>
              <a:rPr lang="en-GB" sz="4800" b="1" dirty="0">
                <a:solidFill>
                  <a:schemeClr val="bg1"/>
                </a:solidFill>
              </a:rPr>
              <a:t>Judges: </a:t>
            </a:r>
            <a:r>
              <a:rPr lang="en-GB" sz="4400" dirty="0">
                <a:solidFill>
                  <a:schemeClr val="bg1"/>
                </a:solidFill>
                <a:effectLst/>
                <a:latin typeface="Calibri" panose="020F0502020204030204" pitchFamily="34" charset="0"/>
                <a:cs typeface="Calibri" panose="020F0502020204030204" pitchFamily="34" charset="0"/>
              </a:rPr>
              <a:t>Between Conquest and Monarchy </a:t>
            </a:r>
            <a:br>
              <a:rPr lang="en-GB" dirty="0">
                <a:solidFill>
                  <a:schemeClr val="bg1"/>
                </a:solidFill>
                <a:latin typeface="Calibri" panose="020F0502020204030204" pitchFamily="34" charset="0"/>
                <a:cs typeface="Calibri" panose="020F0502020204030204" pitchFamily="34" charset="0"/>
              </a:rPr>
            </a:br>
            <a:endParaRPr lang="en-GB" b="1" dirty="0">
              <a:solidFill>
                <a:schemeClr val="bg1"/>
              </a:solidFill>
            </a:endParaRPr>
          </a:p>
        </p:txBody>
      </p:sp>
      <p:sp>
        <p:nvSpPr>
          <p:cNvPr id="5" name="Content Placeholder 4">
            <a:extLst>
              <a:ext uri="{FF2B5EF4-FFF2-40B4-BE49-F238E27FC236}">
                <a16:creationId xmlns:a16="http://schemas.microsoft.com/office/drawing/2014/main" id="{B0CFAC21-F1D3-A2F8-F314-2AA04E26E07E}"/>
              </a:ext>
            </a:extLst>
          </p:cNvPr>
          <p:cNvSpPr>
            <a:spLocks noGrp="1"/>
          </p:cNvSpPr>
          <p:nvPr>
            <p:ph idx="1"/>
          </p:nvPr>
        </p:nvSpPr>
        <p:spPr/>
        <p:txBody>
          <a:bodyPr>
            <a:normAutofit lnSpcReduction="10000"/>
          </a:bodyPr>
          <a:lstStyle/>
          <a:p>
            <a:pPr marL="0" indent="0">
              <a:buNone/>
            </a:pPr>
            <a:r>
              <a:rPr lang="en-US" dirty="0">
                <a:solidFill>
                  <a:schemeClr val="bg1"/>
                </a:solidFill>
              </a:rPr>
              <a:t>Judges 2:18-20 </a:t>
            </a:r>
          </a:p>
          <a:p>
            <a:pPr marL="0" indent="0">
              <a:buNone/>
            </a:pPr>
            <a:endParaRPr lang="en-US" dirty="0">
              <a:solidFill>
                <a:schemeClr val="bg1"/>
              </a:solidFill>
            </a:endParaRPr>
          </a:p>
          <a:p>
            <a:pPr marL="0" indent="0">
              <a:buNone/>
            </a:pPr>
            <a:r>
              <a:rPr lang="en-US" dirty="0">
                <a:solidFill>
                  <a:schemeClr val="bg1"/>
                </a:solidFill>
              </a:rPr>
              <a:t>‘</a:t>
            </a:r>
            <a:r>
              <a:rPr lang="en-GB" b="1" i="0" baseline="30000" dirty="0">
                <a:solidFill>
                  <a:schemeClr val="bg1"/>
                </a:solidFill>
                <a:effectLst/>
                <a:latin typeface="system-ui"/>
              </a:rPr>
              <a:t>18 </a:t>
            </a:r>
            <a:r>
              <a:rPr lang="en-GB" b="0" i="0" dirty="0">
                <a:solidFill>
                  <a:schemeClr val="bg1"/>
                </a:solidFill>
                <a:effectLst/>
                <a:latin typeface="system-ui"/>
              </a:rPr>
              <a:t>Whenever the </a:t>
            </a:r>
            <a:r>
              <a:rPr lang="en-GB" b="0" i="0" cap="small" dirty="0">
                <a:solidFill>
                  <a:schemeClr val="bg1"/>
                </a:solidFill>
                <a:effectLst/>
                <a:latin typeface="system-ui"/>
              </a:rPr>
              <a:t>Lord</a:t>
            </a:r>
            <a:r>
              <a:rPr lang="en-GB" b="0" i="0" dirty="0">
                <a:solidFill>
                  <a:schemeClr val="bg1"/>
                </a:solidFill>
                <a:effectLst/>
                <a:latin typeface="system-ui"/>
              </a:rPr>
              <a:t> raised up judges for them, the </a:t>
            </a:r>
            <a:r>
              <a:rPr lang="en-GB" b="0" i="0" cap="small" dirty="0">
                <a:solidFill>
                  <a:schemeClr val="bg1"/>
                </a:solidFill>
                <a:effectLst/>
                <a:latin typeface="system-ui"/>
              </a:rPr>
              <a:t>Lord</a:t>
            </a:r>
            <a:r>
              <a:rPr lang="en-GB" b="0" i="0" dirty="0">
                <a:solidFill>
                  <a:schemeClr val="bg1"/>
                </a:solidFill>
                <a:effectLst/>
                <a:latin typeface="system-ui"/>
              </a:rPr>
              <a:t> was with the judge, and he delivered them from the hand of their enemies all the days of the judge, for the </a:t>
            </a:r>
            <a:r>
              <a:rPr lang="en-GB" b="0" i="0" cap="small" dirty="0">
                <a:solidFill>
                  <a:schemeClr val="bg1"/>
                </a:solidFill>
                <a:effectLst/>
                <a:latin typeface="system-ui"/>
              </a:rPr>
              <a:t>Lord</a:t>
            </a:r>
            <a:r>
              <a:rPr lang="en-GB" b="0" i="0" dirty="0">
                <a:solidFill>
                  <a:schemeClr val="bg1"/>
                </a:solidFill>
                <a:effectLst/>
                <a:latin typeface="system-ui"/>
              </a:rPr>
              <a:t> would be moved to pity by their groaning because of those who persecuted and oppressed them. </a:t>
            </a:r>
          </a:p>
          <a:p>
            <a:pPr marL="0" indent="0">
              <a:buNone/>
            </a:pPr>
            <a:endParaRPr lang="en-GB" baseline="30000" dirty="0">
              <a:solidFill>
                <a:schemeClr val="bg1"/>
              </a:solidFill>
              <a:latin typeface="system-ui"/>
            </a:endParaRPr>
          </a:p>
          <a:p>
            <a:pPr marL="0" indent="0">
              <a:buNone/>
            </a:pPr>
            <a:r>
              <a:rPr lang="en-GB" b="1" i="0" baseline="30000" dirty="0">
                <a:solidFill>
                  <a:schemeClr val="bg1"/>
                </a:solidFill>
                <a:effectLst/>
                <a:latin typeface="system-ui"/>
              </a:rPr>
              <a:t>19 </a:t>
            </a:r>
            <a:r>
              <a:rPr lang="en-GB" b="0" i="0" dirty="0">
                <a:solidFill>
                  <a:schemeClr val="bg1"/>
                </a:solidFill>
                <a:effectLst/>
                <a:latin typeface="system-ui"/>
              </a:rPr>
              <a:t>But whenever the judge died, they would relapse and behave worse than their ancestors, following other gods, serving them and bowing down to them. They would not drop any of their practices or their stubborn ways. </a:t>
            </a:r>
            <a:r>
              <a:rPr lang="en-GB" b="1" i="0" baseline="30000" dirty="0">
                <a:solidFill>
                  <a:schemeClr val="bg1"/>
                </a:solidFill>
                <a:effectLst/>
                <a:latin typeface="system-ui"/>
              </a:rPr>
              <a:t>20 </a:t>
            </a:r>
            <a:r>
              <a:rPr lang="en-GB" b="0" i="0" dirty="0">
                <a:solidFill>
                  <a:schemeClr val="bg1"/>
                </a:solidFill>
                <a:effectLst/>
                <a:latin typeface="system-ui"/>
              </a:rPr>
              <a:t>So the anger of the </a:t>
            </a:r>
            <a:r>
              <a:rPr lang="en-GB" b="0" i="0" cap="small" dirty="0">
                <a:solidFill>
                  <a:schemeClr val="bg1"/>
                </a:solidFill>
                <a:effectLst/>
                <a:latin typeface="system-ui"/>
              </a:rPr>
              <a:t>Lord</a:t>
            </a:r>
            <a:r>
              <a:rPr lang="en-GB" b="0" i="0" dirty="0">
                <a:solidFill>
                  <a:schemeClr val="bg1"/>
                </a:solidFill>
                <a:effectLst/>
                <a:latin typeface="system-ui"/>
              </a:rPr>
              <a:t> was kindled against Israel…</a:t>
            </a:r>
            <a:r>
              <a:rPr lang="en-US" b="0" i="0" dirty="0">
                <a:solidFill>
                  <a:schemeClr val="bg1"/>
                </a:solidFill>
                <a:effectLst/>
                <a:latin typeface="system-ui"/>
              </a:rPr>
              <a:t>’</a:t>
            </a:r>
            <a:endParaRPr lang="en-US" dirty="0">
              <a:solidFill>
                <a:schemeClr val="bg1"/>
              </a:solidFill>
            </a:endParaRPr>
          </a:p>
        </p:txBody>
      </p:sp>
    </p:spTree>
    <p:extLst>
      <p:ext uri="{BB962C8B-B14F-4D97-AF65-F5344CB8AC3E}">
        <p14:creationId xmlns:p14="http://schemas.microsoft.com/office/powerpoint/2010/main" val="4211310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C6673-2374-FC0E-E877-5AFFD5894583}"/>
              </a:ext>
            </a:extLst>
          </p:cNvPr>
          <p:cNvSpPr>
            <a:spLocks noGrp="1"/>
          </p:cNvSpPr>
          <p:nvPr>
            <p:ph type="title"/>
          </p:nvPr>
        </p:nvSpPr>
        <p:spPr/>
        <p:txBody>
          <a:bodyPr/>
          <a:lstStyle/>
          <a:p>
            <a:r>
              <a:rPr lang="en-US" dirty="0"/>
              <a:t>Monarchy in the Hebrew Bible </a:t>
            </a:r>
          </a:p>
        </p:txBody>
      </p:sp>
      <p:sp>
        <p:nvSpPr>
          <p:cNvPr id="3" name="Content Placeholder 2">
            <a:extLst>
              <a:ext uri="{FF2B5EF4-FFF2-40B4-BE49-F238E27FC236}">
                <a16:creationId xmlns:a16="http://schemas.microsoft.com/office/drawing/2014/main" id="{F2D335AD-499E-90D8-34B6-4C4EFE7E1D1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55629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6A7A4-7784-FE4C-B0DD-804A8FC41AD1}"/>
              </a:ext>
            </a:extLst>
          </p:cNvPr>
          <p:cNvSpPr>
            <a:spLocks noGrp="1"/>
          </p:cNvSpPr>
          <p:nvPr>
            <p:ph type="title"/>
          </p:nvPr>
        </p:nvSpPr>
        <p:spPr>
          <a:xfrm>
            <a:off x="2231136" y="2590812"/>
            <a:ext cx="7729728" cy="1190399"/>
          </a:xfrm>
        </p:spPr>
        <p:txBody>
          <a:bodyPr/>
          <a:lstStyle/>
          <a:p>
            <a:r>
              <a:rPr lang="en-US" dirty="0"/>
              <a:t>Build-a-king</a:t>
            </a:r>
          </a:p>
        </p:txBody>
      </p:sp>
      <p:sp>
        <p:nvSpPr>
          <p:cNvPr id="3" name="Content Placeholder 2">
            <a:extLst>
              <a:ext uri="{FF2B5EF4-FFF2-40B4-BE49-F238E27FC236}">
                <a16:creationId xmlns:a16="http://schemas.microsoft.com/office/drawing/2014/main" id="{6E15C6AE-75A1-314B-8C8B-287AD077EFD5}"/>
              </a:ext>
            </a:extLst>
          </p:cNvPr>
          <p:cNvSpPr>
            <a:spLocks noGrp="1"/>
          </p:cNvSpPr>
          <p:nvPr>
            <p:ph idx="1"/>
          </p:nvPr>
        </p:nvSpPr>
        <p:spPr>
          <a:xfrm>
            <a:off x="2231136" y="3671988"/>
            <a:ext cx="7729728" cy="1275589"/>
          </a:xfrm>
        </p:spPr>
        <p:txBody>
          <a:bodyPr>
            <a:normAutofit/>
          </a:bodyPr>
          <a:lstStyle/>
          <a:p>
            <a:pPr marL="0" indent="0" algn="ctr">
              <a:buNone/>
            </a:pPr>
            <a:endParaRPr lang="en-US" sz="3600" dirty="0"/>
          </a:p>
          <a:p>
            <a:pPr marL="0" indent="0" algn="ctr">
              <a:buNone/>
            </a:pPr>
            <a:r>
              <a:rPr lang="en-US" sz="3600" dirty="0"/>
              <a:t>What is the ideal king like? </a:t>
            </a:r>
          </a:p>
        </p:txBody>
      </p:sp>
    </p:spTree>
    <p:extLst>
      <p:ext uri="{BB962C8B-B14F-4D97-AF65-F5344CB8AC3E}">
        <p14:creationId xmlns:p14="http://schemas.microsoft.com/office/powerpoint/2010/main" val="2063366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cross&#10;&#10;Description automatically generated">
            <a:extLst>
              <a:ext uri="{FF2B5EF4-FFF2-40B4-BE49-F238E27FC236}">
                <a16:creationId xmlns:a16="http://schemas.microsoft.com/office/drawing/2014/main" id="{D8AE7FF7-63E0-4ABF-5565-ED4A06C380F5}"/>
              </a:ext>
            </a:extLst>
          </p:cNvPr>
          <p:cNvPicPr>
            <a:picLocks noChangeAspect="1"/>
          </p:cNvPicPr>
          <p:nvPr/>
        </p:nvPicPr>
        <p:blipFill>
          <a:blip r:embed="rId2">
            <a:alphaModFix amt="5000"/>
          </a:blip>
          <a:stretch>
            <a:fillRect/>
          </a:stretch>
        </p:blipFill>
        <p:spPr>
          <a:xfrm>
            <a:off x="285919" y="5612523"/>
            <a:ext cx="554297" cy="889669"/>
          </a:xfrm>
          <a:prstGeom prst="rect">
            <a:avLst/>
          </a:prstGeom>
        </p:spPr>
      </p:pic>
      <p:sp>
        <p:nvSpPr>
          <p:cNvPr id="6" name="Content Placeholder 2">
            <a:extLst>
              <a:ext uri="{FF2B5EF4-FFF2-40B4-BE49-F238E27FC236}">
                <a16:creationId xmlns:a16="http://schemas.microsoft.com/office/drawing/2014/main" id="{B66B5F88-C2A7-BC3E-DA88-F1218114F13D}"/>
              </a:ext>
            </a:extLst>
          </p:cNvPr>
          <p:cNvSpPr txBox="1">
            <a:spLocks/>
          </p:cNvSpPr>
          <p:nvPr/>
        </p:nvSpPr>
        <p:spPr>
          <a:xfrm>
            <a:off x="1091380" y="1825625"/>
            <a:ext cx="10262419"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r>
              <a:rPr lang="en-GB" dirty="0">
                <a:solidFill>
                  <a:schemeClr val="bg1"/>
                </a:solidFill>
              </a:rPr>
            </a:br>
            <a:r>
              <a:rPr lang="en-GB" dirty="0">
                <a:solidFill>
                  <a:schemeClr val="bg1"/>
                </a:solidFill>
              </a:rPr>
              <a:t>Judges and Kings: </a:t>
            </a:r>
            <a:r>
              <a:rPr lang="en-GB" b="0" i="0" u="none" strike="noStrike" dirty="0">
                <a:solidFill>
                  <a:schemeClr val="bg1"/>
                </a:solidFill>
                <a:effectLst/>
                <a:latin typeface="Aptos" panose="020B0004020202020204" pitchFamily="34" charset="0"/>
              </a:rPr>
              <a:t>Through these books we will look at the challenging stories of Israel’s struggles. What lessons can we learn today from this history? </a:t>
            </a:r>
            <a:endParaRPr lang="en-US" dirty="0">
              <a:solidFill>
                <a:schemeClr val="bg1"/>
              </a:solidFill>
              <a:latin typeface="Depot New Rg" panose="020B0503000000020004" pitchFamily="34" charset="77"/>
            </a:endParaRPr>
          </a:p>
        </p:txBody>
      </p:sp>
      <p:sp>
        <p:nvSpPr>
          <p:cNvPr id="7" name="Title 1">
            <a:extLst>
              <a:ext uri="{FF2B5EF4-FFF2-40B4-BE49-F238E27FC236}">
                <a16:creationId xmlns:a16="http://schemas.microsoft.com/office/drawing/2014/main" id="{55E0E65B-80F2-F4EF-F0C8-11FD55B5C659}"/>
              </a:ext>
            </a:extLst>
          </p:cNvPr>
          <p:cNvSpPr txBox="1">
            <a:spLocks/>
          </p:cNvSpPr>
          <p:nvPr/>
        </p:nvSpPr>
        <p:spPr>
          <a:xfrm>
            <a:off x="990600" y="9514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000" b="1" dirty="0">
              <a:solidFill>
                <a:schemeClr val="bg1"/>
              </a:solidFill>
              <a:latin typeface="Depot New Lt" panose="020B0503000000020004" pitchFamily="34" charset="77"/>
            </a:endParaRPr>
          </a:p>
        </p:txBody>
      </p:sp>
    </p:spTree>
    <p:extLst>
      <p:ext uri="{BB962C8B-B14F-4D97-AF65-F5344CB8AC3E}">
        <p14:creationId xmlns:p14="http://schemas.microsoft.com/office/powerpoint/2010/main" val="946271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24C20-C370-5B42-949D-58A5FEE96D86}"/>
              </a:ext>
            </a:extLst>
          </p:cNvPr>
          <p:cNvSpPr>
            <a:spLocks noGrp="1"/>
          </p:cNvSpPr>
          <p:nvPr>
            <p:ph type="title"/>
          </p:nvPr>
        </p:nvSpPr>
        <p:spPr/>
        <p:txBody>
          <a:bodyPr/>
          <a:lstStyle/>
          <a:p>
            <a:r>
              <a:rPr lang="en-US" dirty="0"/>
              <a:t>Monarchy</a:t>
            </a:r>
          </a:p>
        </p:txBody>
      </p:sp>
      <p:sp>
        <p:nvSpPr>
          <p:cNvPr id="3" name="Content Placeholder 2">
            <a:extLst>
              <a:ext uri="{FF2B5EF4-FFF2-40B4-BE49-F238E27FC236}">
                <a16:creationId xmlns:a16="http://schemas.microsoft.com/office/drawing/2014/main" id="{4F37E69C-4597-DB4C-80F0-B2DBC308E4E6}"/>
              </a:ext>
            </a:extLst>
          </p:cNvPr>
          <p:cNvSpPr>
            <a:spLocks noGrp="1"/>
          </p:cNvSpPr>
          <p:nvPr>
            <p:ph idx="1"/>
          </p:nvPr>
        </p:nvSpPr>
        <p:spPr/>
        <p:txBody>
          <a:bodyPr>
            <a:normAutofit/>
          </a:bodyPr>
          <a:lstStyle/>
          <a:p>
            <a:pPr marL="0" indent="0">
              <a:buNone/>
            </a:pPr>
            <a:r>
              <a:rPr lang="en-GB" sz="2800" dirty="0"/>
              <a:t>1Sam. 8:4   </a:t>
            </a:r>
          </a:p>
          <a:p>
            <a:pPr marL="0" indent="0">
              <a:buNone/>
            </a:pPr>
            <a:endParaRPr lang="en-GB" sz="2800" dirty="0"/>
          </a:p>
          <a:p>
            <a:pPr marL="0" indent="0">
              <a:buNone/>
            </a:pPr>
            <a:r>
              <a:rPr lang="en-GB" sz="2800" dirty="0"/>
              <a:t>Then all the elders of Israel gathered together and came to Samuel at Ramah, </a:t>
            </a:r>
            <a:r>
              <a:rPr lang="en-GB" sz="2800" b="1" baseline="30000" dirty="0"/>
              <a:t>5</a:t>
            </a:r>
            <a:r>
              <a:rPr lang="en-GB" sz="2800" dirty="0"/>
              <a:t> and said to him, “You are old and your sons do not follow in your ways; appoint for us, then, a king to govern us, like other nations.” </a:t>
            </a:r>
            <a:r>
              <a:rPr lang="en-GB" sz="2800" b="1" baseline="30000" dirty="0"/>
              <a:t>6</a:t>
            </a:r>
            <a:r>
              <a:rPr lang="en-GB" sz="2800" dirty="0"/>
              <a:t> But the thing displeased Samuel when they said, “Give us a king to govern us.”</a:t>
            </a:r>
          </a:p>
          <a:p>
            <a:pPr marL="0" indent="0">
              <a:buNone/>
            </a:pPr>
            <a:endParaRPr lang="en-GB" dirty="0"/>
          </a:p>
          <a:p>
            <a:pPr marL="0" indent="0">
              <a:buNone/>
            </a:pPr>
            <a:endParaRPr lang="en-GB" dirty="0"/>
          </a:p>
          <a:p>
            <a:endParaRPr lang="en-US" dirty="0"/>
          </a:p>
        </p:txBody>
      </p:sp>
    </p:spTree>
    <p:extLst>
      <p:ext uri="{BB962C8B-B14F-4D97-AF65-F5344CB8AC3E}">
        <p14:creationId xmlns:p14="http://schemas.microsoft.com/office/powerpoint/2010/main" val="3811405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72D83-4C8F-254E-A98C-FBF2BB5D41B1}"/>
              </a:ext>
            </a:extLst>
          </p:cNvPr>
          <p:cNvSpPr>
            <a:spLocks noGrp="1"/>
          </p:cNvSpPr>
          <p:nvPr>
            <p:ph type="title"/>
          </p:nvPr>
        </p:nvSpPr>
        <p:spPr/>
        <p:txBody>
          <a:bodyPr/>
          <a:lstStyle/>
          <a:p>
            <a:r>
              <a:rPr lang="en-US" dirty="0"/>
              <a:t>Monarchy</a:t>
            </a:r>
          </a:p>
        </p:txBody>
      </p:sp>
      <p:sp>
        <p:nvSpPr>
          <p:cNvPr id="3" name="Content Placeholder 2">
            <a:extLst>
              <a:ext uri="{FF2B5EF4-FFF2-40B4-BE49-F238E27FC236}">
                <a16:creationId xmlns:a16="http://schemas.microsoft.com/office/drawing/2014/main" id="{AA5B64C9-2C5C-E947-A507-86A3063B4DD1}"/>
              </a:ext>
            </a:extLst>
          </p:cNvPr>
          <p:cNvSpPr>
            <a:spLocks noGrp="1"/>
          </p:cNvSpPr>
          <p:nvPr>
            <p:ph idx="1"/>
          </p:nvPr>
        </p:nvSpPr>
        <p:spPr/>
        <p:txBody>
          <a:bodyPr>
            <a:normAutofit/>
          </a:bodyPr>
          <a:lstStyle/>
          <a:p>
            <a:pPr marL="0" indent="0">
              <a:buNone/>
            </a:pPr>
            <a:r>
              <a:rPr lang="en-US" sz="2600" dirty="0"/>
              <a:t>1 Sam 8:6b-8</a:t>
            </a:r>
          </a:p>
          <a:p>
            <a:pPr marL="0" indent="0">
              <a:buNone/>
            </a:pPr>
            <a:endParaRPr lang="en-GB" sz="2600" dirty="0"/>
          </a:p>
          <a:p>
            <a:pPr marL="0" indent="0">
              <a:buNone/>
            </a:pPr>
            <a:r>
              <a:rPr lang="en-GB" sz="2600" dirty="0"/>
              <a:t>’Samuel prayed to the LORD, </a:t>
            </a:r>
            <a:r>
              <a:rPr lang="en-GB" sz="2600" b="1" baseline="30000" dirty="0"/>
              <a:t>7</a:t>
            </a:r>
            <a:r>
              <a:rPr lang="en-GB" sz="2600" dirty="0"/>
              <a:t> and the LORD said to Samuel, “Listen to the voice of the people in all that they say to you; for they have not rejected you, but they have rejected me from being king over them. </a:t>
            </a:r>
            <a:r>
              <a:rPr lang="en-GB" sz="2600" b="1" baseline="30000" dirty="0"/>
              <a:t>8</a:t>
            </a:r>
            <a:r>
              <a:rPr lang="en-GB" sz="2600" dirty="0"/>
              <a:t> Just as they have done to me, from the day I brought them up out of Egypt to this day, forsaking me and serving other gods, so also they are doing to you’</a:t>
            </a:r>
          </a:p>
          <a:p>
            <a:endParaRPr lang="en-US" dirty="0"/>
          </a:p>
        </p:txBody>
      </p:sp>
    </p:spTree>
    <p:extLst>
      <p:ext uri="{BB962C8B-B14F-4D97-AF65-F5344CB8AC3E}">
        <p14:creationId xmlns:p14="http://schemas.microsoft.com/office/powerpoint/2010/main" val="1195241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60" name="Picture 16" descr="GOLIATH1"/>
          <p:cNvPicPr>
            <a:picLocks noChangeAspect="1" noChangeArrowheads="1"/>
          </p:cNvPicPr>
          <p:nvPr/>
        </p:nvPicPr>
        <p:blipFill>
          <a:blip r:embed="rId3" cstate="print"/>
          <a:srcRect/>
          <a:stretch>
            <a:fillRect/>
          </a:stretch>
        </p:blipFill>
        <p:spPr bwMode="auto">
          <a:xfrm>
            <a:off x="2231136" y="1948678"/>
            <a:ext cx="3040063" cy="4368800"/>
          </a:xfrm>
          <a:prstGeom prst="rect">
            <a:avLst/>
          </a:prstGeom>
          <a:noFill/>
        </p:spPr>
      </p:pic>
      <p:sp>
        <p:nvSpPr>
          <p:cNvPr id="31753" name="Rectangle 9"/>
          <p:cNvSpPr>
            <a:spLocks noChangeArrowheads="1"/>
          </p:cNvSpPr>
          <p:nvPr/>
        </p:nvSpPr>
        <p:spPr bwMode="auto">
          <a:xfrm>
            <a:off x="5879976" y="4005065"/>
            <a:ext cx="4608512" cy="1412694"/>
          </a:xfrm>
          <a:prstGeom prst="rect">
            <a:avLst/>
          </a:prstGeom>
          <a:noFill/>
          <a:ln w="9525">
            <a:noFill/>
            <a:miter lim="800000"/>
            <a:headEnd/>
            <a:tailEnd/>
          </a:ln>
          <a:effectLst/>
        </p:spPr>
        <p:txBody>
          <a:bodyPr wrap="square">
            <a:spAutoFit/>
          </a:bodyPr>
          <a:lstStyle/>
          <a:p>
            <a:pPr marL="190500" indent="-190500"/>
            <a:r>
              <a:rPr lang="en-GB" sz="2200" dirty="0"/>
              <a:t>Sociological Reasons</a:t>
            </a:r>
          </a:p>
          <a:p>
            <a:pPr marL="952500" lvl="2" indent="-190500">
              <a:lnSpc>
                <a:spcPct val="90000"/>
              </a:lnSpc>
              <a:buFontTx/>
              <a:buChar char="&gt;"/>
            </a:pPr>
            <a:r>
              <a:rPr lang="en-GB" sz="2200" dirty="0"/>
              <a:t>Superiority of Enemies</a:t>
            </a:r>
          </a:p>
          <a:p>
            <a:pPr marL="1714500" lvl="4" indent="-190500">
              <a:buFontTx/>
              <a:buChar char="»"/>
            </a:pPr>
            <a:r>
              <a:rPr lang="en-GB" sz="2200" dirty="0"/>
              <a:t>Pressure on Land</a:t>
            </a:r>
          </a:p>
          <a:p>
            <a:pPr marL="1714500" lvl="4" indent="-190500">
              <a:buFontTx/>
              <a:buChar char="»"/>
            </a:pPr>
            <a:r>
              <a:rPr lang="en-GB" sz="2200" dirty="0"/>
              <a:t>Leads to centralisation</a:t>
            </a:r>
          </a:p>
        </p:txBody>
      </p:sp>
      <p:sp>
        <p:nvSpPr>
          <p:cNvPr id="31750" name="Rectangle 6"/>
          <p:cNvSpPr>
            <a:spLocks noChangeArrowheads="1"/>
          </p:cNvSpPr>
          <p:nvPr/>
        </p:nvSpPr>
        <p:spPr bwMode="auto">
          <a:xfrm>
            <a:off x="5879976" y="2564905"/>
            <a:ext cx="4536504" cy="1344984"/>
          </a:xfrm>
          <a:prstGeom prst="rect">
            <a:avLst/>
          </a:prstGeom>
          <a:noFill/>
          <a:ln w="9525">
            <a:noFill/>
            <a:miter lim="800000"/>
            <a:headEnd/>
            <a:tailEnd/>
          </a:ln>
          <a:effectLst/>
        </p:spPr>
        <p:txBody>
          <a:bodyPr wrap="square">
            <a:spAutoFit/>
          </a:bodyPr>
          <a:lstStyle/>
          <a:p>
            <a:pPr marL="190500" indent="-190500"/>
            <a:r>
              <a:rPr lang="en-GB" sz="2200" dirty="0"/>
              <a:t>Biblical Reasons</a:t>
            </a:r>
          </a:p>
          <a:p>
            <a:pPr marL="952500" lvl="2" indent="-190500">
              <a:lnSpc>
                <a:spcPct val="90000"/>
              </a:lnSpc>
              <a:buFontTx/>
              <a:buChar char="&gt;"/>
            </a:pPr>
            <a:r>
              <a:rPr lang="en-GB" sz="2200" dirty="0"/>
              <a:t>Protection</a:t>
            </a:r>
          </a:p>
          <a:p>
            <a:pPr marL="952500" lvl="2" indent="-190500">
              <a:lnSpc>
                <a:spcPct val="90000"/>
              </a:lnSpc>
              <a:buFontTx/>
              <a:buChar char="&gt;"/>
            </a:pPr>
            <a:r>
              <a:rPr lang="en-GB" sz="2200" dirty="0"/>
              <a:t>To be like Other Nations </a:t>
            </a:r>
          </a:p>
          <a:p>
            <a:pPr marL="762000" lvl="2">
              <a:lnSpc>
                <a:spcPct val="90000"/>
              </a:lnSpc>
            </a:pPr>
            <a:r>
              <a:rPr lang="en-GB" sz="2200" dirty="0"/>
              <a:t>(1 Sam 8:4) </a:t>
            </a:r>
          </a:p>
        </p:txBody>
      </p:sp>
      <p:sp>
        <p:nvSpPr>
          <p:cNvPr id="8" name="Title 1">
            <a:extLst>
              <a:ext uri="{FF2B5EF4-FFF2-40B4-BE49-F238E27FC236}">
                <a16:creationId xmlns:a16="http://schemas.microsoft.com/office/drawing/2014/main" id="{67D74303-67E0-5B4C-8BF0-22453EBEE3C2}"/>
              </a:ext>
            </a:extLst>
          </p:cNvPr>
          <p:cNvSpPr>
            <a:spLocks noGrp="1"/>
          </p:cNvSpPr>
          <p:nvPr>
            <p:ph type="title"/>
          </p:nvPr>
        </p:nvSpPr>
        <p:spPr>
          <a:xfrm>
            <a:off x="2231136" y="365725"/>
            <a:ext cx="7729728" cy="1188720"/>
          </a:xfrm>
        </p:spPr>
        <p:txBody>
          <a:bodyPr>
            <a:normAutofit fontScale="90000"/>
          </a:bodyPr>
          <a:lstStyle/>
          <a:p>
            <a:r>
              <a:rPr lang="en-US" dirty="0"/>
              <a:t>Why was the monarchy established?</a:t>
            </a:r>
          </a:p>
        </p:txBody>
      </p:sp>
    </p:spTree>
    <p:extLst>
      <p:ext uri="{BB962C8B-B14F-4D97-AF65-F5344CB8AC3E}">
        <p14:creationId xmlns:p14="http://schemas.microsoft.com/office/powerpoint/2010/main" val="101411416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31136" y="457464"/>
            <a:ext cx="7729728" cy="1188720"/>
          </a:xfrm>
        </p:spPr>
        <p:txBody>
          <a:bodyPr/>
          <a:lstStyle/>
          <a:p>
            <a:pPr>
              <a:defRPr/>
            </a:pPr>
            <a:r>
              <a:rPr lang="en-GB" dirty="0"/>
              <a:t>United Monarchy</a:t>
            </a:r>
          </a:p>
        </p:txBody>
      </p:sp>
      <p:sp>
        <p:nvSpPr>
          <p:cNvPr id="2" name="Content Placeholder 1"/>
          <p:cNvSpPr>
            <a:spLocks noGrp="1"/>
          </p:cNvSpPr>
          <p:nvPr>
            <p:ph idx="1"/>
          </p:nvPr>
        </p:nvSpPr>
        <p:spPr>
          <a:xfrm>
            <a:off x="675861" y="2314542"/>
            <a:ext cx="6877878" cy="4310384"/>
          </a:xfrm>
        </p:spPr>
        <p:txBody>
          <a:bodyPr>
            <a:noAutofit/>
          </a:bodyPr>
          <a:lstStyle/>
          <a:p>
            <a:pPr eaLnBrk="1" hangingPunct="1"/>
            <a:r>
              <a:rPr lang="en-GB" altLang="en-US" sz="2400" dirty="0"/>
              <a:t>Saul: ill fated(1 Sam 10:1) </a:t>
            </a:r>
          </a:p>
          <a:p>
            <a:pPr eaLnBrk="1" hangingPunct="1"/>
            <a:r>
              <a:rPr lang="en-GB" altLang="en-US" sz="2400" dirty="0"/>
              <a:t>David: man after God’s own heart (1 Sam 13:14) </a:t>
            </a:r>
          </a:p>
          <a:p>
            <a:pPr eaLnBrk="1" hangingPunct="1"/>
            <a:r>
              <a:rPr lang="en-GB" altLang="en-US" sz="2400" dirty="0"/>
              <a:t>Solomon: wise fool (1 Kings 11) </a:t>
            </a:r>
          </a:p>
          <a:p>
            <a:pPr eaLnBrk="1" hangingPunct="1"/>
            <a:r>
              <a:rPr lang="en-GB" altLang="en-US" sz="2400" dirty="0"/>
              <a:t>Traditionally dated to 1050 – 930BCE </a:t>
            </a:r>
          </a:p>
          <a:p>
            <a:pPr eaLnBrk="1" hangingPunct="1"/>
            <a:r>
              <a:rPr lang="en-GB" altLang="en-US" sz="2400" dirty="0"/>
              <a:t>Establishment of Jerusalem as the ‘City of David’: capital of Israel (2 Sam 5) </a:t>
            </a:r>
          </a:p>
          <a:p>
            <a:pPr eaLnBrk="1" hangingPunct="1"/>
            <a:r>
              <a:rPr lang="en-GB" altLang="en-US" sz="2400" dirty="0"/>
              <a:t>Establishment of the first Temple in Jerusalem (1 Kings 6)   </a:t>
            </a:r>
          </a:p>
          <a:p>
            <a:pPr eaLnBrk="1" hangingPunct="1"/>
            <a:r>
              <a:rPr lang="en-GB" altLang="en-US" sz="2400" dirty="0"/>
              <a:t>Israel and Judah Divide (1 Kings 12)</a:t>
            </a:r>
          </a:p>
        </p:txBody>
      </p:sp>
      <p:pic>
        <p:nvPicPr>
          <p:cNvPr id="5" name="Picture 4" descr="A statue of a person&#10;&#10;Description automatically generated">
            <a:extLst>
              <a:ext uri="{FF2B5EF4-FFF2-40B4-BE49-F238E27FC236}">
                <a16:creationId xmlns:a16="http://schemas.microsoft.com/office/drawing/2014/main" id="{499A19C9-50E6-425F-A22D-47302EF1A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2622" y="3148269"/>
            <a:ext cx="2317771" cy="3476657"/>
          </a:xfrm>
          <a:prstGeom prst="rect">
            <a:avLst/>
          </a:prstGeom>
        </p:spPr>
      </p:pic>
      <p:sp>
        <p:nvSpPr>
          <p:cNvPr id="6" name="TextBox 5">
            <a:extLst>
              <a:ext uri="{FF2B5EF4-FFF2-40B4-BE49-F238E27FC236}">
                <a16:creationId xmlns:a16="http://schemas.microsoft.com/office/drawing/2014/main" id="{26D0FE31-8C20-416F-BD83-4E00664AAAB9}"/>
              </a:ext>
            </a:extLst>
          </p:cNvPr>
          <p:cNvSpPr txBox="1"/>
          <p:nvPr/>
        </p:nvSpPr>
        <p:spPr>
          <a:xfrm>
            <a:off x="9238865" y="2327675"/>
            <a:ext cx="2521528" cy="646331"/>
          </a:xfrm>
          <a:prstGeom prst="rect">
            <a:avLst/>
          </a:prstGeom>
          <a:noFill/>
        </p:spPr>
        <p:txBody>
          <a:bodyPr wrap="square" rtlCol="0">
            <a:spAutoFit/>
          </a:bodyPr>
          <a:lstStyle/>
          <a:p>
            <a:r>
              <a:rPr lang="en-GB" dirty="0"/>
              <a:t>Picture: detail of ‘David’ by </a:t>
            </a:r>
            <a:r>
              <a:rPr lang="en-GB" dirty="0" err="1"/>
              <a:t>Michaelangelo</a:t>
            </a:r>
            <a:r>
              <a:rPr lang="en-GB" dirty="0"/>
              <a:t> </a:t>
            </a:r>
          </a:p>
        </p:txBody>
      </p:sp>
    </p:spTree>
    <p:extLst>
      <p:ext uri="{BB962C8B-B14F-4D97-AF65-F5344CB8AC3E}">
        <p14:creationId xmlns:p14="http://schemas.microsoft.com/office/powerpoint/2010/main" val="3769942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F484F-31E1-EA4F-B793-60650441C7D0}"/>
              </a:ext>
            </a:extLst>
          </p:cNvPr>
          <p:cNvSpPr>
            <a:spLocks noGrp="1"/>
          </p:cNvSpPr>
          <p:nvPr>
            <p:ph type="title"/>
          </p:nvPr>
        </p:nvSpPr>
        <p:spPr>
          <a:xfrm>
            <a:off x="2231136" y="445251"/>
            <a:ext cx="7729728" cy="1188720"/>
          </a:xfrm>
        </p:spPr>
        <p:txBody>
          <a:bodyPr/>
          <a:lstStyle/>
          <a:p>
            <a:r>
              <a:rPr lang="en-US" dirty="0"/>
              <a:t>Divided monarchy</a:t>
            </a:r>
          </a:p>
        </p:txBody>
      </p:sp>
      <p:sp>
        <p:nvSpPr>
          <p:cNvPr id="4" name="TextBox 3">
            <a:extLst>
              <a:ext uri="{FF2B5EF4-FFF2-40B4-BE49-F238E27FC236}">
                <a16:creationId xmlns:a16="http://schemas.microsoft.com/office/drawing/2014/main" id="{ACE604DD-922E-C540-9C7B-FD0B6123BB64}"/>
              </a:ext>
            </a:extLst>
          </p:cNvPr>
          <p:cNvSpPr txBox="1"/>
          <p:nvPr/>
        </p:nvSpPr>
        <p:spPr>
          <a:xfrm>
            <a:off x="339634" y="2627097"/>
            <a:ext cx="5264332"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j-lt"/>
              </a:rPr>
              <a:t>1 Kings 12: Israel rebels against Rehoboam, leading to the division of the monarchy</a:t>
            </a: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r>
              <a:rPr lang="en-US" sz="2000" dirty="0">
                <a:latin typeface="+mj-lt"/>
              </a:rPr>
              <a:t>Jeroboam becomes king of the Northern Kingdom</a:t>
            </a: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r>
              <a:rPr lang="en-US" sz="2000" dirty="0">
                <a:latin typeface="+mj-lt"/>
              </a:rPr>
              <a:t>Dynasties subsequently rise and fall </a:t>
            </a: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r>
              <a:rPr lang="en-US" sz="2000" dirty="0">
                <a:latin typeface="+mj-lt"/>
              </a:rPr>
              <a:t>722 </a:t>
            </a:r>
            <a:r>
              <a:rPr lang="en-US" sz="2000" dirty="0" err="1">
                <a:latin typeface="+mj-lt"/>
              </a:rPr>
              <a:t>bce</a:t>
            </a:r>
            <a:r>
              <a:rPr lang="en-US" sz="2000" dirty="0">
                <a:latin typeface="+mj-lt"/>
              </a:rPr>
              <a:t> : Assyrian invasion </a:t>
            </a: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r>
              <a:rPr lang="en-GB" sz="2000" dirty="0">
                <a:latin typeface="+mj-lt"/>
                <a:cs typeface="Arial" panose="020B0604020202020204" pitchFamily="34" charset="0"/>
              </a:rPr>
              <a:t>2 Kings 15:29: first deportations to Assyria</a:t>
            </a:r>
          </a:p>
          <a:p>
            <a:pPr marL="285750" indent="-285750">
              <a:buFont typeface="Arial" panose="020B0604020202020204" pitchFamily="34" charset="0"/>
              <a:buChar char="•"/>
            </a:pPr>
            <a:endParaRPr lang="en-GB" sz="2000" dirty="0">
              <a:latin typeface="+mj-lt"/>
              <a:cs typeface="Arial" panose="020B0604020202020204" pitchFamily="34" charset="0"/>
            </a:endParaRPr>
          </a:p>
          <a:p>
            <a:r>
              <a:rPr lang="en-GB" sz="2000" dirty="0" err="1">
                <a:latin typeface="+mj-lt"/>
                <a:cs typeface="Arial" panose="020B0604020202020204" pitchFamily="34" charset="0"/>
              </a:rPr>
              <a:t>Nb</a:t>
            </a:r>
            <a:r>
              <a:rPr lang="en-GB" sz="2000" dirty="0">
                <a:latin typeface="+mj-lt"/>
                <a:cs typeface="Arial" panose="020B0604020202020204" pitchFamily="34" charset="0"/>
              </a:rPr>
              <a:t>: Hosea is dated to this period </a:t>
            </a:r>
            <a:endParaRPr lang="en-US" sz="2000" dirty="0">
              <a:latin typeface="+mj-lt"/>
            </a:endParaRPr>
          </a:p>
        </p:txBody>
      </p:sp>
      <p:sp>
        <p:nvSpPr>
          <p:cNvPr id="6" name="TextBox 5">
            <a:extLst>
              <a:ext uri="{FF2B5EF4-FFF2-40B4-BE49-F238E27FC236}">
                <a16:creationId xmlns:a16="http://schemas.microsoft.com/office/drawing/2014/main" id="{695234D1-2740-3444-85E5-8A1EAFCAAD9F}"/>
              </a:ext>
            </a:extLst>
          </p:cNvPr>
          <p:cNvSpPr txBox="1"/>
          <p:nvPr/>
        </p:nvSpPr>
        <p:spPr>
          <a:xfrm>
            <a:off x="6588035" y="2487573"/>
            <a:ext cx="5603965" cy="4093428"/>
          </a:xfrm>
          <a:prstGeom prst="rect">
            <a:avLst/>
          </a:prstGeom>
          <a:noFill/>
        </p:spPr>
        <p:txBody>
          <a:bodyPr wrap="square" rtlCol="0">
            <a:spAutoFit/>
          </a:bodyPr>
          <a:lstStyle/>
          <a:p>
            <a:pPr marL="342900" indent="-342900">
              <a:buFont typeface="Arial" panose="020B0604020202020204" pitchFamily="34" charset="0"/>
              <a:buChar char="•"/>
            </a:pPr>
            <a:r>
              <a:rPr lang="en-GB" sz="2000" dirty="0">
                <a:cs typeface="Arial" panose="020B0604020202020204" pitchFamily="34" charset="0"/>
              </a:rPr>
              <a:t>Civil War (with Israel) </a:t>
            </a:r>
          </a:p>
          <a:p>
            <a:pPr marL="342900" indent="-342900">
              <a:buFont typeface="Arial" panose="020B0604020202020204" pitchFamily="34" charset="0"/>
              <a:buChar char="•"/>
            </a:pPr>
            <a:endParaRPr lang="en-GB" sz="2000" dirty="0">
              <a:cs typeface="Arial" panose="020B0604020202020204" pitchFamily="34" charset="0"/>
            </a:endParaRPr>
          </a:p>
          <a:p>
            <a:pPr marL="342900" indent="-342900">
              <a:buFont typeface="Arial" panose="020B0604020202020204" pitchFamily="34" charset="0"/>
              <a:buChar char="•"/>
            </a:pPr>
            <a:r>
              <a:rPr lang="en-GB" sz="2000" dirty="0">
                <a:cs typeface="Arial" panose="020B0604020202020204" pitchFamily="34" charset="0"/>
              </a:rPr>
              <a:t>Uzziah / </a:t>
            </a:r>
            <a:r>
              <a:rPr lang="en-GB" sz="2000" dirty="0" err="1">
                <a:cs typeface="Arial" panose="020B0604020202020204" pitchFamily="34" charset="0"/>
              </a:rPr>
              <a:t>Azraiah</a:t>
            </a:r>
            <a:r>
              <a:rPr lang="en-GB" sz="2000" dirty="0">
                <a:cs typeface="Arial" panose="020B0604020202020204" pitchFamily="34" charset="0"/>
              </a:rPr>
              <a:t>: 2 Kings 15: Golden Age</a:t>
            </a:r>
          </a:p>
          <a:p>
            <a:pPr marL="342900" indent="-342900">
              <a:buFont typeface="Arial" panose="020B0604020202020204" pitchFamily="34" charset="0"/>
              <a:buChar char="•"/>
            </a:pPr>
            <a:endParaRPr lang="en-GB" sz="2000" dirty="0">
              <a:cs typeface="Arial" panose="020B0604020202020204" pitchFamily="34" charset="0"/>
            </a:endParaRPr>
          </a:p>
          <a:p>
            <a:pPr marL="342900" indent="-342900">
              <a:buFont typeface="Arial" panose="020B0604020202020204" pitchFamily="34" charset="0"/>
              <a:buChar char="•"/>
            </a:pPr>
            <a:r>
              <a:rPr lang="en-GB" sz="2000" dirty="0">
                <a:cs typeface="Arial" panose="020B0604020202020204" pitchFamily="34" charset="0"/>
              </a:rPr>
              <a:t>Hezekiah / Josiah : 2 Kings 18-23 : Reforms</a:t>
            </a:r>
          </a:p>
          <a:p>
            <a:pPr marL="342900" indent="-342900">
              <a:buFont typeface="Arial" panose="020B0604020202020204" pitchFamily="34" charset="0"/>
              <a:buChar char="•"/>
            </a:pPr>
            <a:endParaRPr lang="en-GB" sz="2000" dirty="0">
              <a:cs typeface="Arial" panose="020B0604020202020204" pitchFamily="34" charset="0"/>
            </a:endParaRPr>
          </a:p>
          <a:p>
            <a:pPr marL="342900" indent="-342900">
              <a:buFont typeface="Arial" panose="020B0604020202020204" pitchFamily="34" charset="0"/>
              <a:buChar char="•"/>
            </a:pPr>
            <a:r>
              <a:rPr lang="en-GB" sz="2000" dirty="0">
                <a:cs typeface="Arial" panose="020B0604020202020204" pitchFamily="34" charset="0"/>
              </a:rPr>
              <a:t>Battle of Carchemish 605BCE: becomes vassal state to Babylon </a:t>
            </a:r>
          </a:p>
          <a:p>
            <a:pPr marL="342900" indent="-342900">
              <a:buFont typeface="Arial" panose="020B0604020202020204" pitchFamily="34" charset="0"/>
              <a:buChar char="•"/>
            </a:pPr>
            <a:endParaRPr lang="en-GB" sz="2000" dirty="0">
              <a:cs typeface="Arial" panose="020B0604020202020204" pitchFamily="34" charset="0"/>
            </a:endParaRPr>
          </a:p>
          <a:p>
            <a:pPr marL="342900" indent="-342900">
              <a:buFont typeface="Arial" panose="020B0604020202020204" pitchFamily="34" charset="0"/>
              <a:buChar char="•"/>
            </a:pPr>
            <a:r>
              <a:rPr lang="en-GB" sz="2000" dirty="0">
                <a:cs typeface="Arial" panose="020B0604020202020204" pitchFamily="34" charset="0"/>
              </a:rPr>
              <a:t>Jehoiakim’s self-surrender to Babylon (2 Kings 24:12)</a:t>
            </a:r>
          </a:p>
          <a:p>
            <a:pPr marL="342900" indent="-342900">
              <a:buFont typeface="Arial" panose="020B0604020202020204" pitchFamily="34" charset="0"/>
              <a:buChar char="•"/>
            </a:pPr>
            <a:endParaRPr lang="en-GB" sz="2000" dirty="0">
              <a:cs typeface="Arial" panose="020B0604020202020204" pitchFamily="34" charset="0"/>
            </a:endParaRPr>
          </a:p>
          <a:p>
            <a:pPr marL="342900" indent="-342900">
              <a:buFont typeface="Arial" panose="020B0604020202020204" pitchFamily="34" charset="0"/>
              <a:buChar char="•"/>
            </a:pPr>
            <a:r>
              <a:rPr lang="en-GB" sz="2000" dirty="0">
                <a:cs typeface="Arial" panose="020B0604020202020204" pitchFamily="34" charset="0"/>
              </a:rPr>
              <a:t>The first Exile 597 BCE</a:t>
            </a:r>
            <a:endParaRPr lang="en-US" dirty="0"/>
          </a:p>
        </p:txBody>
      </p:sp>
      <p:cxnSp>
        <p:nvCxnSpPr>
          <p:cNvPr id="7" name="Straight Connector 6">
            <a:extLst>
              <a:ext uri="{FF2B5EF4-FFF2-40B4-BE49-F238E27FC236}">
                <a16:creationId xmlns:a16="http://schemas.microsoft.com/office/drawing/2014/main" id="{99A7F196-B7E5-9A45-8433-2D4C679E2EE2}"/>
              </a:ext>
            </a:extLst>
          </p:cNvPr>
          <p:cNvCxnSpPr/>
          <p:nvPr/>
        </p:nvCxnSpPr>
        <p:spPr>
          <a:xfrm>
            <a:off x="6096000" y="1956668"/>
            <a:ext cx="0" cy="4454435"/>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8C394B0-DF0A-A143-95E7-0E1BC92349CC}"/>
              </a:ext>
            </a:extLst>
          </p:cNvPr>
          <p:cNvSpPr txBox="1"/>
          <p:nvPr/>
        </p:nvSpPr>
        <p:spPr>
          <a:xfrm>
            <a:off x="1737396" y="1799162"/>
            <a:ext cx="2129173" cy="523220"/>
          </a:xfrm>
          <a:prstGeom prst="rect">
            <a:avLst/>
          </a:prstGeom>
          <a:noFill/>
        </p:spPr>
        <p:txBody>
          <a:bodyPr wrap="none" rtlCol="0">
            <a:spAutoFit/>
          </a:bodyPr>
          <a:lstStyle/>
          <a:p>
            <a:r>
              <a:rPr lang="en-US" sz="2800" dirty="0"/>
              <a:t>Israel: North </a:t>
            </a:r>
          </a:p>
        </p:txBody>
      </p:sp>
      <p:sp>
        <p:nvSpPr>
          <p:cNvPr id="9" name="TextBox 8">
            <a:extLst>
              <a:ext uri="{FF2B5EF4-FFF2-40B4-BE49-F238E27FC236}">
                <a16:creationId xmlns:a16="http://schemas.microsoft.com/office/drawing/2014/main" id="{036FCFF0-6A74-F343-A0AF-603A83FEC174}"/>
              </a:ext>
            </a:extLst>
          </p:cNvPr>
          <p:cNvSpPr txBox="1"/>
          <p:nvPr/>
        </p:nvSpPr>
        <p:spPr>
          <a:xfrm>
            <a:off x="7342533" y="1799162"/>
            <a:ext cx="2047484" cy="523220"/>
          </a:xfrm>
          <a:prstGeom prst="rect">
            <a:avLst/>
          </a:prstGeom>
          <a:noFill/>
        </p:spPr>
        <p:txBody>
          <a:bodyPr wrap="none" rtlCol="0">
            <a:spAutoFit/>
          </a:bodyPr>
          <a:lstStyle/>
          <a:p>
            <a:r>
              <a:rPr lang="en-US" sz="2800" dirty="0"/>
              <a:t>Judah: South </a:t>
            </a:r>
          </a:p>
        </p:txBody>
      </p:sp>
    </p:spTree>
    <p:extLst>
      <p:ext uri="{BB962C8B-B14F-4D97-AF65-F5344CB8AC3E}">
        <p14:creationId xmlns:p14="http://schemas.microsoft.com/office/powerpoint/2010/main" val="1122160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90AC-FD6B-9F3C-0D0F-4ECA46EBD8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A14AED-7379-255D-8C64-8EDECA04C39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72D03D2-A97E-2BCA-16AC-DE9DC0AFD675}"/>
              </a:ext>
            </a:extLst>
          </p:cNvPr>
          <p:cNvPicPr>
            <a:picLocks noChangeAspect="1"/>
          </p:cNvPicPr>
          <p:nvPr/>
        </p:nvPicPr>
        <p:blipFill>
          <a:blip r:embed="rId2"/>
          <a:stretch>
            <a:fillRect/>
          </a:stretch>
        </p:blipFill>
        <p:spPr>
          <a:xfrm>
            <a:off x="838200" y="0"/>
            <a:ext cx="10085614" cy="6858000"/>
          </a:xfrm>
          <a:prstGeom prst="rect">
            <a:avLst/>
          </a:prstGeom>
        </p:spPr>
      </p:pic>
    </p:spTree>
    <p:extLst>
      <p:ext uri="{BB962C8B-B14F-4D97-AF65-F5344CB8AC3E}">
        <p14:creationId xmlns:p14="http://schemas.microsoft.com/office/powerpoint/2010/main" val="3997561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1514-36DE-864B-8DC7-5F3CE6CBE75F}"/>
              </a:ext>
            </a:extLst>
          </p:cNvPr>
          <p:cNvSpPr>
            <a:spLocks noGrp="1"/>
          </p:cNvSpPr>
          <p:nvPr>
            <p:ph type="title"/>
          </p:nvPr>
        </p:nvSpPr>
        <p:spPr>
          <a:xfrm>
            <a:off x="2231136" y="1522604"/>
            <a:ext cx="7729728" cy="3812791"/>
          </a:xfrm>
        </p:spPr>
        <p:txBody>
          <a:bodyPr/>
          <a:lstStyle/>
          <a:p>
            <a:r>
              <a:rPr lang="en-US" dirty="0"/>
              <a:t>What are the Pros and cons of having a king?</a:t>
            </a:r>
          </a:p>
        </p:txBody>
      </p:sp>
    </p:spTree>
    <p:extLst>
      <p:ext uri="{BB962C8B-B14F-4D97-AF65-F5344CB8AC3E}">
        <p14:creationId xmlns:p14="http://schemas.microsoft.com/office/powerpoint/2010/main" val="622068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6DD732-2F5C-3E4E-B586-759FD2E343F4}"/>
              </a:ext>
            </a:extLst>
          </p:cNvPr>
          <p:cNvSpPr>
            <a:spLocks noGrp="1"/>
          </p:cNvSpPr>
          <p:nvPr>
            <p:ph type="title"/>
          </p:nvPr>
        </p:nvSpPr>
        <p:spPr>
          <a:xfrm>
            <a:off x="1015996" y="242866"/>
            <a:ext cx="5570783" cy="1188720"/>
          </a:xfrm>
        </p:spPr>
        <p:txBody>
          <a:bodyPr/>
          <a:lstStyle/>
          <a:p>
            <a:r>
              <a:rPr lang="en-US" dirty="0"/>
              <a:t>Case study: David </a:t>
            </a:r>
          </a:p>
        </p:txBody>
      </p:sp>
      <p:pic>
        <p:nvPicPr>
          <p:cNvPr id="6" name="Picture 5">
            <a:extLst>
              <a:ext uri="{FF2B5EF4-FFF2-40B4-BE49-F238E27FC236}">
                <a16:creationId xmlns:a16="http://schemas.microsoft.com/office/drawing/2014/main" id="{D8198A35-4556-D240-AA30-95E9D73BEBD2}"/>
              </a:ext>
            </a:extLst>
          </p:cNvPr>
          <p:cNvPicPr>
            <a:picLocks noChangeAspect="1"/>
          </p:cNvPicPr>
          <p:nvPr/>
        </p:nvPicPr>
        <p:blipFill>
          <a:blip r:embed="rId3"/>
          <a:stretch>
            <a:fillRect/>
          </a:stretch>
        </p:blipFill>
        <p:spPr>
          <a:xfrm>
            <a:off x="6985767" y="43395"/>
            <a:ext cx="5040797" cy="6694808"/>
          </a:xfrm>
          <a:prstGeom prst="rect">
            <a:avLst/>
          </a:prstGeom>
        </p:spPr>
      </p:pic>
      <p:pic>
        <p:nvPicPr>
          <p:cNvPr id="8" name="Picture 7">
            <a:extLst>
              <a:ext uri="{FF2B5EF4-FFF2-40B4-BE49-F238E27FC236}">
                <a16:creationId xmlns:a16="http://schemas.microsoft.com/office/drawing/2014/main" id="{EABAA8EE-3427-594A-9BFB-7C78AC948B9B}"/>
              </a:ext>
            </a:extLst>
          </p:cNvPr>
          <p:cNvPicPr>
            <a:picLocks noChangeAspect="1"/>
          </p:cNvPicPr>
          <p:nvPr/>
        </p:nvPicPr>
        <p:blipFill>
          <a:blip r:embed="rId4"/>
          <a:stretch>
            <a:fillRect/>
          </a:stretch>
        </p:blipFill>
        <p:spPr>
          <a:xfrm>
            <a:off x="1983403" y="1767178"/>
            <a:ext cx="3635967" cy="4847956"/>
          </a:xfrm>
          <a:prstGeom prst="rect">
            <a:avLst/>
          </a:prstGeom>
        </p:spPr>
      </p:pic>
    </p:spTree>
    <p:extLst>
      <p:ext uri="{BB962C8B-B14F-4D97-AF65-F5344CB8AC3E}">
        <p14:creationId xmlns:p14="http://schemas.microsoft.com/office/powerpoint/2010/main" val="533694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AC153-4530-8447-AC78-906046489B3B}"/>
              </a:ext>
            </a:extLst>
          </p:cNvPr>
          <p:cNvSpPr>
            <a:spLocks noGrp="1"/>
          </p:cNvSpPr>
          <p:nvPr>
            <p:ph type="title"/>
          </p:nvPr>
        </p:nvSpPr>
        <p:spPr>
          <a:xfrm>
            <a:off x="2231136" y="446897"/>
            <a:ext cx="7729728" cy="1188720"/>
          </a:xfrm>
        </p:spPr>
        <p:txBody>
          <a:bodyPr/>
          <a:lstStyle/>
          <a:p>
            <a:r>
              <a:rPr lang="en-US" dirty="0"/>
              <a:t>Case study: David </a:t>
            </a:r>
          </a:p>
        </p:txBody>
      </p:sp>
      <p:cxnSp>
        <p:nvCxnSpPr>
          <p:cNvPr id="4" name="Straight Connector 3">
            <a:extLst>
              <a:ext uri="{FF2B5EF4-FFF2-40B4-BE49-F238E27FC236}">
                <a16:creationId xmlns:a16="http://schemas.microsoft.com/office/drawing/2014/main" id="{FB5BE822-1D9D-5F4F-AAF7-FE46D7ACDF1D}"/>
              </a:ext>
            </a:extLst>
          </p:cNvPr>
          <p:cNvCxnSpPr/>
          <p:nvPr/>
        </p:nvCxnSpPr>
        <p:spPr>
          <a:xfrm>
            <a:off x="6096000" y="1956668"/>
            <a:ext cx="0" cy="4454435"/>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D29881A-ABCD-3F49-9B05-2D31E8F990BD}"/>
              </a:ext>
            </a:extLst>
          </p:cNvPr>
          <p:cNvSpPr txBox="1"/>
          <p:nvPr/>
        </p:nvSpPr>
        <p:spPr>
          <a:xfrm>
            <a:off x="221680" y="1970522"/>
            <a:ext cx="5465614" cy="4462760"/>
          </a:xfrm>
          <a:prstGeom prst="rect">
            <a:avLst/>
          </a:prstGeom>
          <a:noFill/>
        </p:spPr>
        <p:txBody>
          <a:bodyPr wrap="square" rtlCol="0">
            <a:spAutoFit/>
          </a:bodyPr>
          <a:lstStyle/>
          <a:p>
            <a:r>
              <a:rPr lang="en-US" sz="2000" dirty="0"/>
              <a:t>Pros:</a:t>
            </a:r>
          </a:p>
          <a:p>
            <a:endParaRPr lang="en-US" sz="2000" dirty="0"/>
          </a:p>
          <a:p>
            <a:pPr marL="285750" indent="-285750">
              <a:buFontTx/>
              <a:buChar char="-"/>
            </a:pPr>
            <a:r>
              <a:rPr lang="en-US" sz="2000" dirty="0"/>
              <a:t>Man after God’s own heart (1 Sam 13:14) </a:t>
            </a:r>
          </a:p>
          <a:p>
            <a:endParaRPr lang="en-US" sz="2000" dirty="0"/>
          </a:p>
          <a:p>
            <a:pPr marL="285750" indent="-285750">
              <a:buFontTx/>
              <a:buChar char="-"/>
            </a:pPr>
            <a:r>
              <a:rPr lang="en-US" sz="2000" dirty="0"/>
              <a:t>A Shepherd </a:t>
            </a:r>
          </a:p>
          <a:p>
            <a:endParaRPr lang="en-US" sz="2000" dirty="0"/>
          </a:p>
          <a:p>
            <a:pPr marL="285750" indent="-285750">
              <a:buFontTx/>
              <a:buChar char="-"/>
            </a:pPr>
            <a:r>
              <a:rPr lang="en-US" sz="2000" dirty="0"/>
              <a:t>‘Ruddy with beautiful eyes’ (1 Sam 16:12)</a:t>
            </a:r>
          </a:p>
          <a:p>
            <a:endParaRPr lang="en-US" sz="2000" dirty="0"/>
          </a:p>
          <a:p>
            <a:pPr marL="285750" indent="-285750">
              <a:buFontTx/>
              <a:buChar char="-"/>
            </a:pPr>
            <a:r>
              <a:rPr lang="en-US" sz="2000" dirty="0"/>
              <a:t>Worshipful (2 Sam 6)</a:t>
            </a:r>
          </a:p>
          <a:p>
            <a:endParaRPr lang="en-US" sz="2000" dirty="0"/>
          </a:p>
          <a:p>
            <a:pPr marL="285750" indent="-285750">
              <a:buFontTx/>
              <a:buChar char="-"/>
            </a:pPr>
            <a:r>
              <a:rPr lang="en-US" sz="2000" dirty="0"/>
              <a:t>Makes and keeps covenants (1 Sam 20) </a:t>
            </a:r>
          </a:p>
          <a:p>
            <a:r>
              <a:rPr lang="en-US" sz="2000" dirty="0"/>
              <a:t>2 Sam 9: ‘</a:t>
            </a:r>
            <a:r>
              <a:rPr lang="en-GB" sz="2000" b="1" dirty="0"/>
              <a:t> </a:t>
            </a:r>
            <a:r>
              <a:rPr lang="en-GB" sz="2000" dirty="0"/>
              <a:t>David asked, “Is there anyone still left of the house of Saul to whom I can show kindness for Jonathan’s sake</a:t>
            </a:r>
            <a:r>
              <a:rPr lang="en-GB" sz="2400" dirty="0"/>
              <a:t>?’</a:t>
            </a:r>
            <a:r>
              <a:rPr lang="en-US" sz="2400" dirty="0"/>
              <a:t> </a:t>
            </a:r>
          </a:p>
        </p:txBody>
      </p:sp>
      <p:sp>
        <p:nvSpPr>
          <p:cNvPr id="6" name="TextBox 5">
            <a:extLst>
              <a:ext uri="{FF2B5EF4-FFF2-40B4-BE49-F238E27FC236}">
                <a16:creationId xmlns:a16="http://schemas.microsoft.com/office/drawing/2014/main" id="{3319FC8B-71C3-3448-8F5C-40E9921E4C57}"/>
              </a:ext>
            </a:extLst>
          </p:cNvPr>
          <p:cNvSpPr txBox="1"/>
          <p:nvPr/>
        </p:nvSpPr>
        <p:spPr>
          <a:xfrm>
            <a:off x="6504707" y="1970522"/>
            <a:ext cx="5209309" cy="4708981"/>
          </a:xfrm>
          <a:prstGeom prst="rect">
            <a:avLst/>
          </a:prstGeom>
          <a:noFill/>
        </p:spPr>
        <p:txBody>
          <a:bodyPr wrap="square" rtlCol="0">
            <a:spAutoFit/>
          </a:bodyPr>
          <a:lstStyle/>
          <a:p>
            <a:r>
              <a:rPr lang="en-US" sz="2000" dirty="0"/>
              <a:t>Cons: </a:t>
            </a:r>
          </a:p>
          <a:p>
            <a:endParaRPr lang="en-US" sz="2000" dirty="0"/>
          </a:p>
          <a:p>
            <a:pPr marL="285750" indent="-285750">
              <a:buFontTx/>
              <a:buChar char="-"/>
            </a:pPr>
            <a:r>
              <a:rPr lang="en-US" sz="2000" dirty="0"/>
              <a:t>Adulterer (2 Sam 11) </a:t>
            </a:r>
          </a:p>
          <a:p>
            <a:endParaRPr lang="en-US" sz="2000" dirty="0"/>
          </a:p>
          <a:p>
            <a:pPr marL="285750" indent="-285750">
              <a:buFontTx/>
              <a:buChar char="-"/>
            </a:pPr>
            <a:r>
              <a:rPr lang="en-US" sz="2000" dirty="0"/>
              <a:t>Murderer (2 Sam 12)</a:t>
            </a:r>
          </a:p>
          <a:p>
            <a:r>
              <a:rPr lang="en-US" sz="2000" dirty="0"/>
              <a:t>Nathan: ‘You are the man!’ 2 Sam 12:7</a:t>
            </a:r>
          </a:p>
          <a:p>
            <a:endParaRPr lang="en-US" sz="2000" dirty="0"/>
          </a:p>
          <a:p>
            <a:pPr marL="285750" indent="-285750">
              <a:buFontTx/>
              <a:buChar char="-"/>
            </a:pPr>
            <a:r>
              <a:rPr lang="en-US" sz="2000" dirty="0"/>
              <a:t>Terrible sons 2 Sam 13-16 </a:t>
            </a:r>
          </a:p>
          <a:p>
            <a:pPr marL="285750" indent="-285750">
              <a:buFontTx/>
              <a:buChar char="-"/>
            </a:pPr>
            <a:endParaRPr lang="en-US" sz="2000" dirty="0"/>
          </a:p>
          <a:p>
            <a:pPr marL="285750" indent="-285750">
              <a:buFontTx/>
              <a:buChar char="-"/>
            </a:pPr>
            <a:r>
              <a:rPr lang="en-US" sz="2000" dirty="0"/>
              <a:t>Ultimately shamed by Absalom (2 Sam 15) </a:t>
            </a:r>
          </a:p>
          <a:p>
            <a:pPr marL="285750" indent="-285750">
              <a:buFontTx/>
              <a:buChar char="-"/>
            </a:pPr>
            <a:endParaRPr lang="en-US" sz="2000" dirty="0"/>
          </a:p>
          <a:p>
            <a:pPr marL="285750" indent="-285750">
              <a:buFontTx/>
              <a:buChar char="-"/>
            </a:pPr>
            <a:r>
              <a:rPr lang="en-US" sz="2000" dirty="0"/>
              <a:t>Becomes politically ineffective (2 Sam 15-24) </a:t>
            </a:r>
          </a:p>
          <a:p>
            <a:pPr marL="285750" indent="-285750">
              <a:buFontTx/>
              <a:buChar char="-"/>
            </a:pPr>
            <a:endParaRPr lang="en-US" sz="2000" dirty="0"/>
          </a:p>
          <a:p>
            <a:pPr marL="285750" indent="-285750">
              <a:buFontTx/>
              <a:buChar char="-"/>
            </a:pPr>
            <a:r>
              <a:rPr lang="en-US" sz="2000" dirty="0"/>
              <a:t>Conducts an illegal census just before his death (2 Sam 24) </a:t>
            </a:r>
          </a:p>
        </p:txBody>
      </p:sp>
    </p:spTree>
    <p:extLst>
      <p:ext uri="{BB962C8B-B14F-4D97-AF65-F5344CB8AC3E}">
        <p14:creationId xmlns:p14="http://schemas.microsoft.com/office/powerpoint/2010/main" val="2206820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57153"/>
            <a:ext cx="7729728" cy="1188720"/>
          </a:xfrm>
        </p:spPr>
        <p:txBody>
          <a:bodyPr/>
          <a:lstStyle/>
          <a:p>
            <a:r>
              <a:rPr lang="en-US" dirty="0"/>
              <a:t>Trajectory</a:t>
            </a:r>
          </a:p>
        </p:txBody>
      </p:sp>
      <p:sp>
        <p:nvSpPr>
          <p:cNvPr id="3" name="Content Placeholder 2"/>
          <p:cNvSpPr>
            <a:spLocks noGrp="1"/>
          </p:cNvSpPr>
          <p:nvPr>
            <p:ph idx="1"/>
          </p:nvPr>
        </p:nvSpPr>
        <p:spPr>
          <a:xfrm>
            <a:off x="2388381" y="1881681"/>
            <a:ext cx="7630789" cy="3530600"/>
          </a:xfrm>
        </p:spPr>
        <p:txBody>
          <a:bodyPr/>
          <a:lstStyle/>
          <a:p>
            <a:endParaRPr lang="en-US" sz="2400" dirty="0"/>
          </a:p>
          <a:p>
            <a:r>
              <a:rPr lang="en-US" sz="2800" dirty="0"/>
              <a:t>‘Israel's fate in the land hinged on the nation's obedience or disobedience to the law of Moses as set forth in the book of Deuteronomy’ </a:t>
            </a:r>
          </a:p>
          <a:p>
            <a:pPr marL="0" indent="0">
              <a:buNone/>
            </a:pPr>
            <a:r>
              <a:rPr lang="en-US" sz="2800" dirty="0"/>
              <a:t>-</a:t>
            </a:r>
            <a:r>
              <a:rPr lang="en-US" sz="2000" dirty="0"/>
              <a:t> Nelson,  ‘The Historical Books’, p 68</a:t>
            </a:r>
          </a:p>
          <a:p>
            <a:pPr marL="0" indent="0">
              <a:buNone/>
            </a:pPr>
            <a:endParaRPr lang="en-US" dirty="0"/>
          </a:p>
        </p:txBody>
      </p:sp>
      <p:sp>
        <p:nvSpPr>
          <p:cNvPr id="10" name="Freeform 9"/>
          <p:cNvSpPr/>
          <p:nvPr/>
        </p:nvSpPr>
        <p:spPr>
          <a:xfrm>
            <a:off x="2172830" y="5163314"/>
            <a:ext cx="7965409" cy="1228747"/>
          </a:xfrm>
          <a:custGeom>
            <a:avLst/>
            <a:gdLst>
              <a:gd name="connsiteX0" fmla="*/ 0 w 7965409"/>
              <a:gd name="connsiteY0" fmla="*/ 331370 h 1228747"/>
              <a:gd name="connsiteX1" fmla="*/ 1090584 w 7965409"/>
              <a:gd name="connsiteY1" fmla="*/ 1228743 h 1228747"/>
              <a:gd name="connsiteX2" fmla="*/ 2263998 w 7965409"/>
              <a:gd name="connsiteY2" fmla="*/ 345176 h 1228747"/>
              <a:gd name="connsiteX3" fmla="*/ 3465022 w 7965409"/>
              <a:gd name="connsiteY3" fmla="*/ 1132103 h 1228747"/>
              <a:gd name="connsiteX4" fmla="*/ 4514192 w 7965409"/>
              <a:gd name="connsiteY4" fmla="*/ 248536 h 1228747"/>
              <a:gd name="connsiteX5" fmla="*/ 5756630 w 7965409"/>
              <a:gd name="connsiteY5" fmla="*/ 1104492 h 1228747"/>
              <a:gd name="connsiteX6" fmla="*/ 6916239 w 7965409"/>
              <a:gd name="connsiteY6" fmla="*/ 33 h 1228747"/>
              <a:gd name="connsiteX7" fmla="*/ 7965409 w 7965409"/>
              <a:gd name="connsiteY7" fmla="*/ 1145909 h 122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5409" h="1228747">
                <a:moveTo>
                  <a:pt x="0" y="331370"/>
                </a:moveTo>
                <a:cubicBezTo>
                  <a:pt x="356625" y="778906"/>
                  <a:pt x="713251" y="1226442"/>
                  <a:pt x="1090584" y="1228743"/>
                </a:cubicBezTo>
                <a:cubicBezTo>
                  <a:pt x="1467917" y="1231044"/>
                  <a:pt x="1868258" y="361283"/>
                  <a:pt x="2263998" y="345176"/>
                </a:cubicBezTo>
                <a:cubicBezTo>
                  <a:pt x="2659738" y="329069"/>
                  <a:pt x="3089990" y="1148210"/>
                  <a:pt x="3465022" y="1132103"/>
                </a:cubicBezTo>
                <a:cubicBezTo>
                  <a:pt x="3840054" y="1115996"/>
                  <a:pt x="4132257" y="253138"/>
                  <a:pt x="4514192" y="248536"/>
                </a:cubicBezTo>
                <a:cubicBezTo>
                  <a:pt x="4896127" y="243934"/>
                  <a:pt x="5356289" y="1145909"/>
                  <a:pt x="5756630" y="1104492"/>
                </a:cubicBezTo>
                <a:cubicBezTo>
                  <a:pt x="6156971" y="1063075"/>
                  <a:pt x="6548109" y="-6870"/>
                  <a:pt x="6916239" y="33"/>
                </a:cubicBezTo>
                <a:cubicBezTo>
                  <a:pt x="7284369" y="6936"/>
                  <a:pt x="7965409" y="1145909"/>
                  <a:pt x="7965409" y="1145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8760296" y="4725144"/>
            <a:ext cx="1224136" cy="369332"/>
          </a:xfrm>
          <a:prstGeom prst="rect">
            <a:avLst/>
          </a:prstGeom>
          <a:noFill/>
        </p:spPr>
        <p:txBody>
          <a:bodyPr wrap="square" rtlCol="0">
            <a:spAutoFit/>
          </a:bodyPr>
          <a:lstStyle/>
          <a:p>
            <a:r>
              <a:rPr lang="en-US" dirty="0"/>
              <a:t>Josiah</a:t>
            </a:r>
          </a:p>
        </p:txBody>
      </p:sp>
      <p:sp>
        <p:nvSpPr>
          <p:cNvPr id="6" name="TextBox 5"/>
          <p:cNvSpPr txBox="1"/>
          <p:nvPr/>
        </p:nvSpPr>
        <p:spPr>
          <a:xfrm>
            <a:off x="6240016" y="4869160"/>
            <a:ext cx="936104" cy="369332"/>
          </a:xfrm>
          <a:prstGeom prst="rect">
            <a:avLst/>
          </a:prstGeom>
          <a:noFill/>
        </p:spPr>
        <p:txBody>
          <a:bodyPr wrap="square" rtlCol="0">
            <a:spAutoFit/>
          </a:bodyPr>
          <a:lstStyle/>
          <a:p>
            <a:r>
              <a:rPr lang="en-US" dirty="0"/>
              <a:t>David</a:t>
            </a:r>
          </a:p>
        </p:txBody>
      </p:sp>
      <p:sp>
        <p:nvSpPr>
          <p:cNvPr id="7" name="TextBox 6"/>
          <p:cNvSpPr txBox="1"/>
          <p:nvPr/>
        </p:nvSpPr>
        <p:spPr>
          <a:xfrm>
            <a:off x="1847528" y="4869160"/>
            <a:ext cx="1224136" cy="369332"/>
          </a:xfrm>
          <a:prstGeom prst="rect">
            <a:avLst/>
          </a:prstGeom>
          <a:noFill/>
        </p:spPr>
        <p:txBody>
          <a:bodyPr wrap="square" rtlCol="0">
            <a:spAutoFit/>
          </a:bodyPr>
          <a:lstStyle/>
          <a:p>
            <a:r>
              <a:rPr lang="en-US" dirty="0"/>
              <a:t>Joshua</a:t>
            </a:r>
          </a:p>
        </p:txBody>
      </p:sp>
      <p:sp>
        <p:nvSpPr>
          <p:cNvPr id="8" name="TextBox 7"/>
          <p:cNvSpPr txBox="1"/>
          <p:nvPr/>
        </p:nvSpPr>
        <p:spPr>
          <a:xfrm>
            <a:off x="8904312" y="6237312"/>
            <a:ext cx="1584176" cy="369332"/>
          </a:xfrm>
          <a:prstGeom prst="rect">
            <a:avLst/>
          </a:prstGeom>
          <a:noFill/>
        </p:spPr>
        <p:txBody>
          <a:bodyPr wrap="square" rtlCol="0">
            <a:spAutoFit/>
          </a:bodyPr>
          <a:lstStyle/>
          <a:p>
            <a:r>
              <a:rPr lang="en-US" dirty="0"/>
              <a:t>Manasseh</a:t>
            </a:r>
          </a:p>
        </p:txBody>
      </p:sp>
      <p:sp>
        <p:nvSpPr>
          <p:cNvPr id="9" name="TextBox 8"/>
          <p:cNvSpPr txBox="1"/>
          <p:nvPr/>
        </p:nvSpPr>
        <p:spPr>
          <a:xfrm>
            <a:off x="6816080" y="5661248"/>
            <a:ext cx="1224136" cy="369332"/>
          </a:xfrm>
          <a:prstGeom prst="rect">
            <a:avLst/>
          </a:prstGeom>
          <a:noFill/>
        </p:spPr>
        <p:txBody>
          <a:bodyPr wrap="square" rtlCol="0">
            <a:spAutoFit/>
          </a:bodyPr>
          <a:lstStyle/>
          <a:p>
            <a:r>
              <a:rPr lang="en-US" dirty="0"/>
              <a:t>Solomon</a:t>
            </a:r>
          </a:p>
        </p:txBody>
      </p:sp>
      <p:sp>
        <p:nvSpPr>
          <p:cNvPr id="5" name="TextBox 4"/>
          <p:cNvSpPr txBox="1"/>
          <p:nvPr/>
        </p:nvSpPr>
        <p:spPr>
          <a:xfrm>
            <a:off x="7536160" y="6237312"/>
            <a:ext cx="1008112" cy="369332"/>
          </a:xfrm>
          <a:prstGeom prst="rect">
            <a:avLst/>
          </a:prstGeom>
          <a:noFill/>
        </p:spPr>
        <p:txBody>
          <a:bodyPr wrap="square" rtlCol="0">
            <a:spAutoFit/>
          </a:bodyPr>
          <a:lstStyle/>
          <a:p>
            <a:r>
              <a:rPr lang="en-US" dirty="0"/>
              <a:t>kings</a:t>
            </a:r>
          </a:p>
        </p:txBody>
      </p:sp>
      <p:sp>
        <p:nvSpPr>
          <p:cNvPr id="11" name="TextBox 10"/>
          <p:cNvSpPr txBox="1"/>
          <p:nvPr/>
        </p:nvSpPr>
        <p:spPr>
          <a:xfrm>
            <a:off x="3287688" y="5877272"/>
            <a:ext cx="782010" cy="369332"/>
          </a:xfrm>
          <a:prstGeom prst="rect">
            <a:avLst/>
          </a:prstGeom>
          <a:noFill/>
        </p:spPr>
        <p:txBody>
          <a:bodyPr wrap="none" rtlCol="0">
            <a:spAutoFit/>
          </a:bodyPr>
          <a:lstStyle/>
          <a:p>
            <a:r>
              <a:rPr lang="en-US" dirty="0"/>
              <a:t>Judges</a:t>
            </a:r>
          </a:p>
        </p:txBody>
      </p:sp>
      <p:sp>
        <p:nvSpPr>
          <p:cNvPr id="12" name="TextBox 11"/>
          <p:cNvSpPr txBox="1"/>
          <p:nvPr/>
        </p:nvSpPr>
        <p:spPr>
          <a:xfrm>
            <a:off x="5375920" y="6237312"/>
            <a:ext cx="1224136" cy="369332"/>
          </a:xfrm>
          <a:prstGeom prst="rect">
            <a:avLst/>
          </a:prstGeom>
          <a:noFill/>
        </p:spPr>
        <p:txBody>
          <a:bodyPr wrap="square" rtlCol="0">
            <a:spAutoFit/>
          </a:bodyPr>
          <a:lstStyle/>
          <a:p>
            <a:r>
              <a:rPr lang="en-US" dirty="0"/>
              <a:t>Saul</a:t>
            </a:r>
          </a:p>
        </p:txBody>
      </p:sp>
    </p:spTree>
    <p:extLst>
      <p:ext uri="{BB962C8B-B14F-4D97-AF65-F5344CB8AC3E}">
        <p14:creationId xmlns:p14="http://schemas.microsoft.com/office/powerpoint/2010/main" val="3736909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18483" y="2682376"/>
            <a:ext cx="1743828" cy="1938992"/>
          </a:xfrm>
          <a:prstGeom prst="rect">
            <a:avLst/>
          </a:prstGeom>
          <a:solidFill>
            <a:schemeClr val="accent4">
              <a:lumMod val="20000"/>
              <a:lumOff val="80000"/>
            </a:schemeClr>
          </a:solidFill>
        </p:spPr>
        <p:txBody>
          <a:bodyPr wrap="square" rtlCol="0">
            <a:spAutoFit/>
          </a:bodyPr>
          <a:lstStyle/>
          <a:p>
            <a:r>
              <a:rPr lang="en-GB" sz="2000" dirty="0"/>
              <a:t>Genesis</a:t>
            </a:r>
          </a:p>
          <a:p>
            <a:r>
              <a:rPr lang="en-GB" sz="2000" dirty="0"/>
              <a:t>Exodus</a:t>
            </a:r>
          </a:p>
          <a:p>
            <a:r>
              <a:rPr lang="en-GB" sz="2000" dirty="0"/>
              <a:t>Leviticus</a:t>
            </a:r>
          </a:p>
          <a:p>
            <a:r>
              <a:rPr lang="en-GB" sz="2000" dirty="0"/>
              <a:t>Numbers</a:t>
            </a:r>
          </a:p>
          <a:p>
            <a:r>
              <a:rPr lang="en-GB" sz="2000" dirty="0"/>
              <a:t>Deuteronomy</a:t>
            </a:r>
          </a:p>
          <a:p>
            <a:endParaRPr lang="en-GB" sz="2000" dirty="0"/>
          </a:p>
        </p:txBody>
      </p:sp>
      <p:sp>
        <p:nvSpPr>
          <p:cNvPr id="9" name="TextBox 8"/>
          <p:cNvSpPr txBox="1"/>
          <p:nvPr/>
        </p:nvSpPr>
        <p:spPr>
          <a:xfrm>
            <a:off x="4895728" y="2682376"/>
            <a:ext cx="2160240" cy="3970318"/>
          </a:xfrm>
          <a:prstGeom prst="rect">
            <a:avLst/>
          </a:prstGeom>
          <a:solidFill>
            <a:schemeClr val="accent4">
              <a:lumMod val="20000"/>
              <a:lumOff val="80000"/>
            </a:schemeClr>
          </a:solidFill>
        </p:spPr>
        <p:txBody>
          <a:bodyPr wrap="square" numCol="2" rtlCol="0">
            <a:spAutoFit/>
          </a:bodyPr>
          <a:lstStyle/>
          <a:p>
            <a:r>
              <a:rPr lang="en-GB" dirty="0"/>
              <a:t>Joshua</a:t>
            </a:r>
          </a:p>
          <a:p>
            <a:r>
              <a:rPr lang="en-GB" dirty="0"/>
              <a:t>Judges</a:t>
            </a:r>
          </a:p>
          <a:p>
            <a:r>
              <a:rPr lang="en-GB" dirty="0"/>
              <a:t>1Samuel</a:t>
            </a:r>
          </a:p>
          <a:p>
            <a:r>
              <a:rPr lang="en-GB" dirty="0"/>
              <a:t>2Samuel</a:t>
            </a:r>
          </a:p>
          <a:p>
            <a:r>
              <a:rPr lang="en-GB" dirty="0"/>
              <a:t>1Kings</a:t>
            </a:r>
          </a:p>
          <a:p>
            <a:r>
              <a:rPr lang="en-GB" dirty="0"/>
              <a:t>2Kings</a:t>
            </a:r>
          </a:p>
          <a:p>
            <a:r>
              <a:rPr lang="en-GB" dirty="0"/>
              <a:t>Isaiah</a:t>
            </a:r>
          </a:p>
          <a:p>
            <a:r>
              <a:rPr lang="en-GB" dirty="0"/>
              <a:t>Jeremiah</a:t>
            </a:r>
          </a:p>
          <a:p>
            <a:r>
              <a:rPr lang="en-GB" dirty="0" err="1"/>
              <a:t>Ezechiel</a:t>
            </a:r>
            <a:endParaRPr lang="en-GB" dirty="0"/>
          </a:p>
          <a:p>
            <a:endParaRPr lang="en-GB" dirty="0"/>
          </a:p>
          <a:p>
            <a:endParaRPr lang="en-GB" dirty="0"/>
          </a:p>
          <a:p>
            <a:endParaRPr lang="en-GB" dirty="0"/>
          </a:p>
          <a:p>
            <a:endParaRPr lang="en-GB" dirty="0"/>
          </a:p>
          <a:p>
            <a:endParaRPr lang="en-GB" dirty="0"/>
          </a:p>
          <a:p>
            <a:r>
              <a:rPr lang="en-GB" dirty="0"/>
              <a:t>Hosea</a:t>
            </a:r>
          </a:p>
          <a:p>
            <a:r>
              <a:rPr lang="en-GB" dirty="0"/>
              <a:t>Joel</a:t>
            </a:r>
          </a:p>
          <a:p>
            <a:r>
              <a:rPr lang="en-GB" dirty="0"/>
              <a:t>Amos</a:t>
            </a:r>
          </a:p>
          <a:p>
            <a:r>
              <a:rPr lang="en-GB" dirty="0"/>
              <a:t>Obadiah</a:t>
            </a:r>
          </a:p>
          <a:p>
            <a:r>
              <a:rPr lang="en-GB" dirty="0"/>
              <a:t>Jonah</a:t>
            </a:r>
          </a:p>
          <a:p>
            <a:r>
              <a:rPr lang="en-GB" dirty="0"/>
              <a:t>Micah</a:t>
            </a:r>
          </a:p>
          <a:p>
            <a:r>
              <a:rPr lang="en-GB" dirty="0"/>
              <a:t>Nahum</a:t>
            </a:r>
          </a:p>
          <a:p>
            <a:r>
              <a:rPr lang="en-GB" dirty="0"/>
              <a:t>Habakkuk</a:t>
            </a:r>
          </a:p>
          <a:p>
            <a:r>
              <a:rPr lang="en-GB" dirty="0"/>
              <a:t>Zephaniah</a:t>
            </a:r>
          </a:p>
          <a:p>
            <a:r>
              <a:rPr lang="en-GB" dirty="0"/>
              <a:t>Haggai</a:t>
            </a:r>
          </a:p>
          <a:p>
            <a:r>
              <a:rPr lang="en-GB" dirty="0"/>
              <a:t>Zechariah</a:t>
            </a:r>
          </a:p>
          <a:p>
            <a:r>
              <a:rPr lang="en-GB" dirty="0"/>
              <a:t>Malachi</a:t>
            </a:r>
          </a:p>
        </p:txBody>
      </p:sp>
      <p:sp>
        <p:nvSpPr>
          <p:cNvPr id="10" name="TextBox 9"/>
          <p:cNvSpPr txBox="1"/>
          <p:nvPr/>
        </p:nvSpPr>
        <p:spPr>
          <a:xfrm>
            <a:off x="8273856" y="2682376"/>
            <a:ext cx="1458162" cy="3693319"/>
          </a:xfrm>
          <a:prstGeom prst="rect">
            <a:avLst/>
          </a:prstGeom>
          <a:solidFill>
            <a:schemeClr val="accent4">
              <a:lumMod val="20000"/>
              <a:lumOff val="80000"/>
            </a:schemeClr>
          </a:solidFill>
        </p:spPr>
        <p:txBody>
          <a:bodyPr wrap="square" rtlCol="0">
            <a:spAutoFit/>
          </a:bodyPr>
          <a:lstStyle/>
          <a:p>
            <a:r>
              <a:rPr lang="en-GB" dirty="0"/>
              <a:t>Psalms</a:t>
            </a:r>
          </a:p>
          <a:p>
            <a:r>
              <a:rPr lang="en-GB" dirty="0"/>
              <a:t>Job</a:t>
            </a:r>
          </a:p>
          <a:p>
            <a:r>
              <a:rPr lang="en-GB" dirty="0"/>
              <a:t>Proverbs</a:t>
            </a:r>
          </a:p>
          <a:p>
            <a:r>
              <a:rPr lang="en-GB" dirty="0"/>
              <a:t>Ruth</a:t>
            </a:r>
          </a:p>
          <a:p>
            <a:r>
              <a:rPr lang="en-GB" dirty="0"/>
              <a:t>Song of Songs</a:t>
            </a:r>
          </a:p>
          <a:p>
            <a:r>
              <a:rPr lang="en-GB" dirty="0"/>
              <a:t>Ecclesiastes</a:t>
            </a:r>
          </a:p>
          <a:p>
            <a:r>
              <a:rPr lang="en-GB" dirty="0"/>
              <a:t>Lamentations</a:t>
            </a:r>
          </a:p>
          <a:p>
            <a:r>
              <a:rPr lang="en-GB" dirty="0"/>
              <a:t>Esther</a:t>
            </a:r>
          </a:p>
          <a:p>
            <a:r>
              <a:rPr lang="en-GB" dirty="0"/>
              <a:t>Daniel</a:t>
            </a:r>
          </a:p>
          <a:p>
            <a:r>
              <a:rPr lang="en-GB" dirty="0"/>
              <a:t>Ezra</a:t>
            </a:r>
          </a:p>
          <a:p>
            <a:r>
              <a:rPr lang="en-GB" dirty="0"/>
              <a:t>Nehemiah</a:t>
            </a:r>
          </a:p>
          <a:p>
            <a:r>
              <a:rPr lang="en-GB" dirty="0"/>
              <a:t>Chronicles</a:t>
            </a:r>
          </a:p>
        </p:txBody>
      </p:sp>
      <p:sp>
        <p:nvSpPr>
          <p:cNvPr id="2" name="TextBox 1">
            <a:extLst>
              <a:ext uri="{FF2B5EF4-FFF2-40B4-BE49-F238E27FC236}">
                <a16:creationId xmlns:a16="http://schemas.microsoft.com/office/drawing/2014/main" id="{E23DF60D-DAD6-8029-92E7-1B1B5D8312E7}"/>
              </a:ext>
            </a:extLst>
          </p:cNvPr>
          <p:cNvSpPr txBox="1"/>
          <p:nvPr/>
        </p:nvSpPr>
        <p:spPr>
          <a:xfrm>
            <a:off x="1034643" y="1482047"/>
            <a:ext cx="3767065" cy="1200329"/>
          </a:xfrm>
          <a:prstGeom prst="rect">
            <a:avLst/>
          </a:prstGeom>
          <a:noFill/>
        </p:spPr>
        <p:txBody>
          <a:bodyPr wrap="square" rtlCol="0">
            <a:spAutoFit/>
          </a:bodyPr>
          <a:lstStyle/>
          <a:p>
            <a:pPr algn="ctr"/>
            <a:r>
              <a:rPr lang="en-US" sz="3600" dirty="0">
                <a:solidFill>
                  <a:schemeClr val="bg1"/>
                </a:solidFill>
              </a:rPr>
              <a:t>Torah/Pentateuch </a:t>
            </a:r>
          </a:p>
          <a:p>
            <a:pPr algn="ctr"/>
            <a:r>
              <a:rPr lang="en-US" sz="3600" dirty="0">
                <a:solidFill>
                  <a:schemeClr val="bg1"/>
                </a:solidFill>
              </a:rPr>
              <a:t>(law)</a:t>
            </a:r>
          </a:p>
        </p:txBody>
      </p:sp>
      <p:sp>
        <p:nvSpPr>
          <p:cNvPr id="3" name="TextBox 2">
            <a:extLst>
              <a:ext uri="{FF2B5EF4-FFF2-40B4-BE49-F238E27FC236}">
                <a16:creationId xmlns:a16="http://schemas.microsoft.com/office/drawing/2014/main" id="{1AB52166-B4A8-ACB6-EED5-2CE9C8A4CEA5}"/>
              </a:ext>
            </a:extLst>
          </p:cNvPr>
          <p:cNvSpPr txBox="1"/>
          <p:nvPr/>
        </p:nvSpPr>
        <p:spPr>
          <a:xfrm>
            <a:off x="4895728" y="1459754"/>
            <a:ext cx="2160240" cy="1200329"/>
          </a:xfrm>
          <a:prstGeom prst="rect">
            <a:avLst/>
          </a:prstGeom>
          <a:noFill/>
        </p:spPr>
        <p:txBody>
          <a:bodyPr wrap="square" rtlCol="0">
            <a:spAutoFit/>
          </a:bodyPr>
          <a:lstStyle/>
          <a:p>
            <a:pPr lvl="0" algn="ctr" rtl="0"/>
            <a:r>
              <a:rPr lang="en-GB" sz="3600" dirty="0">
                <a:solidFill>
                  <a:schemeClr val="bg1"/>
                </a:solidFill>
              </a:rPr>
              <a:t>Nevi’im (prophets)</a:t>
            </a:r>
          </a:p>
        </p:txBody>
      </p:sp>
      <p:sp>
        <p:nvSpPr>
          <p:cNvPr id="6" name="TextBox 5">
            <a:extLst>
              <a:ext uri="{FF2B5EF4-FFF2-40B4-BE49-F238E27FC236}">
                <a16:creationId xmlns:a16="http://schemas.microsoft.com/office/drawing/2014/main" id="{71DE1F8F-D2DE-42FF-69C8-6A3FA08FF61E}"/>
              </a:ext>
            </a:extLst>
          </p:cNvPr>
          <p:cNvSpPr txBox="1"/>
          <p:nvPr/>
        </p:nvSpPr>
        <p:spPr>
          <a:xfrm>
            <a:off x="8085817" y="1459754"/>
            <a:ext cx="1834240" cy="1354217"/>
          </a:xfrm>
          <a:prstGeom prst="rect">
            <a:avLst/>
          </a:prstGeom>
          <a:noFill/>
        </p:spPr>
        <p:txBody>
          <a:bodyPr wrap="square" rtlCol="0">
            <a:spAutoFit/>
          </a:bodyPr>
          <a:lstStyle/>
          <a:p>
            <a:pPr algn="ctr"/>
            <a:r>
              <a:rPr lang="en-GB" sz="3200" dirty="0">
                <a:solidFill>
                  <a:schemeClr val="bg1"/>
                </a:solidFill>
              </a:rPr>
              <a:t>Ketuvim (writings)</a:t>
            </a:r>
          </a:p>
          <a:p>
            <a:endParaRPr lang="en-US" dirty="0"/>
          </a:p>
        </p:txBody>
      </p:sp>
      <p:sp>
        <p:nvSpPr>
          <p:cNvPr id="12" name="TextBox 11">
            <a:extLst>
              <a:ext uri="{FF2B5EF4-FFF2-40B4-BE49-F238E27FC236}">
                <a16:creationId xmlns:a16="http://schemas.microsoft.com/office/drawing/2014/main" id="{1E1CB751-5BF4-9678-9D2F-F15ACA69FB82}"/>
              </a:ext>
            </a:extLst>
          </p:cNvPr>
          <p:cNvSpPr txBox="1"/>
          <p:nvPr/>
        </p:nvSpPr>
        <p:spPr>
          <a:xfrm>
            <a:off x="1162878" y="417443"/>
            <a:ext cx="6726137" cy="769441"/>
          </a:xfrm>
          <a:prstGeom prst="rect">
            <a:avLst/>
          </a:prstGeom>
          <a:noFill/>
        </p:spPr>
        <p:txBody>
          <a:bodyPr wrap="none" rtlCol="0">
            <a:spAutoFit/>
          </a:bodyPr>
          <a:lstStyle/>
          <a:p>
            <a:r>
              <a:rPr lang="en-US" sz="4400" dirty="0">
                <a:solidFill>
                  <a:schemeClr val="bg1"/>
                </a:solidFill>
              </a:rPr>
              <a:t>The Hebrew Bible or ‘</a:t>
            </a:r>
            <a:r>
              <a:rPr lang="en-US" sz="4400" dirty="0" err="1">
                <a:solidFill>
                  <a:schemeClr val="bg1"/>
                </a:solidFill>
              </a:rPr>
              <a:t>TaNaK</a:t>
            </a:r>
            <a:r>
              <a:rPr lang="en-US" sz="4400" dirty="0">
                <a:solidFill>
                  <a:schemeClr val="bg1"/>
                </a:solidFill>
              </a:rPr>
              <a:t>’</a:t>
            </a:r>
          </a:p>
        </p:txBody>
      </p:sp>
    </p:spTree>
    <p:extLst>
      <p:ext uri="{BB962C8B-B14F-4D97-AF65-F5344CB8AC3E}">
        <p14:creationId xmlns:p14="http://schemas.microsoft.com/office/powerpoint/2010/main" val="2141845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DA5F-A2FF-BB47-BF64-F56A882BE7DB}"/>
              </a:ext>
            </a:extLst>
          </p:cNvPr>
          <p:cNvSpPr>
            <a:spLocks noGrp="1"/>
          </p:cNvSpPr>
          <p:nvPr>
            <p:ph type="title"/>
          </p:nvPr>
        </p:nvSpPr>
        <p:spPr/>
        <p:txBody>
          <a:bodyPr/>
          <a:lstStyle/>
          <a:p>
            <a:r>
              <a:rPr lang="en-US" dirty="0" err="1"/>
              <a:t>Yhwh</a:t>
            </a:r>
            <a:r>
              <a:rPr lang="en-US" dirty="0"/>
              <a:t> as king </a:t>
            </a:r>
          </a:p>
        </p:txBody>
      </p:sp>
      <p:sp>
        <p:nvSpPr>
          <p:cNvPr id="3" name="Content Placeholder 2">
            <a:extLst>
              <a:ext uri="{FF2B5EF4-FFF2-40B4-BE49-F238E27FC236}">
                <a16:creationId xmlns:a16="http://schemas.microsoft.com/office/drawing/2014/main" id="{B8D73646-FB79-A446-96D0-FFC2D97CDF1F}"/>
              </a:ext>
            </a:extLst>
          </p:cNvPr>
          <p:cNvSpPr>
            <a:spLocks noGrp="1"/>
          </p:cNvSpPr>
          <p:nvPr>
            <p:ph idx="1"/>
          </p:nvPr>
        </p:nvSpPr>
        <p:spPr>
          <a:xfrm>
            <a:off x="2231136" y="2638044"/>
            <a:ext cx="7729728" cy="3042319"/>
          </a:xfrm>
        </p:spPr>
        <p:txBody>
          <a:bodyPr>
            <a:normAutofit fontScale="92500" lnSpcReduction="20000"/>
          </a:bodyPr>
          <a:lstStyle/>
          <a:p>
            <a:pPr marL="0" indent="0">
              <a:buNone/>
            </a:pPr>
            <a:r>
              <a:rPr lang="en-GB" sz="3100" dirty="0"/>
              <a:t>Psalm 146:9 </a:t>
            </a:r>
            <a:r>
              <a:rPr lang="en-GB" sz="3100" i="1" dirty="0"/>
              <a:t>The LORD watches over the strangers; he upholds the orphan and the widow, but the way of the wicked he brings to ruin.</a:t>
            </a:r>
            <a:endParaRPr lang="en-GB" sz="3100" dirty="0"/>
          </a:p>
          <a:p>
            <a:pPr marL="0" indent="0">
              <a:buNone/>
            </a:pPr>
            <a:endParaRPr lang="en-GB" sz="3100" dirty="0"/>
          </a:p>
          <a:p>
            <a:pPr marL="0" indent="0">
              <a:buNone/>
            </a:pPr>
            <a:endParaRPr lang="en-GB" sz="3100" dirty="0"/>
          </a:p>
          <a:p>
            <a:pPr marL="0" indent="0">
              <a:buNone/>
            </a:pPr>
            <a:r>
              <a:rPr lang="en-GB" sz="3100" dirty="0"/>
              <a:t>Allen draws a parallel with </a:t>
            </a:r>
            <a:r>
              <a:rPr lang="en-GB" sz="3100" dirty="0" err="1"/>
              <a:t>Psa</a:t>
            </a:r>
            <a:r>
              <a:rPr lang="en-GB" sz="3100" dirty="0"/>
              <a:t> 68/82 where ‘the ideals of an ancient Near Eastern kingship are implicitly applied to Yahweh’</a:t>
            </a:r>
            <a:r>
              <a:rPr lang="en-GB" sz="3100" baseline="30000" dirty="0"/>
              <a:t>1</a:t>
            </a:r>
          </a:p>
          <a:p>
            <a:pPr marL="0" indent="0">
              <a:buNone/>
            </a:pPr>
            <a:endParaRPr lang="en-US" dirty="0"/>
          </a:p>
        </p:txBody>
      </p:sp>
      <p:sp>
        <p:nvSpPr>
          <p:cNvPr id="5" name="TextBox 4">
            <a:extLst>
              <a:ext uri="{FF2B5EF4-FFF2-40B4-BE49-F238E27FC236}">
                <a16:creationId xmlns:a16="http://schemas.microsoft.com/office/drawing/2014/main" id="{59952C56-210E-5447-AB4D-A28E3FD02030}"/>
              </a:ext>
            </a:extLst>
          </p:cNvPr>
          <p:cNvSpPr txBox="1"/>
          <p:nvPr/>
        </p:nvSpPr>
        <p:spPr>
          <a:xfrm>
            <a:off x="2231136" y="5861734"/>
            <a:ext cx="5092420" cy="584775"/>
          </a:xfrm>
          <a:prstGeom prst="rect">
            <a:avLst/>
          </a:prstGeom>
          <a:noFill/>
        </p:spPr>
        <p:txBody>
          <a:bodyPr wrap="none" rtlCol="0">
            <a:spAutoFit/>
          </a:bodyPr>
          <a:lstStyle/>
          <a:p>
            <a:r>
              <a:rPr lang="en-GB" sz="1400" baseline="30000" dirty="0"/>
              <a:t>1</a:t>
            </a:r>
            <a:r>
              <a:rPr lang="en-GB" sz="1400" dirty="0"/>
              <a:t>Allen, L. C., </a:t>
            </a:r>
            <a:r>
              <a:rPr lang="en-GB" sz="1400" i="1" dirty="0"/>
              <a:t>Psalms 101-50,</a:t>
            </a:r>
            <a:r>
              <a:rPr lang="en-GB" sz="1400" dirty="0"/>
              <a:t> (Nashville: Thomas Nelson, 2002), p 379</a:t>
            </a:r>
          </a:p>
          <a:p>
            <a:endParaRPr lang="en-US" dirty="0"/>
          </a:p>
        </p:txBody>
      </p:sp>
    </p:spTree>
    <p:extLst>
      <p:ext uri="{BB962C8B-B14F-4D97-AF65-F5344CB8AC3E}">
        <p14:creationId xmlns:p14="http://schemas.microsoft.com/office/powerpoint/2010/main" val="2209450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DDEF04-F064-784C-8191-BE2C70CA7150}"/>
              </a:ext>
            </a:extLst>
          </p:cNvPr>
          <p:cNvSpPr>
            <a:spLocks noGrp="1"/>
          </p:cNvSpPr>
          <p:nvPr>
            <p:ph idx="1"/>
          </p:nvPr>
        </p:nvSpPr>
        <p:spPr>
          <a:xfrm>
            <a:off x="499872" y="2444081"/>
            <a:ext cx="5998464" cy="4012138"/>
          </a:xfrm>
        </p:spPr>
        <p:txBody>
          <a:bodyPr>
            <a:normAutofit fontScale="92500" lnSpcReduction="20000"/>
          </a:bodyPr>
          <a:lstStyle/>
          <a:p>
            <a:r>
              <a:rPr lang="en-US" sz="2600" dirty="0"/>
              <a:t>Hammurabi: </a:t>
            </a:r>
          </a:p>
          <a:p>
            <a:pPr marL="0" indent="0">
              <a:buNone/>
            </a:pPr>
            <a:r>
              <a:rPr lang="en-US" sz="2600" dirty="0"/>
              <a:t>‘</a:t>
            </a:r>
            <a:r>
              <a:rPr lang="en-GB" sz="2600" dirty="0"/>
              <a:t>That the strong might not injure the weak, in order to protect the widows and orphans, I have in Babylon the city where Anu and Bel raise high their head, in E-</a:t>
            </a:r>
            <a:r>
              <a:rPr lang="en-GB" sz="2600" dirty="0" err="1"/>
              <a:t>Sagil</a:t>
            </a:r>
            <a:r>
              <a:rPr lang="en-GB" sz="2600" dirty="0"/>
              <a:t>, the Temple, whose foundations stand firm as heaven and earth, in order to bespeak justice in the land, to settle all disputes, and heal all injuries, set up these my precious words, written upon my memorial stone, before the image of me, as king of righteousness’</a:t>
            </a:r>
          </a:p>
          <a:p>
            <a:pPr marL="0" indent="0">
              <a:buNone/>
            </a:pPr>
            <a:br>
              <a:rPr lang="en-GB" dirty="0"/>
            </a:br>
            <a:endParaRPr lang="en-US" dirty="0"/>
          </a:p>
        </p:txBody>
      </p:sp>
      <p:pic>
        <p:nvPicPr>
          <p:cNvPr id="4" name="Picture 3">
            <a:extLst>
              <a:ext uri="{FF2B5EF4-FFF2-40B4-BE49-F238E27FC236}">
                <a16:creationId xmlns:a16="http://schemas.microsoft.com/office/drawing/2014/main" id="{401CC809-26AA-5E45-B6C9-5EF8A8A0C383}"/>
              </a:ext>
            </a:extLst>
          </p:cNvPr>
          <p:cNvPicPr>
            <a:picLocks noChangeAspect="1"/>
          </p:cNvPicPr>
          <p:nvPr/>
        </p:nvPicPr>
        <p:blipFill>
          <a:blip r:embed="rId3"/>
          <a:stretch>
            <a:fillRect/>
          </a:stretch>
        </p:blipFill>
        <p:spPr>
          <a:xfrm>
            <a:off x="7250593" y="262423"/>
            <a:ext cx="3561704" cy="6333154"/>
          </a:xfrm>
          <a:prstGeom prst="rect">
            <a:avLst/>
          </a:prstGeom>
        </p:spPr>
      </p:pic>
      <p:sp>
        <p:nvSpPr>
          <p:cNvPr id="5" name="Title 1">
            <a:extLst>
              <a:ext uri="{FF2B5EF4-FFF2-40B4-BE49-F238E27FC236}">
                <a16:creationId xmlns:a16="http://schemas.microsoft.com/office/drawing/2014/main" id="{515B4685-7142-E54A-84E3-325D67252697}"/>
              </a:ext>
            </a:extLst>
          </p:cNvPr>
          <p:cNvSpPr txBox="1">
            <a:spLocks/>
          </p:cNvSpPr>
          <p:nvPr/>
        </p:nvSpPr>
        <p:spPr bwMode="black">
          <a:xfrm>
            <a:off x="859536" y="554180"/>
            <a:ext cx="501945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a:t>Yhwh as king</a:t>
            </a:r>
            <a:endParaRPr lang="en-US" dirty="0"/>
          </a:p>
        </p:txBody>
      </p:sp>
    </p:spTree>
    <p:extLst>
      <p:ext uri="{BB962C8B-B14F-4D97-AF65-F5344CB8AC3E}">
        <p14:creationId xmlns:p14="http://schemas.microsoft.com/office/powerpoint/2010/main" val="213646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18483" y="2682376"/>
            <a:ext cx="1743828" cy="1938992"/>
          </a:xfrm>
          <a:prstGeom prst="rect">
            <a:avLst/>
          </a:prstGeom>
          <a:solidFill>
            <a:schemeClr val="accent4">
              <a:lumMod val="20000"/>
              <a:lumOff val="80000"/>
            </a:schemeClr>
          </a:solidFill>
        </p:spPr>
        <p:txBody>
          <a:bodyPr wrap="square" rtlCol="0">
            <a:spAutoFit/>
          </a:bodyPr>
          <a:lstStyle/>
          <a:p>
            <a:r>
              <a:rPr lang="en-GB" sz="2000" dirty="0"/>
              <a:t>Genesis</a:t>
            </a:r>
          </a:p>
          <a:p>
            <a:r>
              <a:rPr lang="en-GB" sz="2000" dirty="0"/>
              <a:t>Exodus</a:t>
            </a:r>
          </a:p>
          <a:p>
            <a:r>
              <a:rPr lang="en-GB" sz="2000" dirty="0"/>
              <a:t>Leviticus</a:t>
            </a:r>
          </a:p>
          <a:p>
            <a:r>
              <a:rPr lang="en-GB" sz="2000" dirty="0"/>
              <a:t>Numbers</a:t>
            </a:r>
          </a:p>
          <a:p>
            <a:r>
              <a:rPr lang="en-GB" sz="2000" dirty="0"/>
              <a:t>Deuteronomy</a:t>
            </a:r>
          </a:p>
          <a:p>
            <a:endParaRPr lang="en-GB" sz="2000" dirty="0"/>
          </a:p>
        </p:txBody>
      </p:sp>
      <p:sp>
        <p:nvSpPr>
          <p:cNvPr id="9" name="TextBox 8"/>
          <p:cNvSpPr txBox="1"/>
          <p:nvPr/>
        </p:nvSpPr>
        <p:spPr>
          <a:xfrm>
            <a:off x="4895728" y="2682376"/>
            <a:ext cx="2160240" cy="3970318"/>
          </a:xfrm>
          <a:prstGeom prst="rect">
            <a:avLst/>
          </a:prstGeom>
          <a:solidFill>
            <a:schemeClr val="accent4">
              <a:lumMod val="20000"/>
              <a:lumOff val="80000"/>
            </a:schemeClr>
          </a:solidFill>
        </p:spPr>
        <p:txBody>
          <a:bodyPr wrap="square" numCol="2" rtlCol="0">
            <a:spAutoFit/>
          </a:bodyPr>
          <a:lstStyle/>
          <a:p>
            <a:r>
              <a:rPr lang="en-GB" b="1" dirty="0">
                <a:solidFill>
                  <a:srgbClr val="7030A0"/>
                </a:solidFill>
              </a:rPr>
              <a:t>Joshua</a:t>
            </a:r>
          </a:p>
          <a:p>
            <a:r>
              <a:rPr lang="en-GB" b="1" dirty="0">
                <a:solidFill>
                  <a:srgbClr val="7030A0"/>
                </a:solidFill>
              </a:rPr>
              <a:t>Judges</a:t>
            </a:r>
          </a:p>
          <a:p>
            <a:r>
              <a:rPr lang="en-GB" b="1" dirty="0">
                <a:solidFill>
                  <a:srgbClr val="7030A0"/>
                </a:solidFill>
              </a:rPr>
              <a:t>1Samuel</a:t>
            </a:r>
          </a:p>
          <a:p>
            <a:r>
              <a:rPr lang="en-GB" b="1" dirty="0">
                <a:solidFill>
                  <a:srgbClr val="7030A0"/>
                </a:solidFill>
              </a:rPr>
              <a:t>2Samuel</a:t>
            </a:r>
          </a:p>
          <a:p>
            <a:r>
              <a:rPr lang="en-GB" b="1" dirty="0">
                <a:solidFill>
                  <a:srgbClr val="7030A0"/>
                </a:solidFill>
              </a:rPr>
              <a:t>1Kings</a:t>
            </a:r>
          </a:p>
          <a:p>
            <a:r>
              <a:rPr lang="en-GB" b="1" dirty="0">
                <a:solidFill>
                  <a:srgbClr val="7030A0"/>
                </a:solidFill>
              </a:rPr>
              <a:t>2Kings</a:t>
            </a:r>
          </a:p>
          <a:p>
            <a:r>
              <a:rPr lang="en-GB" dirty="0"/>
              <a:t>Isaiah</a:t>
            </a:r>
          </a:p>
          <a:p>
            <a:r>
              <a:rPr lang="en-GB" dirty="0"/>
              <a:t>Jeremiah</a:t>
            </a:r>
          </a:p>
          <a:p>
            <a:r>
              <a:rPr lang="en-GB" dirty="0" err="1"/>
              <a:t>Ezechiel</a:t>
            </a:r>
            <a:endParaRPr lang="en-GB" dirty="0"/>
          </a:p>
          <a:p>
            <a:endParaRPr lang="en-GB" dirty="0"/>
          </a:p>
          <a:p>
            <a:endParaRPr lang="en-GB" dirty="0"/>
          </a:p>
          <a:p>
            <a:endParaRPr lang="en-GB" dirty="0"/>
          </a:p>
          <a:p>
            <a:endParaRPr lang="en-GB" dirty="0"/>
          </a:p>
          <a:p>
            <a:endParaRPr lang="en-GB" dirty="0"/>
          </a:p>
          <a:p>
            <a:r>
              <a:rPr lang="en-GB" dirty="0"/>
              <a:t>Hosea</a:t>
            </a:r>
          </a:p>
          <a:p>
            <a:r>
              <a:rPr lang="en-GB" dirty="0"/>
              <a:t>Joel</a:t>
            </a:r>
          </a:p>
          <a:p>
            <a:r>
              <a:rPr lang="en-GB" dirty="0"/>
              <a:t>Amos</a:t>
            </a:r>
          </a:p>
          <a:p>
            <a:r>
              <a:rPr lang="en-GB" dirty="0"/>
              <a:t>Obadiah</a:t>
            </a:r>
          </a:p>
          <a:p>
            <a:r>
              <a:rPr lang="en-GB" dirty="0"/>
              <a:t>Jonah</a:t>
            </a:r>
          </a:p>
          <a:p>
            <a:r>
              <a:rPr lang="en-GB" dirty="0"/>
              <a:t>Micah</a:t>
            </a:r>
          </a:p>
          <a:p>
            <a:r>
              <a:rPr lang="en-GB" dirty="0"/>
              <a:t>Nahum</a:t>
            </a:r>
          </a:p>
          <a:p>
            <a:r>
              <a:rPr lang="en-GB" dirty="0"/>
              <a:t>Habakkuk</a:t>
            </a:r>
          </a:p>
          <a:p>
            <a:r>
              <a:rPr lang="en-GB" dirty="0"/>
              <a:t>Zephaniah</a:t>
            </a:r>
          </a:p>
          <a:p>
            <a:r>
              <a:rPr lang="en-GB" dirty="0"/>
              <a:t>Haggai</a:t>
            </a:r>
          </a:p>
          <a:p>
            <a:r>
              <a:rPr lang="en-GB" dirty="0"/>
              <a:t>Zechariah</a:t>
            </a:r>
          </a:p>
          <a:p>
            <a:r>
              <a:rPr lang="en-GB" dirty="0"/>
              <a:t>Malachi</a:t>
            </a:r>
          </a:p>
        </p:txBody>
      </p:sp>
      <p:sp>
        <p:nvSpPr>
          <p:cNvPr id="10" name="TextBox 9"/>
          <p:cNvSpPr txBox="1"/>
          <p:nvPr/>
        </p:nvSpPr>
        <p:spPr>
          <a:xfrm>
            <a:off x="8273856" y="2682376"/>
            <a:ext cx="1458162" cy="3693319"/>
          </a:xfrm>
          <a:prstGeom prst="rect">
            <a:avLst/>
          </a:prstGeom>
          <a:solidFill>
            <a:schemeClr val="accent4">
              <a:lumMod val="20000"/>
              <a:lumOff val="80000"/>
            </a:schemeClr>
          </a:solidFill>
        </p:spPr>
        <p:txBody>
          <a:bodyPr wrap="square" rtlCol="0">
            <a:spAutoFit/>
          </a:bodyPr>
          <a:lstStyle/>
          <a:p>
            <a:r>
              <a:rPr lang="en-GB" dirty="0"/>
              <a:t>Psalms</a:t>
            </a:r>
          </a:p>
          <a:p>
            <a:r>
              <a:rPr lang="en-GB" dirty="0"/>
              <a:t>Job</a:t>
            </a:r>
          </a:p>
          <a:p>
            <a:r>
              <a:rPr lang="en-GB" dirty="0"/>
              <a:t>Proverbs</a:t>
            </a:r>
          </a:p>
          <a:p>
            <a:r>
              <a:rPr lang="en-GB" dirty="0"/>
              <a:t>Ruth</a:t>
            </a:r>
          </a:p>
          <a:p>
            <a:r>
              <a:rPr lang="en-GB" dirty="0"/>
              <a:t>Song of Songs</a:t>
            </a:r>
          </a:p>
          <a:p>
            <a:r>
              <a:rPr lang="en-GB" dirty="0"/>
              <a:t>Ecclesiastes</a:t>
            </a:r>
          </a:p>
          <a:p>
            <a:r>
              <a:rPr lang="en-GB" dirty="0"/>
              <a:t>Lamentations</a:t>
            </a:r>
          </a:p>
          <a:p>
            <a:r>
              <a:rPr lang="en-GB" dirty="0"/>
              <a:t>Esther</a:t>
            </a:r>
          </a:p>
          <a:p>
            <a:r>
              <a:rPr lang="en-GB" dirty="0"/>
              <a:t>Daniel</a:t>
            </a:r>
          </a:p>
          <a:p>
            <a:r>
              <a:rPr lang="en-GB" dirty="0"/>
              <a:t>Ezra</a:t>
            </a:r>
          </a:p>
          <a:p>
            <a:r>
              <a:rPr lang="en-GB" dirty="0"/>
              <a:t>Nehemiah</a:t>
            </a:r>
          </a:p>
          <a:p>
            <a:r>
              <a:rPr lang="en-GB" dirty="0"/>
              <a:t>Chronicles</a:t>
            </a:r>
          </a:p>
        </p:txBody>
      </p:sp>
      <p:sp>
        <p:nvSpPr>
          <p:cNvPr id="3" name="TextBox 2">
            <a:extLst>
              <a:ext uri="{FF2B5EF4-FFF2-40B4-BE49-F238E27FC236}">
                <a16:creationId xmlns:a16="http://schemas.microsoft.com/office/drawing/2014/main" id="{1AB52166-B4A8-ACB6-EED5-2CE9C8A4CEA5}"/>
              </a:ext>
            </a:extLst>
          </p:cNvPr>
          <p:cNvSpPr txBox="1"/>
          <p:nvPr/>
        </p:nvSpPr>
        <p:spPr>
          <a:xfrm>
            <a:off x="3557703" y="1445293"/>
            <a:ext cx="4836290" cy="1200329"/>
          </a:xfrm>
          <a:prstGeom prst="rect">
            <a:avLst/>
          </a:prstGeom>
          <a:noFill/>
        </p:spPr>
        <p:txBody>
          <a:bodyPr wrap="square" rtlCol="0">
            <a:spAutoFit/>
          </a:bodyPr>
          <a:lstStyle/>
          <a:p>
            <a:pPr lvl="0" algn="ctr" rtl="0"/>
            <a:r>
              <a:rPr lang="en-GB" sz="3600" dirty="0">
                <a:solidFill>
                  <a:schemeClr val="bg1"/>
                </a:solidFill>
              </a:rPr>
              <a:t>Former Prophets</a:t>
            </a:r>
          </a:p>
          <a:p>
            <a:pPr lvl="0" algn="ctr" rtl="0"/>
            <a:r>
              <a:rPr lang="en-GB" sz="3600" dirty="0">
                <a:solidFill>
                  <a:schemeClr val="bg1"/>
                </a:solidFill>
              </a:rPr>
              <a:t>&amp; Latter Prophets </a:t>
            </a:r>
          </a:p>
        </p:txBody>
      </p:sp>
      <p:sp>
        <p:nvSpPr>
          <p:cNvPr id="12" name="TextBox 11">
            <a:extLst>
              <a:ext uri="{FF2B5EF4-FFF2-40B4-BE49-F238E27FC236}">
                <a16:creationId xmlns:a16="http://schemas.microsoft.com/office/drawing/2014/main" id="{1E1CB751-5BF4-9678-9D2F-F15ACA69FB82}"/>
              </a:ext>
            </a:extLst>
          </p:cNvPr>
          <p:cNvSpPr txBox="1"/>
          <p:nvPr/>
        </p:nvSpPr>
        <p:spPr>
          <a:xfrm>
            <a:off x="1162878" y="417443"/>
            <a:ext cx="6726137" cy="769441"/>
          </a:xfrm>
          <a:prstGeom prst="rect">
            <a:avLst/>
          </a:prstGeom>
          <a:noFill/>
        </p:spPr>
        <p:txBody>
          <a:bodyPr wrap="none" rtlCol="0">
            <a:spAutoFit/>
          </a:bodyPr>
          <a:lstStyle/>
          <a:p>
            <a:r>
              <a:rPr lang="en-US" sz="4400" dirty="0">
                <a:solidFill>
                  <a:schemeClr val="bg1"/>
                </a:solidFill>
              </a:rPr>
              <a:t>The Hebrew Bible or ‘</a:t>
            </a:r>
            <a:r>
              <a:rPr lang="en-US" sz="4400" dirty="0" err="1">
                <a:solidFill>
                  <a:schemeClr val="bg1"/>
                </a:solidFill>
              </a:rPr>
              <a:t>TaNaK</a:t>
            </a:r>
            <a:r>
              <a:rPr lang="en-US" sz="4400" dirty="0">
                <a:solidFill>
                  <a:schemeClr val="bg1"/>
                </a:solidFill>
              </a:rPr>
              <a:t>’</a:t>
            </a:r>
          </a:p>
        </p:txBody>
      </p:sp>
    </p:spTree>
    <p:extLst>
      <p:ext uri="{BB962C8B-B14F-4D97-AF65-F5344CB8AC3E}">
        <p14:creationId xmlns:p14="http://schemas.microsoft.com/office/powerpoint/2010/main" val="3396406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F0823-B06B-EB03-2244-0F85B1F5682A}"/>
              </a:ext>
            </a:extLst>
          </p:cNvPr>
          <p:cNvSpPr>
            <a:spLocks noGrp="1"/>
          </p:cNvSpPr>
          <p:nvPr>
            <p:ph type="title"/>
          </p:nvPr>
        </p:nvSpPr>
        <p:spPr/>
        <p:txBody>
          <a:bodyPr/>
          <a:lstStyle/>
          <a:p>
            <a:r>
              <a:rPr lang="en-US" b="1" dirty="0">
                <a:solidFill>
                  <a:schemeClr val="bg1"/>
                </a:solidFill>
              </a:rPr>
              <a:t>The Former Prophets?</a:t>
            </a:r>
          </a:p>
        </p:txBody>
      </p:sp>
      <p:sp>
        <p:nvSpPr>
          <p:cNvPr id="3" name="Content Placeholder 2">
            <a:extLst>
              <a:ext uri="{FF2B5EF4-FFF2-40B4-BE49-F238E27FC236}">
                <a16:creationId xmlns:a16="http://schemas.microsoft.com/office/drawing/2014/main" id="{B54584A4-09A9-CA5E-1420-9F972DF6606E}"/>
              </a:ext>
            </a:extLst>
          </p:cNvPr>
          <p:cNvSpPr>
            <a:spLocks noGrp="1"/>
          </p:cNvSpPr>
          <p:nvPr>
            <p:ph idx="1"/>
          </p:nvPr>
        </p:nvSpPr>
        <p:spPr>
          <a:xfrm>
            <a:off x="838200" y="1825625"/>
            <a:ext cx="6934200" cy="4351338"/>
          </a:xfrm>
        </p:spPr>
        <p:txBody>
          <a:bodyPr>
            <a:normAutofit/>
          </a:bodyPr>
          <a:lstStyle/>
          <a:p>
            <a:r>
              <a:rPr lang="en-US" sz="3200" dirty="0">
                <a:solidFill>
                  <a:schemeClr val="bg1"/>
                </a:solidFill>
              </a:rPr>
              <a:t>Why might the books of Judges and Kings be called the ‘former prophets’ in the Jewish tradition?</a:t>
            </a:r>
          </a:p>
        </p:txBody>
      </p:sp>
      <p:sp>
        <p:nvSpPr>
          <p:cNvPr id="4" name="TextBox 3">
            <a:extLst>
              <a:ext uri="{FF2B5EF4-FFF2-40B4-BE49-F238E27FC236}">
                <a16:creationId xmlns:a16="http://schemas.microsoft.com/office/drawing/2014/main" id="{755FBC3B-0058-9F63-1E1C-C71DE81953AD}"/>
              </a:ext>
            </a:extLst>
          </p:cNvPr>
          <p:cNvSpPr txBox="1"/>
          <p:nvPr/>
        </p:nvSpPr>
        <p:spPr>
          <a:xfrm>
            <a:off x="8225081" y="1825625"/>
            <a:ext cx="2160240" cy="3970318"/>
          </a:xfrm>
          <a:prstGeom prst="rect">
            <a:avLst/>
          </a:prstGeom>
          <a:solidFill>
            <a:schemeClr val="accent4">
              <a:lumMod val="20000"/>
              <a:lumOff val="80000"/>
            </a:schemeClr>
          </a:solidFill>
        </p:spPr>
        <p:txBody>
          <a:bodyPr wrap="square" numCol="2" rtlCol="0">
            <a:spAutoFit/>
          </a:bodyPr>
          <a:lstStyle/>
          <a:p>
            <a:r>
              <a:rPr lang="en-GB" b="1" dirty="0">
                <a:solidFill>
                  <a:srgbClr val="7030A0"/>
                </a:solidFill>
              </a:rPr>
              <a:t>Joshua</a:t>
            </a:r>
          </a:p>
          <a:p>
            <a:r>
              <a:rPr lang="en-GB" b="1" dirty="0">
                <a:solidFill>
                  <a:srgbClr val="7030A0"/>
                </a:solidFill>
              </a:rPr>
              <a:t>Judges</a:t>
            </a:r>
          </a:p>
          <a:p>
            <a:r>
              <a:rPr lang="en-GB" b="1" dirty="0">
                <a:solidFill>
                  <a:srgbClr val="7030A0"/>
                </a:solidFill>
              </a:rPr>
              <a:t>1Samuel</a:t>
            </a:r>
          </a:p>
          <a:p>
            <a:r>
              <a:rPr lang="en-GB" b="1" dirty="0">
                <a:solidFill>
                  <a:srgbClr val="7030A0"/>
                </a:solidFill>
              </a:rPr>
              <a:t>2Samuel</a:t>
            </a:r>
          </a:p>
          <a:p>
            <a:r>
              <a:rPr lang="en-GB" b="1" dirty="0">
                <a:solidFill>
                  <a:srgbClr val="7030A0"/>
                </a:solidFill>
              </a:rPr>
              <a:t>1Kings</a:t>
            </a:r>
          </a:p>
          <a:p>
            <a:r>
              <a:rPr lang="en-GB" b="1" dirty="0">
                <a:solidFill>
                  <a:srgbClr val="7030A0"/>
                </a:solidFill>
              </a:rPr>
              <a:t>2Kings</a:t>
            </a:r>
          </a:p>
          <a:p>
            <a:r>
              <a:rPr lang="en-GB" dirty="0"/>
              <a:t>Isaiah</a:t>
            </a:r>
          </a:p>
          <a:p>
            <a:r>
              <a:rPr lang="en-GB" dirty="0"/>
              <a:t>Jeremiah</a:t>
            </a:r>
          </a:p>
          <a:p>
            <a:r>
              <a:rPr lang="en-GB" dirty="0"/>
              <a:t>Ezekiel</a:t>
            </a:r>
          </a:p>
          <a:p>
            <a:endParaRPr lang="en-GB" dirty="0"/>
          </a:p>
          <a:p>
            <a:endParaRPr lang="en-GB" dirty="0"/>
          </a:p>
          <a:p>
            <a:endParaRPr lang="en-GB" dirty="0"/>
          </a:p>
          <a:p>
            <a:endParaRPr lang="en-GB" dirty="0"/>
          </a:p>
          <a:p>
            <a:endParaRPr lang="en-GB" dirty="0"/>
          </a:p>
          <a:p>
            <a:r>
              <a:rPr lang="en-GB" dirty="0"/>
              <a:t>Hosea</a:t>
            </a:r>
          </a:p>
          <a:p>
            <a:r>
              <a:rPr lang="en-GB" dirty="0"/>
              <a:t>Joel</a:t>
            </a:r>
          </a:p>
          <a:p>
            <a:r>
              <a:rPr lang="en-GB" dirty="0"/>
              <a:t>Amos</a:t>
            </a:r>
          </a:p>
          <a:p>
            <a:r>
              <a:rPr lang="en-GB" dirty="0"/>
              <a:t>Obadiah</a:t>
            </a:r>
          </a:p>
          <a:p>
            <a:r>
              <a:rPr lang="en-GB" dirty="0"/>
              <a:t>Jonah</a:t>
            </a:r>
          </a:p>
          <a:p>
            <a:r>
              <a:rPr lang="en-GB" dirty="0"/>
              <a:t>Micah</a:t>
            </a:r>
          </a:p>
          <a:p>
            <a:r>
              <a:rPr lang="en-GB" dirty="0"/>
              <a:t>Nahum</a:t>
            </a:r>
          </a:p>
          <a:p>
            <a:r>
              <a:rPr lang="en-GB" dirty="0"/>
              <a:t>Habakkuk</a:t>
            </a:r>
          </a:p>
          <a:p>
            <a:r>
              <a:rPr lang="en-GB" dirty="0"/>
              <a:t>Zephaniah</a:t>
            </a:r>
          </a:p>
          <a:p>
            <a:r>
              <a:rPr lang="en-GB" dirty="0"/>
              <a:t>Haggai</a:t>
            </a:r>
          </a:p>
          <a:p>
            <a:r>
              <a:rPr lang="en-GB" dirty="0"/>
              <a:t>Zechariah</a:t>
            </a:r>
          </a:p>
          <a:p>
            <a:r>
              <a:rPr lang="en-GB" dirty="0"/>
              <a:t>Malachi</a:t>
            </a:r>
          </a:p>
        </p:txBody>
      </p:sp>
    </p:spTree>
    <p:extLst>
      <p:ext uri="{BB962C8B-B14F-4D97-AF65-F5344CB8AC3E}">
        <p14:creationId xmlns:p14="http://schemas.microsoft.com/office/powerpoint/2010/main" val="1363371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F0823-B06B-EB03-2244-0F85B1F5682A}"/>
              </a:ext>
            </a:extLst>
          </p:cNvPr>
          <p:cNvSpPr>
            <a:spLocks noGrp="1"/>
          </p:cNvSpPr>
          <p:nvPr>
            <p:ph type="title"/>
          </p:nvPr>
        </p:nvSpPr>
        <p:spPr/>
        <p:txBody>
          <a:bodyPr/>
          <a:lstStyle/>
          <a:p>
            <a:r>
              <a:rPr lang="en-US" b="1" dirty="0">
                <a:solidFill>
                  <a:schemeClr val="bg1"/>
                </a:solidFill>
              </a:rPr>
              <a:t>The Former Prophets?</a:t>
            </a:r>
          </a:p>
        </p:txBody>
      </p:sp>
      <p:pic>
        <p:nvPicPr>
          <p:cNvPr id="8" name="Picture 7" descr="A person in a blue dress&#10;&#10;Description automatically generated">
            <a:extLst>
              <a:ext uri="{FF2B5EF4-FFF2-40B4-BE49-F238E27FC236}">
                <a16:creationId xmlns:a16="http://schemas.microsoft.com/office/drawing/2014/main" id="{09C81DB4-0696-5AD8-5FC1-9D6B20C8B943}"/>
              </a:ext>
            </a:extLst>
          </p:cNvPr>
          <p:cNvPicPr>
            <a:picLocks noChangeAspect="1"/>
          </p:cNvPicPr>
          <p:nvPr/>
        </p:nvPicPr>
        <p:blipFill rotWithShape="1">
          <a:blip r:embed="rId2"/>
          <a:srcRect l="22931" t="-1" r="22634" b="-3202"/>
          <a:stretch/>
        </p:blipFill>
        <p:spPr>
          <a:xfrm>
            <a:off x="838200" y="1690687"/>
            <a:ext cx="3313357" cy="4731753"/>
          </a:xfrm>
          <a:prstGeom prst="rect">
            <a:avLst/>
          </a:prstGeom>
        </p:spPr>
      </p:pic>
      <p:pic>
        <p:nvPicPr>
          <p:cNvPr id="10" name="Picture 9" descr="A painting of a person feeding birds&#10;&#10;Description automatically generated">
            <a:extLst>
              <a:ext uri="{FF2B5EF4-FFF2-40B4-BE49-F238E27FC236}">
                <a16:creationId xmlns:a16="http://schemas.microsoft.com/office/drawing/2014/main" id="{EE792656-863C-A1BF-2858-C0C0B5D69DB3}"/>
              </a:ext>
            </a:extLst>
          </p:cNvPr>
          <p:cNvPicPr>
            <a:picLocks noChangeAspect="1"/>
          </p:cNvPicPr>
          <p:nvPr/>
        </p:nvPicPr>
        <p:blipFill>
          <a:blip r:embed="rId3"/>
          <a:stretch>
            <a:fillRect/>
          </a:stretch>
        </p:blipFill>
        <p:spPr>
          <a:xfrm>
            <a:off x="4439321" y="1690686"/>
            <a:ext cx="3601124" cy="4525413"/>
          </a:xfrm>
          <a:prstGeom prst="rect">
            <a:avLst/>
          </a:prstGeom>
        </p:spPr>
      </p:pic>
      <p:pic>
        <p:nvPicPr>
          <p:cNvPr id="12" name="Picture 11" descr="A painting of a person holding a scroll&#10;&#10;Description automatically generated">
            <a:extLst>
              <a:ext uri="{FF2B5EF4-FFF2-40B4-BE49-F238E27FC236}">
                <a16:creationId xmlns:a16="http://schemas.microsoft.com/office/drawing/2014/main" id="{BDBE36F6-70C8-41FB-82A5-C7E426077DE1}"/>
              </a:ext>
            </a:extLst>
          </p:cNvPr>
          <p:cNvPicPr>
            <a:picLocks noChangeAspect="1"/>
          </p:cNvPicPr>
          <p:nvPr/>
        </p:nvPicPr>
        <p:blipFill rotWithShape="1">
          <a:blip r:embed="rId4"/>
          <a:srcRect t="5082"/>
          <a:stretch/>
        </p:blipFill>
        <p:spPr>
          <a:xfrm>
            <a:off x="8429113" y="1748831"/>
            <a:ext cx="3254818" cy="4467268"/>
          </a:xfrm>
          <a:prstGeom prst="rect">
            <a:avLst/>
          </a:prstGeom>
        </p:spPr>
      </p:pic>
      <p:sp>
        <p:nvSpPr>
          <p:cNvPr id="13" name="TextBox 12">
            <a:extLst>
              <a:ext uri="{FF2B5EF4-FFF2-40B4-BE49-F238E27FC236}">
                <a16:creationId xmlns:a16="http://schemas.microsoft.com/office/drawing/2014/main" id="{984B5B67-5A09-7886-12B2-AC5A305EAC81}"/>
              </a:ext>
            </a:extLst>
          </p:cNvPr>
          <p:cNvSpPr txBox="1"/>
          <p:nvPr/>
        </p:nvSpPr>
        <p:spPr>
          <a:xfrm>
            <a:off x="3491761" y="6319382"/>
            <a:ext cx="5338321" cy="369332"/>
          </a:xfrm>
          <a:prstGeom prst="rect">
            <a:avLst/>
          </a:prstGeom>
          <a:noFill/>
        </p:spPr>
        <p:txBody>
          <a:bodyPr wrap="none" rtlCol="0">
            <a:spAutoFit/>
          </a:bodyPr>
          <a:lstStyle/>
          <a:p>
            <a:r>
              <a:rPr lang="en-US" dirty="0">
                <a:solidFill>
                  <a:schemeClr val="bg1"/>
                </a:solidFill>
              </a:rPr>
              <a:t>Huldah: 2 Kings 22, Elijah: 1 Kings and Elisha: 1-2 Kings </a:t>
            </a:r>
          </a:p>
        </p:txBody>
      </p:sp>
    </p:spTree>
    <p:extLst>
      <p:ext uri="{BB962C8B-B14F-4D97-AF65-F5344CB8AC3E}">
        <p14:creationId xmlns:p14="http://schemas.microsoft.com/office/powerpoint/2010/main" val="70415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1E7E-B9CB-7D78-1196-406B8CAFA670}"/>
              </a:ext>
            </a:extLst>
          </p:cNvPr>
          <p:cNvSpPr>
            <a:spLocks noGrp="1"/>
          </p:cNvSpPr>
          <p:nvPr>
            <p:ph type="title"/>
          </p:nvPr>
        </p:nvSpPr>
        <p:spPr/>
        <p:txBody>
          <a:bodyPr/>
          <a:lstStyle/>
          <a:p>
            <a:r>
              <a:rPr lang="en-US" b="1" dirty="0">
                <a:solidFill>
                  <a:schemeClr val="bg1"/>
                </a:solidFill>
              </a:rPr>
              <a:t>Deuteronomistic History </a:t>
            </a:r>
          </a:p>
        </p:txBody>
      </p:sp>
      <p:sp>
        <p:nvSpPr>
          <p:cNvPr id="4" name="TextBox 3">
            <a:extLst>
              <a:ext uri="{FF2B5EF4-FFF2-40B4-BE49-F238E27FC236}">
                <a16:creationId xmlns:a16="http://schemas.microsoft.com/office/drawing/2014/main" id="{26A59E9A-E8B0-DF0C-1655-C6523CEDCFA5}"/>
              </a:ext>
            </a:extLst>
          </p:cNvPr>
          <p:cNvSpPr txBox="1"/>
          <p:nvPr/>
        </p:nvSpPr>
        <p:spPr>
          <a:xfrm>
            <a:off x="3431156" y="2057401"/>
            <a:ext cx="5329688" cy="4031873"/>
          </a:xfrm>
          <a:prstGeom prst="rect">
            <a:avLst/>
          </a:prstGeom>
          <a:solidFill>
            <a:schemeClr val="accent4">
              <a:lumMod val="20000"/>
              <a:lumOff val="80000"/>
            </a:schemeClr>
          </a:solidFill>
        </p:spPr>
        <p:txBody>
          <a:bodyPr wrap="square" numCol="2" rtlCol="0">
            <a:spAutoFit/>
          </a:bodyPr>
          <a:lstStyle/>
          <a:p>
            <a:r>
              <a:rPr lang="en-GB" sz="3200" b="1" dirty="0">
                <a:solidFill>
                  <a:srgbClr val="7030A0"/>
                </a:solidFill>
              </a:rPr>
              <a:t>Deuteronomy </a:t>
            </a:r>
          </a:p>
          <a:p>
            <a:endParaRPr lang="en-GB" sz="3200" b="1" dirty="0">
              <a:solidFill>
                <a:srgbClr val="7030A0"/>
              </a:solidFill>
            </a:endParaRPr>
          </a:p>
          <a:p>
            <a:r>
              <a:rPr lang="en-GB" sz="3200" b="1" dirty="0">
                <a:solidFill>
                  <a:srgbClr val="7030A0"/>
                </a:solidFill>
              </a:rPr>
              <a:t>Joshua</a:t>
            </a:r>
          </a:p>
          <a:p>
            <a:r>
              <a:rPr lang="en-GB" sz="3200" b="1" dirty="0">
                <a:solidFill>
                  <a:srgbClr val="7030A0"/>
                </a:solidFill>
              </a:rPr>
              <a:t>Judges</a:t>
            </a:r>
          </a:p>
          <a:p>
            <a:r>
              <a:rPr lang="en-GB" sz="3200" b="1" dirty="0">
                <a:solidFill>
                  <a:srgbClr val="7030A0"/>
                </a:solidFill>
              </a:rPr>
              <a:t>1Samuel</a:t>
            </a:r>
          </a:p>
          <a:p>
            <a:r>
              <a:rPr lang="en-GB" sz="3200" b="1" dirty="0">
                <a:solidFill>
                  <a:srgbClr val="7030A0"/>
                </a:solidFill>
              </a:rPr>
              <a:t>2Samuel</a:t>
            </a:r>
          </a:p>
          <a:p>
            <a:r>
              <a:rPr lang="en-GB" sz="3200" b="1" dirty="0">
                <a:solidFill>
                  <a:srgbClr val="7030A0"/>
                </a:solidFill>
              </a:rPr>
              <a:t>1Kings</a:t>
            </a:r>
          </a:p>
          <a:p>
            <a:r>
              <a:rPr lang="en-GB" sz="3200" b="1" dirty="0">
                <a:solidFill>
                  <a:srgbClr val="7030A0"/>
                </a:solidFill>
              </a:rPr>
              <a:t>2Kings</a:t>
            </a:r>
          </a:p>
        </p:txBody>
      </p:sp>
    </p:spTree>
    <p:extLst>
      <p:ext uri="{BB962C8B-B14F-4D97-AF65-F5344CB8AC3E}">
        <p14:creationId xmlns:p14="http://schemas.microsoft.com/office/powerpoint/2010/main" val="228283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1E7E-B9CB-7D78-1196-406B8CAFA670}"/>
              </a:ext>
            </a:extLst>
          </p:cNvPr>
          <p:cNvSpPr>
            <a:spLocks noGrp="1"/>
          </p:cNvSpPr>
          <p:nvPr>
            <p:ph type="title"/>
          </p:nvPr>
        </p:nvSpPr>
        <p:spPr/>
        <p:txBody>
          <a:bodyPr/>
          <a:lstStyle/>
          <a:p>
            <a:r>
              <a:rPr lang="en-US" b="1" dirty="0">
                <a:solidFill>
                  <a:schemeClr val="bg1"/>
                </a:solidFill>
              </a:rPr>
              <a:t>Deuteronomistic History </a:t>
            </a:r>
          </a:p>
        </p:txBody>
      </p:sp>
      <p:sp>
        <p:nvSpPr>
          <p:cNvPr id="3" name="TextBox 2">
            <a:extLst>
              <a:ext uri="{FF2B5EF4-FFF2-40B4-BE49-F238E27FC236}">
                <a16:creationId xmlns:a16="http://schemas.microsoft.com/office/drawing/2014/main" id="{CE6A691B-67BE-01FD-7C86-DA4E15E3B402}"/>
              </a:ext>
            </a:extLst>
          </p:cNvPr>
          <p:cNvSpPr txBox="1"/>
          <p:nvPr/>
        </p:nvSpPr>
        <p:spPr>
          <a:xfrm>
            <a:off x="838200" y="2066245"/>
            <a:ext cx="4784269" cy="3970318"/>
          </a:xfrm>
          <a:prstGeom prst="rect">
            <a:avLst/>
          </a:prstGeom>
          <a:noFill/>
        </p:spPr>
        <p:txBody>
          <a:bodyPr wrap="square" rtlCol="0">
            <a:spAutoFit/>
          </a:bodyPr>
          <a:lstStyle/>
          <a:p>
            <a:r>
              <a:rPr lang="en-US" sz="3600" dirty="0">
                <a:solidFill>
                  <a:schemeClr val="bg1"/>
                </a:solidFill>
              </a:rPr>
              <a:t>The book of Deuteronomy sets up the most important themes and issues which are then explored in the rest of the Deuteronomistic History. </a:t>
            </a:r>
          </a:p>
        </p:txBody>
      </p:sp>
      <p:pic>
        <p:nvPicPr>
          <p:cNvPr id="6" name="Picture 5" descr="A book open on a table&#10;&#10;Description automatically generated">
            <a:extLst>
              <a:ext uri="{FF2B5EF4-FFF2-40B4-BE49-F238E27FC236}">
                <a16:creationId xmlns:a16="http://schemas.microsoft.com/office/drawing/2014/main" id="{753C0D0C-9FD3-8749-3238-27BA7A87B99E}"/>
              </a:ext>
            </a:extLst>
          </p:cNvPr>
          <p:cNvPicPr>
            <a:picLocks noChangeAspect="1"/>
          </p:cNvPicPr>
          <p:nvPr/>
        </p:nvPicPr>
        <p:blipFill>
          <a:blip r:embed="rId2"/>
          <a:stretch>
            <a:fillRect/>
          </a:stretch>
        </p:blipFill>
        <p:spPr>
          <a:xfrm>
            <a:off x="5965369" y="2140960"/>
            <a:ext cx="5731331" cy="3820887"/>
          </a:xfrm>
          <a:prstGeom prst="rect">
            <a:avLst/>
          </a:prstGeom>
        </p:spPr>
      </p:pic>
    </p:spTree>
    <p:extLst>
      <p:ext uri="{BB962C8B-B14F-4D97-AF65-F5344CB8AC3E}">
        <p14:creationId xmlns:p14="http://schemas.microsoft.com/office/powerpoint/2010/main" val="408447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1359" y="470264"/>
            <a:ext cx="7729728" cy="1188720"/>
          </a:xfrm>
        </p:spPr>
        <p:txBody>
          <a:bodyPr/>
          <a:lstStyle/>
          <a:p>
            <a:r>
              <a:rPr lang="en-GB" dirty="0">
                <a:solidFill>
                  <a:schemeClr val="bg1"/>
                </a:solidFill>
              </a:rPr>
              <a:t>Theological Themes </a:t>
            </a:r>
          </a:p>
        </p:txBody>
      </p:sp>
      <p:sp>
        <p:nvSpPr>
          <p:cNvPr id="2" name="Content Placeholder 1"/>
          <p:cNvSpPr>
            <a:spLocks noGrp="1"/>
          </p:cNvSpPr>
          <p:nvPr>
            <p:ph idx="1"/>
          </p:nvPr>
        </p:nvSpPr>
        <p:spPr>
          <a:xfrm>
            <a:off x="2223247" y="2029002"/>
            <a:ext cx="7745505" cy="3966849"/>
          </a:xfrm>
        </p:spPr>
        <p:txBody>
          <a:bodyPr>
            <a:normAutofit fontScale="92500" lnSpcReduction="20000"/>
          </a:bodyPr>
          <a:lstStyle/>
          <a:p>
            <a:r>
              <a:rPr lang="en-GB" sz="3000" dirty="0">
                <a:solidFill>
                  <a:schemeClr val="bg1"/>
                </a:solidFill>
              </a:rPr>
              <a:t>Covenant Theology</a:t>
            </a:r>
          </a:p>
          <a:p>
            <a:r>
              <a:rPr lang="en-GB" sz="3000" dirty="0">
                <a:solidFill>
                  <a:schemeClr val="bg1"/>
                </a:solidFill>
              </a:rPr>
              <a:t>God’s covenant love (</a:t>
            </a:r>
            <a:r>
              <a:rPr lang="en-GB" sz="3000" dirty="0" err="1">
                <a:solidFill>
                  <a:schemeClr val="bg1"/>
                </a:solidFill>
              </a:rPr>
              <a:t>hesed</a:t>
            </a:r>
            <a:r>
              <a:rPr lang="en-GB" sz="3000" dirty="0">
                <a:solidFill>
                  <a:schemeClr val="bg1"/>
                </a:solidFill>
              </a:rPr>
              <a:t>)</a:t>
            </a:r>
          </a:p>
          <a:p>
            <a:r>
              <a:rPr lang="en-GB" sz="3000" dirty="0">
                <a:solidFill>
                  <a:schemeClr val="bg1"/>
                </a:solidFill>
              </a:rPr>
              <a:t>Israel’s covenant</a:t>
            </a:r>
          </a:p>
          <a:p>
            <a:r>
              <a:rPr lang="en-GB" sz="3000" dirty="0">
                <a:solidFill>
                  <a:schemeClr val="bg1"/>
                </a:solidFill>
              </a:rPr>
              <a:t>Sin and disobedience cycle and decline</a:t>
            </a:r>
          </a:p>
          <a:p>
            <a:r>
              <a:rPr lang="en-GB" sz="3000" dirty="0">
                <a:solidFill>
                  <a:schemeClr val="bg1"/>
                </a:solidFill>
              </a:rPr>
              <a:t>Davidic Promise  2 Sam 7</a:t>
            </a:r>
          </a:p>
          <a:p>
            <a:r>
              <a:rPr lang="en-GB" sz="3000" dirty="0">
                <a:solidFill>
                  <a:schemeClr val="bg1"/>
                </a:solidFill>
              </a:rPr>
              <a:t>The Land and a Place (Jerusalem)</a:t>
            </a:r>
          </a:p>
          <a:p>
            <a:endParaRPr lang="en-GB" sz="3000" dirty="0">
              <a:solidFill>
                <a:schemeClr val="bg1"/>
              </a:solidFill>
            </a:endParaRPr>
          </a:p>
          <a:p>
            <a:pPr marL="0" indent="0">
              <a:buNone/>
            </a:pPr>
            <a:r>
              <a:rPr lang="en-GB" sz="3000" dirty="0">
                <a:solidFill>
                  <a:schemeClr val="bg1"/>
                </a:solidFill>
              </a:rPr>
              <a:t>What type of leader should we have?</a:t>
            </a:r>
          </a:p>
          <a:p>
            <a:pPr marL="0" indent="0">
              <a:buNone/>
            </a:pPr>
            <a:r>
              <a:rPr lang="en-GB" sz="3000" dirty="0">
                <a:solidFill>
                  <a:schemeClr val="bg1"/>
                </a:solidFill>
              </a:rPr>
              <a:t>What makes true worship? </a:t>
            </a:r>
          </a:p>
          <a:p>
            <a:pPr marL="0" indent="0">
              <a:buNone/>
            </a:pPr>
            <a:endParaRPr lang="en-GB" dirty="0"/>
          </a:p>
        </p:txBody>
      </p:sp>
    </p:spTree>
    <p:extLst>
      <p:ext uri="{BB962C8B-B14F-4D97-AF65-F5344CB8AC3E}">
        <p14:creationId xmlns:p14="http://schemas.microsoft.com/office/powerpoint/2010/main" val="1625947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2F16AC0-5A67-214D-90C5-4639AAF1AFE5}" vid="{1E1DF5E6-D4DF-B546-B115-96F9E3233C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28A3D0E4CB984EA3392A2C72369E4F" ma:contentTypeVersion="" ma:contentTypeDescription="Create a new document." ma:contentTypeScope="" ma:versionID="8ef8c27b5ac4971e4bbf5cf5951cf6e7">
  <xsd:schema xmlns:xsd="http://www.w3.org/2001/XMLSchema" xmlns:xs="http://www.w3.org/2001/XMLSchema" xmlns:p="http://schemas.microsoft.com/office/2006/metadata/properties" xmlns:ns1="http://schemas.microsoft.com/sharepoint/v3" xmlns:ns2="58323645-54ad-4d5a-8fda-d05a6e95476f" xmlns:ns3="fe0bca3f-3bc4-42dc-8875-3f8e291b3b7b" xmlns:ns4="df801a4b-13e1-4cd1-8f02-2b5a5a9af19b" targetNamespace="http://schemas.microsoft.com/office/2006/metadata/properties" ma:root="true" ma:fieldsID="ec7b94d1ff5bd4655c02222a45b8090d" ns1:_="" ns2:_="" ns3:_="" ns4:_="">
    <xsd:import namespace="http://schemas.microsoft.com/sharepoint/v3"/>
    <xsd:import namespace="58323645-54ad-4d5a-8fda-d05a6e95476f"/>
    <xsd:import namespace="fe0bca3f-3bc4-42dc-8875-3f8e291b3b7b"/>
    <xsd:import namespace="df801a4b-13e1-4cd1-8f02-2b5a5a9af19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323645-54ad-4d5a-8fda-d05a6e95476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e0bca3f-3bc4-42dc-8875-3f8e291b3b7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description=""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dde312f3-b84d-41bb-8935-ac6a29e235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801a4b-13e1-4cd1-8f02-2b5a5a9af19b"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B3A3FE34-69E0-4534-BB89-717EA7188E0B}" ma:internalName="TaxCatchAll" ma:showField="CatchAllData" ma:web="{58323645-54ad-4d5a-8fda-d05a6e9547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fe0bca3f-3bc4-42dc-8875-3f8e291b3b7b">
      <Terms xmlns="http://schemas.microsoft.com/office/infopath/2007/PartnerControls"/>
    </lcf76f155ced4ddcb4097134ff3c332f>
    <TaxCatchAll xmlns="df801a4b-13e1-4cd1-8f02-2b5a5a9af1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E0C91C-2010-4FD5-9C12-EA1DA45A7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323645-54ad-4d5a-8fda-d05a6e95476f"/>
    <ds:schemaRef ds:uri="fe0bca3f-3bc4-42dc-8875-3f8e291b3b7b"/>
    <ds:schemaRef ds:uri="df801a4b-13e1-4cd1-8f02-2b5a5a9af1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F7488E-D646-425B-8983-4123EBD476BF}">
  <ds:schemaRefs>
    <ds:schemaRef ds:uri="http://schemas.microsoft.com/office/infopath/2007/PartnerControls"/>
    <ds:schemaRef ds:uri="http://purl.org/dc/terms/"/>
    <ds:schemaRef ds:uri="58323645-54ad-4d5a-8fda-d05a6e95476f"/>
    <ds:schemaRef ds:uri="http://schemas.microsoft.com/office/2006/documentManagement/types"/>
    <ds:schemaRef ds:uri="http://www.w3.org/XML/1998/namespace"/>
    <ds:schemaRef ds:uri="http://schemas.openxmlformats.org/package/2006/metadata/core-properties"/>
    <ds:schemaRef ds:uri="http://purl.org/dc/elements/1.1/"/>
    <ds:schemaRef ds:uri="http://schemas.microsoft.com/sharepoint/v3"/>
    <ds:schemaRef ds:uri="http://schemas.microsoft.com/office/2006/metadata/properties"/>
    <ds:schemaRef ds:uri="fe0bca3f-3bc4-42dc-8875-3f8e291b3b7b"/>
    <ds:schemaRef ds:uri="http://purl.org/dc/dcmitype/"/>
    <ds:schemaRef ds:uri="df801a4b-13e1-4cd1-8f02-2b5a5a9af19b"/>
  </ds:schemaRefs>
</ds:datastoreItem>
</file>

<file path=customXml/itemProps3.xml><?xml version="1.0" encoding="utf-8"?>
<ds:datastoreItem xmlns:ds="http://schemas.openxmlformats.org/officeDocument/2006/customXml" ds:itemID="{EE23E602-6F01-4473-9301-61077A4D3F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SMC Presentation Template</Template>
  <TotalTime>419</TotalTime>
  <Words>2169</Words>
  <Application>Microsoft Macintosh PowerPoint</Application>
  <PresentationFormat>Widescreen</PresentationFormat>
  <Paragraphs>347</Paragraphs>
  <Slides>31</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Depot New Lt</vt:lpstr>
      <vt:lpstr>Depot New Rg</vt:lpstr>
      <vt:lpstr>system-ui</vt:lpstr>
      <vt:lpstr>Aptos</vt:lpstr>
      <vt:lpstr>Arial</vt:lpstr>
      <vt:lpstr>Calibri</vt:lpstr>
      <vt:lpstr>Calibri Light</vt:lpstr>
      <vt:lpstr>Office Theme</vt:lpstr>
      <vt:lpstr>Coming Alive: Judges &amp; Kings  </vt:lpstr>
      <vt:lpstr>PowerPoint Presentation</vt:lpstr>
      <vt:lpstr>PowerPoint Presentation</vt:lpstr>
      <vt:lpstr>PowerPoint Presentation</vt:lpstr>
      <vt:lpstr>The Former Prophets?</vt:lpstr>
      <vt:lpstr>The Former Prophets?</vt:lpstr>
      <vt:lpstr>Deuteronomistic History </vt:lpstr>
      <vt:lpstr>Deuteronomistic History </vt:lpstr>
      <vt:lpstr>Theological Themes </vt:lpstr>
      <vt:lpstr>Theological Purpose</vt:lpstr>
      <vt:lpstr>An ambiguous ending…</vt:lpstr>
      <vt:lpstr>Judges</vt:lpstr>
      <vt:lpstr>Judges</vt:lpstr>
      <vt:lpstr>Judges</vt:lpstr>
      <vt:lpstr>Judges</vt:lpstr>
      <vt:lpstr>Judges: Between Conquest and Monarchy  </vt:lpstr>
      <vt:lpstr>Judges: Between Conquest and Monarchy  </vt:lpstr>
      <vt:lpstr>Monarchy in the Hebrew Bible </vt:lpstr>
      <vt:lpstr>Build-a-king</vt:lpstr>
      <vt:lpstr>Monarchy</vt:lpstr>
      <vt:lpstr>Monarchy</vt:lpstr>
      <vt:lpstr>Why was the monarchy established?</vt:lpstr>
      <vt:lpstr>United Monarchy</vt:lpstr>
      <vt:lpstr>Divided monarchy</vt:lpstr>
      <vt:lpstr>PowerPoint Presentation</vt:lpstr>
      <vt:lpstr>What are the Pros and cons of having a king?</vt:lpstr>
      <vt:lpstr>Case study: David </vt:lpstr>
      <vt:lpstr>Case study: David </vt:lpstr>
      <vt:lpstr>Trajectory</vt:lpstr>
      <vt:lpstr>Yhwh as king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DO NOT EDIT THIS TEMPLATE DOWNLOAD A COPY FIRST!!!</dc:title>
  <dc:creator>Jamie Phear</dc:creator>
  <cp:lastModifiedBy>Christie Gilfeather</cp:lastModifiedBy>
  <cp:revision>19</cp:revision>
  <dcterms:created xsi:type="dcterms:W3CDTF">2024-12-13T15:24:20Z</dcterms:created>
  <dcterms:modified xsi:type="dcterms:W3CDTF">2026-01-30T15:50:41Z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0x0101003128A3D0E4CB984EA3392A2C72369E4F</vt:lpwstr>
  </property>
  <property fmtid="{D5CDD505-2E9C-101B-9397-08002B2CF9AE}" pid="3" name="MediaServiceImageTags">
    <vt:lpwstr/>
  </property>
</Properties>
</file>