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1008" r:id="rId2"/>
    <p:sldId id="979" r:id="rId3"/>
    <p:sldId id="981" r:id="rId4"/>
    <p:sldId id="984" r:id="rId5"/>
    <p:sldId id="983" r:id="rId6"/>
    <p:sldId id="986" r:id="rId7"/>
    <p:sldId id="988" r:id="rId8"/>
    <p:sldId id="989" r:id="rId9"/>
    <p:sldId id="990" r:id="rId10"/>
    <p:sldId id="991" r:id="rId11"/>
    <p:sldId id="992" r:id="rId12"/>
    <p:sldId id="994" r:id="rId13"/>
    <p:sldId id="995" r:id="rId14"/>
    <p:sldId id="1009" r:id="rId15"/>
    <p:sldId id="1003" r:id="rId16"/>
    <p:sldId id="1005" r:id="rId17"/>
    <p:sldId id="1006" r:id="rId18"/>
    <p:sldId id="100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D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9EFAC0-A44B-4A1A-BDA1-EF930D4E99AB}" v="1" dt="2026-06-02T16:04:51.1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5781" autoAdjust="0"/>
  </p:normalViewPr>
  <p:slideViewPr>
    <p:cSldViewPr snapToGrid="0" snapToObjects="1">
      <p:cViewPr varScale="1">
        <p:scale>
          <a:sx n="96" d="100"/>
          <a:sy n="96" d="100"/>
        </p:scale>
        <p:origin x="68" y="37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76" d="100"/>
          <a:sy n="76" d="100"/>
        </p:scale>
        <p:origin x="2840" y="3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Steele" userId="49a9cf06-5c4d-4dff-92a2-1e02227895c7" providerId="ADAL" clId="{E90C808E-4338-4D75-8488-A736FF44D855}"/>
    <pc:docChg chg="addSld modSld sldOrd">
      <pc:chgData name="Hannah Steele" userId="49a9cf06-5c4d-4dff-92a2-1e02227895c7" providerId="ADAL" clId="{E90C808E-4338-4D75-8488-A736FF44D855}" dt="2026-06-02T16:06:11.114" v="43" actId="20577"/>
      <pc:docMkLst>
        <pc:docMk/>
      </pc:docMkLst>
      <pc:sldChg chg="ord">
        <pc:chgData name="Hannah Steele" userId="49a9cf06-5c4d-4dff-92a2-1e02227895c7" providerId="ADAL" clId="{E90C808E-4338-4D75-8488-A736FF44D855}" dt="2026-06-02T16:06:05.201" v="41"/>
        <pc:sldMkLst>
          <pc:docMk/>
          <pc:sldMk cId="316144165" sldId="995"/>
        </pc:sldMkLst>
      </pc:sldChg>
      <pc:sldChg chg="modSp add mod">
        <pc:chgData name="Hannah Steele" userId="49a9cf06-5c4d-4dff-92a2-1e02227895c7" providerId="ADAL" clId="{E90C808E-4338-4D75-8488-A736FF44D855}" dt="2026-06-02T16:06:11.114" v="43" actId="20577"/>
        <pc:sldMkLst>
          <pc:docMk/>
          <pc:sldMk cId="2372296246" sldId="1009"/>
        </pc:sldMkLst>
        <pc:spChg chg="mod">
          <ac:chgData name="Hannah Steele" userId="49a9cf06-5c4d-4dff-92a2-1e02227895c7" providerId="ADAL" clId="{E90C808E-4338-4D75-8488-A736FF44D855}" dt="2026-06-02T16:06:11.114" v="43" actId="20577"/>
          <ac:spMkLst>
            <pc:docMk/>
            <pc:sldMk cId="2372296246" sldId="1009"/>
            <ac:spMk id="12" creationId="{D1573E5E-7F75-7DA4-8A1C-3ADF298BA322}"/>
          </ac:spMkLst>
        </pc:spChg>
        <pc:spChg chg="mod">
          <ac:chgData name="Hannah Steele" userId="49a9cf06-5c4d-4dff-92a2-1e02227895c7" providerId="ADAL" clId="{E90C808E-4338-4D75-8488-A736FF44D855}" dt="2026-06-02T16:05:57.885" v="39" actId="255"/>
          <ac:spMkLst>
            <pc:docMk/>
            <pc:sldMk cId="2372296246" sldId="1009"/>
            <ac:spMk id="13" creationId="{2F3D471E-243C-54E8-D54F-D6F4060A9AD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8F8261-9B10-44C1-9B95-BF9B67BAC7A6}" type="datetimeFigureOut">
              <a:rPr lang="en-GB" smtClean="0"/>
              <a:t>02/06/2026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5063F6-67B4-4B5E-8EE1-D07F60F9C68F}" type="slidenum">
              <a:rPr lang="en-GB" smtClean="0"/>
              <a:t>‹#›</a:t>
            </a:fld>
            <a:endParaRPr lang="en-GB"/>
          </a:p>
        </p:txBody>
      </p:sp>
    </p:spTree>
    <p:extLst>
      <p:ext uri="{BB962C8B-B14F-4D97-AF65-F5344CB8AC3E}">
        <p14:creationId xmlns:p14="http://schemas.microsoft.com/office/powerpoint/2010/main" val="4217620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34BF1-BCDD-2147-87FF-6A194034E04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399D2D6-33CB-F543-AE74-5FF70E2D90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DE98D54-A24E-704A-B16B-58836A0C9D31}"/>
              </a:ext>
            </a:extLst>
          </p:cNvPr>
          <p:cNvSpPr>
            <a:spLocks noGrp="1"/>
          </p:cNvSpPr>
          <p:nvPr>
            <p:ph type="dt" sz="half" idx="10"/>
          </p:nvPr>
        </p:nvSpPr>
        <p:spPr/>
        <p:txBody>
          <a:bodyPr/>
          <a:lstStyle/>
          <a:p>
            <a:fld id="{58A06A12-3D1E-1D43-B68C-C3FEEC56BC03}" type="datetimeFigureOut">
              <a:rPr lang="en-US" smtClean="0"/>
              <a:t>6/2/2026</a:t>
            </a:fld>
            <a:endParaRPr lang="en-US"/>
          </a:p>
        </p:txBody>
      </p:sp>
      <p:sp>
        <p:nvSpPr>
          <p:cNvPr id="5" name="Footer Placeholder 4">
            <a:extLst>
              <a:ext uri="{FF2B5EF4-FFF2-40B4-BE49-F238E27FC236}">
                <a16:creationId xmlns:a16="http://schemas.microsoft.com/office/drawing/2014/main" id="{66B8D750-F714-F140-81E6-515A24EBFC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F42150-449B-DC47-B1B7-F8BE4EAEDE3F}"/>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16166296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56DEB-A353-0744-A0FB-AF6D5278B81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B1B9DD3-93C3-C243-B8CF-0226D0B776D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C354234-82EE-0245-BAF3-493B1CE0A9F7}"/>
              </a:ext>
            </a:extLst>
          </p:cNvPr>
          <p:cNvSpPr>
            <a:spLocks noGrp="1"/>
          </p:cNvSpPr>
          <p:nvPr>
            <p:ph type="dt" sz="half" idx="10"/>
          </p:nvPr>
        </p:nvSpPr>
        <p:spPr/>
        <p:txBody>
          <a:bodyPr/>
          <a:lstStyle/>
          <a:p>
            <a:fld id="{58A06A12-3D1E-1D43-B68C-C3FEEC56BC03}" type="datetimeFigureOut">
              <a:rPr lang="en-US" smtClean="0"/>
              <a:t>6/2/2026</a:t>
            </a:fld>
            <a:endParaRPr lang="en-US"/>
          </a:p>
        </p:txBody>
      </p:sp>
      <p:sp>
        <p:nvSpPr>
          <p:cNvPr id="5" name="Footer Placeholder 4">
            <a:extLst>
              <a:ext uri="{FF2B5EF4-FFF2-40B4-BE49-F238E27FC236}">
                <a16:creationId xmlns:a16="http://schemas.microsoft.com/office/drawing/2014/main" id="{BCAC438D-2B68-FB4F-860B-DC40B4F7B6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6C9D26-BD22-C348-9F8B-A60479ABA655}"/>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27200960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A6DAD-9DE4-B948-BD8F-FDC8396C323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5312A3A-C3B7-F240-A01D-6AFD46DABF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75984A8-8243-F14A-B4EB-490E739E71A0}"/>
              </a:ext>
            </a:extLst>
          </p:cNvPr>
          <p:cNvSpPr>
            <a:spLocks noGrp="1"/>
          </p:cNvSpPr>
          <p:nvPr>
            <p:ph type="dt" sz="half" idx="10"/>
          </p:nvPr>
        </p:nvSpPr>
        <p:spPr/>
        <p:txBody>
          <a:bodyPr/>
          <a:lstStyle/>
          <a:p>
            <a:fld id="{58A06A12-3D1E-1D43-B68C-C3FEEC56BC03}" type="datetimeFigureOut">
              <a:rPr lang="en-US" smtClean="0"/>
              <a:t>6/2/2026</a:t>
            </a:fld>
            <a:endParaRPr lang="en-US"/>
          </a:p>
        </p:txBody>
      </p:sp>
      <p:sp>
        <p:nvSpPr>
          <p:cNvPr id="5" name="Footer Placeholder 4">
            <a:extLst>
              <a:ext uri="{FF2B5EF4-FFF2-40B4-BE49-F238E27FC236}">
                <a16:creationId xmlns:a16="http://schemas.microsoft.com/office/drawing/2014/main" id="{ECE234F5-339F-AA49-9ED3-F588FBE35A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CEE43C-3E00-DE40-9898-AB87E3F76DB7}"/>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33276566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2B1B7-82A1-6D42-AC4C-F275006870B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1A5F4F0-417E-7A43-BC3A-28F8FE6D8A8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839D6B3-0578-7141-8567-2C98C4DD171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6C04154-F99B-AA47-B20C-5B9A99829237}"/>
              </a:ext>
            </a:extLst>
          </p:cNvPr>
          <p:cNvSpPr>
            <a:spLocks noGrp="1"/>
          </p:cNvSpPr>
          <p:nvPr>
            <p:ph type="dt" sz="half" idx="10"/>
          </p:nvPr>
        </p:nvSpPr>
        <p:spPr/>
        <p:txBody>
          <a:bodyPr/>
          <a:lstStyle/>
          <a:p>
            <a:fld id="{58A06A12-3D1E-1D43-B68C-C3FEEC56BC03}" type="datetimeFigureOut">
              <a:rPr lang="en-US" smtClean="0"/>
              <a:t>6/2/2026</a:t>
            </a:fld>
            <a:endParaRPr lang="en-US"/>
          </a:p>
        </p:txBody>
      </p:sp>
      <p:sp>
        <p:nvSpPr>
          <p:cNvPr id="6" name="Footer Placeholder 5">
            <a:extLst>
              <a:ext uri="{FF2B5EF4-FFF2-40B4-BE49-F238E27FC236}">
                <a16:creationId xmlns:a16="http://schemas.microsoft.com/office/drawing/2014/main" id="{961875E6-29FD-9D4A-ABC3-FB57A536F5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65E079-0A1A-A748-B134-AB662FA3AD5F}"/>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31267774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F44F6-EE07-2041-AE94-E857D973DB4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8D5B786-A07F-FC49-9A3E-DF700E0C44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6B4BB28-5045-6D40-85C5-987CCEFDD7B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2E18A16-B3BA-4E47-8E76-9FA166C740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CDBDC33-DAF9-CA43-A3E4-BF57FC4925F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A52DA0A-9D8E-DA4A-88EE-EAE097C61858}"/>
              </a:ext>
            </a:extLst>
          </p:cNvPr>
          <p:cNvSpPr>
            <a:spLocks noGrp="1"/>
          </p:cNvSpPr>
          <p:nvPr>
            <p:ph type="dt" sz="half" idx="10"/>
          </p:nvPr>
        </p:nvSpPr>
        <p:spPr/>
        <p:txBody>
          <a:bodyPr/>
          <a:lstStyle/>
          <a:p>
            <a:fld id="{58A06A12-3D1E-1D43-B68C-C3FEEC56BC03}" type="datetimeFigureOut">
              <a:rPr lang="en-US" smtClean="0"/>
              <a:t>6/2/2026</a:t>
            </a:fld>
            <a:endParaRPr lang="en-US"/>
          </a:p>
        </p:txBody>
      </p:sp>
      <p:sp>
        <p:nvSpPr>
          <p:cNvPr id="8" name="Footer Placeholder 7">
            <a:extLst>
              <a:ext uri="{FF2B5EF4-FFF2-40B4-BE49-F238E27FC236}">
                <a16:creationId xmlns:a16="http://schemas.microsoft.com/office/drawing/2014/main" id="{0ECF9417-E166-734F-90E0-293F9A53DE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18ADE8-E1B8-2B48-8C40-252775F6B3FF}"/>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25358911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93563-4DD2-C74C-BCCC-377FCB3352E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1C0ACE6-4E11-EA4C-A2CA-E1D0FFE75258}"/>
              </a:ext>
            </a:extLst>
          </p:cNvPr>
          <p:cNvSpPr>
            <a:spLocks noGrp="1"/>
          </p:cNvSpPr>
          <p:nvPr>
            <p:ph type="dt" sz="half" idx="10"/>
          </p:nvPr>
        </p:nvSpPr>
        <p:spPr/>
        <p:txBody>
          <a:bodyPr/>
          <a:lstStyle/>
          <a:p>
            <a:fld id="{58A06A12-3D1E-1D43-B68C-C3FEEC56BC03}" type="datetimeFigureOut">
              <a:rPr lang="en-US" smtClean="0"/>
              <a:t>6/2/2026</a:t>
            </a:fld>
            <a:endParaRPr lang="en-US"/>
          </a:p>
        </p:txBody>
      </p:sp>
      <p:sp>
        <p:nvSpPr>
          <p:cNvPr id="4" name="Footer Placeholder 3">
            <a:extLst>
              <a:ext uri="{FF2B5EF4-FFF2-40B4-BE49-F238E27FC236}">
                <a16:creationId xmlns:a16="http://schemas.microsoft.com/office/drawing/2014/main" id="{051944CC-EC04-5348-B65A-34DD8451D29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0990CD-B1BB-B94F-A04B-965A3152FF81}"/>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39770881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CDF541-5E42-B24B-8AB7-43D1CC0AD61D}"/>
              </a:ext>
            </a:extLst>
          </p:cNvPr>
          <p:cNvSpPr>
            <a:spLocks noGrp="1"/>
          </p:cNvSpPr>
          <p:nvPr>
            <p:ph type="dt" sz="half" idx="10"/>
          </p:nvPr>
        </p:nvSpPr>
        <p:spPr/>
        <p:txBody>
          <a:bodyPr/>
          <a:lstStyle/>
          <a:p>
            <a:fld id="{58A06A12-3D1E-1D43-B68C-C3FEEC56BC03}" type="datetimeFigureOut">
              <a:rPr lang="en-US" smtClean="0"/>
              <a:t>6/2/2026</a:t>
            </a:fld>
            <a:endParaRPr lang="en-US"/>
          </a:p>
        </p:txBody>
      </p:sp>
      <p:sp>
        <p:nvSpPr>
          <p:cNvPr id="3" name="Footer Placeholder 2">
            <a:extLst>
              <a:ext uri="{FF2B5EF4-FFF2-40B4-BE49-F238E27FC236}">
                <a16:creationId xmlns:a16="http://schemas.microsoft.com/office/drawing/2014/main" id="{9AAF4CA1-3B03-114F-8F7D-836EB5B7199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58EEA2B-23F7-DF4F-B5BD-C78694776BEE}"/>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22568834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22293-FE92-7F44-A95E-8F2983B5758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75178F4-1D05-924F-BF70-EEB01CED9F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16B44D8-15A3-804D-B618-8645BFC9BC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A9711E-15E1-0641-A542-493B4E65FD78}"/>
              </a:ext>
            </a:extLst>
          </p:cNvPr>
          <p:cNvSpPr>
            <a:spLocks noGrp="1"/>
          </p:cNvSpPr>
          <p:nvPr>
            <p:ph type="dt" sz="half" idx="10"/>
          </p:nvPr>
        </p:nvSpPr>
        <p:spPr/>
        <p:txBody>
          <a:bodyPr/>
          <a:lstStyle/>
          <a:p>
            <a:fld id="{58A06A12-3D1E-1D43-B68C-C3FEEC56BC03}" type="datetimeFigureOut">
              <a:rPr lang="en-US" smtClean="0"/>
              <a:t>6/2/2026</a:t>
            </a:fld>
            <a:endParaRPr lang="en-US"/>
          </a:p>
        </p:txBody>
      </p:sp>
      <p:sp>
        <p:nvSpPr>
          <p:cNvPr id="6" name="Footer Placeholder 5">
            <a:extLst>
              <a:ext uri="{FF2B5EF4-FFF2-40B4-BE49-F238E27FC236}">
                <a16:creationId xmlns:a16="http://schemas.microsoft.com/office/drawing/2014/main" id="{BAC0A4DA-1852-6341-8289-151FC6A0CE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D7CA73-9EC0-5548-80D0-023B33D1148D}"/>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1865974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B26BE-0979-C34D-A86D-C06E494FF28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AB9E34F-8C65-8649-91FD-5269C8CA46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214DA53-B785-E04E-9422-1E8CF87FD9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BB737D-D5F6-1446-A1B6-F2FD2BD5BE45}"/>
              </a:ext>
            </a:extLst>
          </p:cNvPr>
          <p:cNvSpPr>
            <a:spLocks noGrp="1"/>
          </p:cNvSpPr>
          <p:nvPr>
            <p:ph type="dt" sz="half" idx="10"/>
          </p:nvPr>
        </p:nvSpPr>
        <p:spPr/>
        <p:txBody>
          <a:bodyPr/>
          <a:lstStyle/>
          <a:p>
            <a:fld id="{58A06A12-3D1E-1D43-B68C-C3FEEC56BC03}" type="datetimeFigureOut">
              <a:rPr lang="en-US" smtClean="0"/>
              <a:t>6/2/2026</a:t>
            </a:fld>
            <a:endParaRPr lang="en-US"/>
          </a:p>
        </p:txBody>
      </p:sp>
      <p:sp>
        <p:nvSpPr>
          <p:cNvPr id="6" name="Footer Placeholder 5">
            <a:extLst>
              <a:ext uri="{FF2B5EF4-FFF2-40B4-BE49-F238E27FC236}">
                <a16:creationId xmlns:a16="http://schemas.microsoft.com/office/drawing/2014/main" id="{55F61840-6F30-804B-88B1-F21EDC294B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A30378-E7CD-4F42-A5F4-2A7824B13147}"/>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230272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84BC8-080D-1A47-83C8-D0ADFE18198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F453D01-FA76-834F-87D8-5E5971A9B8A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FDC2126-15B9-1A43-9651-F223AB210A44}"/>
              </a:ext>
            </a:extLst>
          </p:cNvPr>
          <p:cNvSpPr>
            <a:spLocks noGrp="1"/>
          </p:cNvSpPr>
          <p:nvPr>
            <p:ph type="dt" sz="half" idx="10"/>
          </p:nvPr>
        </p:nvSpPr>
        <p:spPr/>
        <p:txBody>
          <a:bodyPr/>
          <a:lstStyle/>
          <a:p>
            <a:fld id="{58A06A12-3D1E-1D43-B68C-C3FEEC56BC03}" type="datetimeFigureOut">
              <a:rPr lang="en-US" smtClean="0"/>
              <a:t>6/2/2026</a:t>
            </a:fld>
            <a:endParaRPr lang="en-US"/>
          </a:p>
        </p:txBody>
      </p:sp>
      <p:sp>
        <p:nvSpPr>
          <p:cNvPr id="5" name="Footer Placeholder 4">
            <a:extLst>
              <a:ext uri="{FF2B5EF4-FFF2-40B4-BE49-F238E27FC236}">
                <a16:creationId xmlns:a16="http://schemas.microsoft.com/office/drawing/2014/main" id="{095138AC-8071-4B4D-95E3-B5CA074470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40A5AC-FF28-C24D-B25C-2C028D54606B}"/>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31096977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5A4215-DDA6-7345-B638-B736A950AD8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0F527E6-07F2-DF47-9553-E3AE4CB1FE2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6472BC7-2B19-1C43-83B7-DDA9D07E4BA4}"/>
              </a:ext>
            </a:extLst>
          </p:cNvPr>
          <p:cNvSpPr>
            <a:spLocks noGrp="1"/>
          </p:cNvSpPr>
          <p:nvPr>
            <p:ph type="dt" sz="half" idx="10"/>
          </p:nvPr>
        </p:nvSpPr>
        <p:spPr/>
        <p:txBody>
          <a:bodyPr/>
          <a:lstStyle/>
          <a:p>
            <a:fld id="{58A06A12-3D1E-1D43-B68C-C3FEEC56BC03}" type="datetimeFigureOut">
              <a:rPr lang="en-US" smtClean="0"/>
              <a:t>6/2/2026</a:t>
            </a:fld>
            <a:endParaRPr lang="en-US"/>
          </a:p>
        </p:txBody>
      </p:sp>
      <p:sp>
        <p:nvSpPr>
          <p:cNvPr id="5" name="Footer Placeholder 4">
            <a:extLst>
              <a:ext uri="{FF2B5EF4-FFF2-40B4-BE49-F238E27FC236}">
                <a16:creationId xmlns:a16="http://schemas.microsoft.com/office/drawing/2014/main" id="{3B356EA9-D3B3-B047-B64B-6CE36C530D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9D6809-ABB1-6345-9C08-6D9422F8DCEC}"/>
              </a:ext>
            </a:extLst>
          </p:cNvPr>
          <p:cNvSpPr>
            <a:spLocks noGrp="1"/>
          </p:cNvSpPr>
          <p:nvPr>
            <p:ph type="sldNum" sz="quarter" idx="12"/>
          </p:nvPr>
        </p:nvSpPr>
        <p:spPr/>
        <p:txBody>
          <a:bodyPr/>
          <a:lstStyle/>
          <a:p>
            <a:fld id="{9E0FC601-C0F2-3240-ABB0-2CB6D0F8495B}" type="slidenum">
              <a:rPr lang="en-US" smtClean="0"/>
              <a:t>‹#›</a:t>
            </a:fld>
            <a:endParaRPr lang="en-US"/>
          </a:p>
        </p:txBody>
      </p:sp>
    </p:spTree>
    <p:extLst>
      <p:ext uri="{BB962C8B-B14F-4D97-AF65-F5344CB8AC3E}">
        <p14:creationId xmlns:p14="http://schemas.microsoft.com/office/powerpoint/2010/main" val="42831270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D2D4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C6CAAB-7B55-F345-A246-B0CB438828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95C07C0-1CF1-B147-AF72-7FA8FF3C2B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A3D7B7E-8910-A04E-9028-1A034D81EE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A06A12-3D1E-1D43-B68C-C3FEEC56BC03}" type="datetimeFigureOut">
              <a:rPr lang="en-US" smtClean="0"/>
              <a:t>6/2/2026</a:t>
            </a:fld>
            <a:endParaRPr lang="en-US"/>
          </a:p>
        </p:txBody>
      </p:sp>
      <p:sp>
        <p:nvSpPr>
          <p:cNvPr id="5" name="Footer Placeholder 4">
            <a:extLst>
              <a:ext uri="{FF2B5EF4-FFF2-40B4-BE49-F238E27FC236}">
                <a16:creationId xmlns:a16="http://schemas.microsoft.com/office/drawing/2014/main" id="{41C70570-07B8-8C41-BDA3-F56CCBF071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57CBD28-066C-0946-A258-4C0D018D34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0FC601-C0F2-3240-ABB0-2CB6D0F8495B}" type="slidenum">
              <a:rPr lang="en-US" smtClean="0"/>
              <a:t>‹#›</a:t>
            </a:fld>
            <a:endParaRPr lang="en-US"/>
          </a:p>
        </p:txBody>
      </p:sp>
    </p:spTree>
    <p:extLst>
      <p:ext uri="{BB962C8B-B14F-4D97-AF65-F5344CB8AC3E}">
        <p14:creationId xmlns:p14="http://schemas.microsoft.com/office/powerpoint/2010/main" val="1288769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biblegateway.com/passage/?search=Genesis+12&amp;version=NIV#fen-NIV-301a"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biblegateway.com/passage/?search=Genesis+12&amp;version=NIV#fen-NIV-301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biblegateway.com/passage/?search=Genesis+12&amp;version=NIV#fen-NIV-301a"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42CF318C-0466-1EF8-9F22-703FFCE8050E}"/>
              </a:ext>
            </a:extLst>
          </p:cNvPr>
          <p:cNvSpPr/>
          <p:nvPr/>
        </p:nvSpPr>
        <p:spPr>
          <a:xfrm rot="540000">
            <a:off x="4440765" y="1808692"/>
            <a:ext cx="3672416" cy="4296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800" dirty="0">
                <a:solidFill>
                  <a:schemeClr val="bg1"/>
                </a:solidFill>
                <a:ea typeface="+mn-lt"/>
                <a:cs typeface="+mn-lt"/>
              </a:rPr>
              <a:t>1: What is Mission? </a:t>
            </a:r>
            <a:endParaRPr lang="en-US" dirty="0"/>
          </a:p>
        </p:txBody>
      </p:sp>
      <p:sp>
        <p:nvSpPr>
          <p:cNvPr id="7" name="Rectangle: Rounded Corners 6">
            <a:extLst>
              <a:ext uri="{FF2B5EF4-FFF2-40B4-BE49-F238E27FC236}">
                <a16:creationId xmlns:a16="http://schemas.microsoft.com/office/drawing/2014/main" id="{0759406F-C113-2C70-D09B-8B8AB2F6A71D}"/>
              </a:ext>
            </a:extLst>
          </p:cNvPr>
          <p:cNvSpPr/>
          <p:nvPr/>
        </p:nvSpPr>
        <p:spPr>
          <a:xfrm rot="540000">
            <a:off x="4440766" y="1808692"/>
            <a:ext cx="3672416" cy="4296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800" dirty="0">
                <a:solidFill>
                  <a:schemeClr val="bg1"/>
                </a:solidFill>
                <a:ea typeface="+mn-lt"/>
                <a:cs typeface="+mn-lt"/>
              </a:rPr>
              <a:t>2: Reading the Bible with Missional lenses</a:t>
            </a:r>
          </a:p>
        </p:txBody>
      </p:sp>
      <p:sp>
        <p:nvSpPr>
          <p:cNvPr id="12" name="Rectangle: Rounded Corners 11">
            <a:extLst>
              <a:ext uri="{FF2B5EF4-FFF2-40B4-BE49-F238E27FC236}">
                <a16:creationId xmlns:a16="http://schemas.microsoft.com/office/drawing/2014/main" id="{EC78DF98-8442-603A-195D-D269C29EA571}"/>
              </a:ext>
            </a:extLst>
          </p:cNvPr>
          <p:cNvSpPr/>
          <p:nvPr/>
        </p:nvSpPr>
        <p:spPr>
          <a:xfrm rot="540000">
            <a:off x="4440765" y="1808692"/>
            <a:ext cx="3672416" cy="4296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800" dirty="0">
                <a:solidFill>
                  <a:schemeClr val="bg1"/>
                </a:solidFill>
                <a:ea typeface="+mn-lt"/>
                <a:cs typeface="+mn-lt"/>
              </a:rPr>
              <a:t>3: The church as a community of missionary disciples</a:t>
            </a:r>
            <a:endParaRPr lang="en-GB" sz="2800" dirty="0">
              <a:solidFill>
                <a:srgbClr val="000000"/>
              </a:solidFill>
              <a:ea typeface="+mn-lt"/>
              <a:cs typeface="+mn-lt"/>
            </a:endParaRPr>
          </a:p>
        </p:txBody>
      </p:sp>
      <p:sp>
        <p:nvSpPr>
          <p:cNvPr id="9" name="Rectangle: Rounded Corners 8">
            <a:extLst>
              <a:ext uri="{FF2B5EF4-FFF2-40B4-BE49-F238E27FC236}">
                <a16:creationId xmlns:a16="http://schemas.microsoft.com/office/drawing/2014/main" id="{33A6EFD9-30AA-AA56-780A-492A68176073}"/>
              </a:ext>
            </a:extLst>
          </p:cNvPr>
          <p:cNvSpPr/>
          <p:nvPr/>
        </p:nvSpPr>
        <p:spPr>
          <a:xfrm rot="540000">
            <a:off x="4440766" y="1808692"/>
            <a:ext cx="3672416" cy="4296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4800" b="1" dirty="0">
                <a:solidFill>
                  <a:schemeClr val="bg1"/>
                </a:solidFill>
                <a:cs typeface="Calibri"/>
              </a:rPr>
              <a:t>Beginning Theology: Missiology</a:t>
            </a:r>
            <a:endParaRPr lang="en-GB" sz="2800" dirty="0">
              <a:solidFill>
                <a:schemeClr val="bg1"/>
              </a:solidFill>
              <a:cs typeface="Calibri"/>
            </a:endParaRPr>
          </a:p>
        </p:txBody>
      </p:sp>
      <p:pic>
        <p:nvPicPr>
          <p:cNvPr id="2" name="Picture 1" descr="37 Facts about the movie The Mission - Facts.net">
            <a:extLst>
              <a:ext uri="{FF2B5EF4-FFF2-40B4-BE49-F238E27FC236}">
                <a16:creationId xmlns:a16="http://schemas.microsoft.com/office/drawing/2014/main" id="{A1245C2A-C014-E54B-9828-D3B6799C39A7}"/>
              </a:ext>
            </a:extLst>
          </p:cNvPr>
          <p:cNvPicPr>
            <a:picLocks noChangeAspect="1"/>
          </p:cNvPicPr>
          <p:nvPr/>
        </p:nvPicPr>
        <p:blipFill>
          <a:blip r:embed="rId2"/>
          <a:stretch>
            <a:fillRect/>
          </a:stretch>
        </p:blipFill>
        <p:spPr>
          <a:xfrm rot="540000">
            <a:off x="8531318" y="3095813"/>
            <a:ext cx="2743200" cy="1543050"/>
          </a:xfrm>
          <a:prstGeom prst="rect">
            <a:avLst/>
          </a:prstGeom>
        </p:spPr>
      </p:pic>
    </p:spTree>
    <p:extLst>
      <p:ext uri="{BB962C8B-B14F-4D97-AF65-F5344CB8AC3E}">
        <p14:creationId xmlns:p14="http://schemas.microsoft.com/office/powerpoint/2010/main" val="19747034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37 Facts about the movie The Mission - Facts.net">
            <a:extLst>
              <a:ext uri="{FF2B5EF4-FFF2-40B4-BE49-F238E27FC236}">
                <a16:creationId xmlns:a16="http://schemas.microsoft.com/office/drawing/2014/main" id="{C8A276B1-C416-0285-1848-C93890D10FD7}"/>
              </a:ext>
            </a:extLst>
          </p:cNvPr>
          <p:cNvPicPr>
            <a:picLocks noChangeAspect="1"/>
          </p:cNvPicPr>
          <p:nvPr/>
        </p:nvPicPr>
        <p:blipFill>
          <a:blip r:embed="rId2"/>
          <a:stretch>
            <a:fillRect/>
          </a:stretch>
        </p:blipFill>
        <p:spPr>
          <a:xfrm>
            <a:off x="10595068" y="100730"/>
            <a:ext cx="1261534" cy="738717"/>
          </a:xfrm>
          <a:prstGeom prst="rect">
            <a:avLst/>
          </a:prstGeom>
        </p:spPr>
      </p:pic>
      <p:sp>
        <p:nvSpPr>
          <p:cNvPr id="5" name="Rectangle: Rounded Corners 4">
            <a:extLst>
              <a:ext uri="{FF2B5EF4-FFF2-40B4-BE49-F238E27FC236}">
                <a16:creationId xmlns:a16="http://schemas.microsoft.com/office/drawing/2014/main" id="{42CF318C-0466-1EF8-9F22-703FFCE8050E}"/>
              </a:ext>
            </a:extLst>
          </p:cNvPr>
          <p:cNvSpPr/>
          <p:nvPr/>
        </p:nvSpPr>
        <p:spPr>
          <a:xfrm rot="540000">
            <a:off x="497416" y="1750483"/>
            <a:ext cx="3672416" cy="4296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800" dirty="0">
                <a:solidFill>
                  <a:schemeClr val="bg1"/>
                </a:solidFill>
                <a:ea typeface="+mn-lt"/>
                <a:cs typeface="+mn-lt"/>
              </a:rPr>
              <a:t>1: What is Mission? </a:t>
            </a:r>
            <a:endParaRPr lang="en-US" dirty="0"/>
          </a:p>
        </p:txBody>
      </p:sp>
      <p:sp>
        <p:nvSpPr>
          <p:cNvPr id="7" name="Rectangle: Rounded Corners 6">
            <a:extLst>
              <a:ext uri="{FF2B5EF4-FFF2-40B4-BE49-F238E27FC236}">
                <a16:creationId xmlns:a16="http://schemas.microsoft.com/office/drawing/2014/main" id="{0759406F-C113-2C70-D09B-8B8AB2F6A71D}"/>
              </a:ext>
            </a:extLst>
          </p:cNvPr>
          <p:cNvSpPr/>
          <p:nvPr/>
        </p:nvSpPr>
        <p:spPr>
          <a:xfrm rot="540000">
            <a:off x="4174066" y="1750483"/>
            <a:ext cx="3672416" cy="4296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800" dirty="0">
                <a:solidFill>
                  <a:schemeClr val="bg1"/>
                </a:solidFill>
                <a:ea typeface="+mn-lt"/>
                <a:cs typeface="+mn-lt"/>
              </a:rPr>
              <a:t>2: Reading the Bible with Missional lenses</a:t>
            </a:r>
          </a:p>
        </p:txBody>
      </p:sp>
      <p:sp>
        <p:nvSpPr>
          <p:cNvPr id="9" name="Rectangle: Rounded Corners 8">
            <a:extLst>
              <a:ext uri="{FF2B5EF4-FFF2-40B4-BE49-F238E27FC236}">
                <a16:creationId xmlns:a16="http://schemas.microsoft.com/office/drawing/2014/main" id="{33A6EFD9-30AA-AA56-780A-492A68176073}"/>
              </a:ext>
            </a:extLst>
          </p:cNvPr>
          <p:cNvSpPr/>
          <p:nvPr/>
        </p:nvSpPr>
        <p:spPr>
          <a:xfrm rot="540000">
            <a:off x="7871882" y="1750483"/>
            <a:ext cx="3672416" cy="4296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800" dirty="0">
                <a:solidFill>
                  <a:schemeClr val="bg1"/>
                </a:solidFill>
                <a:ea typeface="+mn-lt"/>
                <a:cs typeface="+mn-lt"/>
              </a:rPr>
              <a:t>3: The church as a community of missionary disciples</a:t>
            </a:r>
            <a:endParaRPr lang="en-GB" sz="2800" dirty="0">
              <a:solidFill>
                <a:srgbClr val="000000"/>
              </a:solidFill>
              <a:ea typeface="+mn-lt"/>
              <a:cs typeface="+mn-lt"/>
            </a:endParaRPr>
          </a:p>
        </p:txBody>
      </p:sp>
      <p:sp>
        <p:nvSpPr>
          <p:cNvPr id="17" name="Rectangle: Rounded Corners 16">
            <a:extLst>
              <a:ext uri="{FF2B5EF4-FFF2-40B4-BE49-F238E27FC236}">
                <a16:creationId xmlns:a16="http://schemas.microsoft.com/office/drawing/2014/main" id="{5D470004-C194-58CD-9DA8-0215F27E30AD}"/>
              </a:ext>
            </a:extLst>
          </p:cNvPr>
          <p:cNvSpPr/>
          <p:nvPr/>
        </p:nvSpPr>
        <p:spPr>
          <a:xfrm>
            <a:off x="10409224" y="-3136"/>
            <a:ext cx="1777999" cy="1037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bg1"/>
                </a:solidFill>
                <a:ea typeface="+mn-lt"/>
                <a:cs typeface="+mn-lt"/>
              </a:rPr>
              <a:t>Word Cloud</a:t>
            </a:r>
          </a:p>
        </p:txBody>
      </p:sp>
      <p:sp>
        <p:nvSpPr>
          <p:cNvPr id="19" name="Rectangle: Rounded Corners 18">
            <a:extLst>
              <a:ext uri="{FF2B5EF4-FFF2-40B4-BE49-F238E27FC236}">
                <a16:creationId xmlns:a16="http://schemas.microsoft.com/office/drawing/2014/main" id="{C96F87CA-D927-868C-3554-CF2AC085D1D4}"/>
              </a:ext>
            </a:extLst>
          </p:cNvPr>
          <p:cNvSpPr/>
          <p:nvPr/>
        </p:nvSpPr>
        <p:spPr>
          <a:xfrm>
            <a:off x="10409223" y="-3137"/>
            <a:ext cx="1777999" cy="1037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bg1"/>
                </a:solidFill>
                <a:ea typeface="+mn-lt"/>
                <a:cs typeface="+mn-lt"/>
              </a:rPr>
              <a:t>Menti.com</a:t>
            </a:r>
            <a:endParaRPr lang="en-US" dirty="0"/>
          </a:p>
        </p:txBody>
      </p:sp>
      <p:sp>
        <p:nvSpPr>
          <p:cNvPr id="21" name="Rectangle: Rounded Corners 20">
            <a:extLst>
              <a:ext uri="{FF2B5EF4-FFF2-40B4-BE49-F238E27FC236}">
                <a16:creationId xmlns:a16="http://schemas.microsoft.com/office/drawing/2014/main" id="{2BAB90A6-5DFA-DE37-C18A-1BD9BEA87F72}"/>
              </a:ext>
            </a:extLst>
          </p:cNvPr>
          <p:cNvSpPr/>
          <p:nvPr/>
        </p:nvSpPr>
        <p:spPr>
          <a:xfrm>
            <a:off x="10409224" y="-3137"/>
            <a:ext cx="1777999" cy="1037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bg1"/>
                </a:solidFill>
                <a:ea typeface="+mn-lt"/>
                <a:cs typeface="+mn-lt"/>
              </a:rPr>
              <a:t>8581 2526 </a:t>
            </a:r>
            <a:endParaRPr lang="en-US" dirty="0">
              <a:solidFill>
                <a:schemeClr val="bg1"/>
              </a:solidFill>
              <a:ea typeface="+mn-lt"/>
              <a:cs typeface="+mn-lt"/>
            </a:endParaRPr>
          </a:p>
        </p:txBody>
      </p:sp>
      <p:sp>
        <p:nvSpPr>
          <p:cNvPr id="25" name="Content Placeholder 24">
            <a:extLst>
              <a:ext uri="{FF2B5EF4-FFF2-40B4-BE49-F238E27FC236}">
                <a16:creationId xmlns:a16="http://schemas.microsoft.com/office/drawing/2014/main" id="{6E46E040-1E74-AEEA-77D7-384B19E25CB0}"/>
              </a:ext>
            </a:extLst>
          </p:cNvPr>
          <p:cNvSpPr>
            <a:spLocks noGrp="1"/>
          </p:cNvSpPr>
          <p:nvPr>
            <p:ph idx="1"/>
          </p:nvPr>
        </p:nvSpPr>
        <p:spPr/>
        <p:txBody>
          <a:bodyPr/>
          <a:lstStyle/>
          <a:p>
            <a:endParaRPr lang="en-GB"/>
          </a:p>
        </p:txBody>
      </p:sp>
      <p:pic>
        <p:nvPicPr>
          <p:cNvPr id="27" name="Content Placeholder 20" descr="A qr code on a white background&#10;&#10;Description automatically generated">
            <a:extLst>
              <a:ext uri="{FF2B5EF4-FFF2-40B4-BE49-F238E27FC236}">
                <a16:creationId xmlns:a16="http://schemas.microsoft.com/office/drawing/2014/main" id="{3E347426-E2C6-E657-716A-0811477CCB40}"/>
              </a:ext>
            </a:extLst>
          </p:cNvPr>
          <p:cNvPicPr>
            <a:picLocks noChangeAspect="1"/>
          </p:cNvPicPr>
          <p:nvPr/>
        </p:nvPicPr>
        <p:blipFill>
          <a:blip r:embed="rId3"/>
          <a:stretch>
            <a:fillRect/>
          </a:stretch>
        </p:blipFill>
        <p:spPr>
          <a:xfrm>
            <a:off x="10795391" y="6081"/>
            <a:ext cx="1102255" cy="10281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9" name="Rectangle: Rounded Corners 28">
            <a:extLst>
              <a:ext uri="{FF2B5EF4-FFF2-40B4-BE49-F238E27FC236}">
                <a16:creationId xmlns:a16="http://schemas.microsoft.com/office/drawing/2014/main" id="{31746A15-3318-B6F8-1956-01B48444033F}"/>
              </a:ext>
            </a:extLst>
          </p:cNvPr>
          <p:cNvSpPr/>
          <p:nvPr/>
        </p:nvSpPr>
        <p:spPr>
          <a:xfrm>
            <a:off x="10409766" y="9526"/>
            <a:ext cx="1777999" cy="10265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dirty="0">
                <a:solidFill>
                  <a:schemeClr val="bg1"/>
                </a:solidFill>
                <a:cs typeface="Calibri"/>
              </a:rPr>
              <a:t>Beginning Theology: Missiology</a:t>
            </a:r>
            <a:endParaRPr lang="en-GB" sz="2000">
              <a:solidFill>
                <a:schemeClr val="bg1"/>
              </a:solidFill>
              <a:cs typeface="Calibri"/>
            </a:endParaRPr>
          </a:p>
        </p:txBody>
      </p:sp>
    </p:spTree>
    <p:extLst>
      <p:ext uri="{BB962C8B-B14F-4D97-AF65-F5344CB8AC3E}">
        <p14:creationId xmlns:p14="http://schemas.microsoft.com/office/powerpoint/2010/main" val="38765101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E7142D7-2B40-39E2-8A75-4E39B7B96B82}"/>
              </a:ext>
            </a:extLst>
          </p:cNvPr>
          <p:cNvSpPr/>
          <p:nvPr/>
        </p:nvSpPr>
        <p:spPr>
          <a:xfrm rot="540000">
            <a:off x="10703937" y="420982"/>
            <a:ext cx="1047749" cy="137583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600" dirty="0">
                <a:solidFill>
                  <a:schemeClr val="bg1"/>
                </a:solidFill>
                <a:ea typeface="+mn-lt"/>
                <a:cs typeface="+mn-lt"/>
              </a:rPr>
              <a:t>It is also the linguistic origin of the term ‘Apostle’. </a:t>
            </a:r>
          </a:p>
        </p:txBody>
      </p:sp>
      <p:sp>
        <p:nvSpPr>
          <p:cNvPr id="8" name="Rectangle: Rounded Corners 7">
            <a:extLst>
              <a:ext uri="{FF2B5EF4-FFF2-40B4-BE49-F238E27FC236}">
                <a16:creationId xmlns:a16="http://schemas.microsoft.com/office/drawing/2014/main" id="{D4C60C95-2E89-08A3-D77A-403394994F4E}"/>
              </a:ext>
            </a:extLst>
          </p:cNvPr>
          <p:cNvSpPr/>
          <p:nvPr/>
        </p:nvSpPr>
        <p:spPr>
          <a:xfrm rot="540000">
            <a:off x="10502854" y="452732"/>
            <a:ext cx="1449915" cy="138641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600" i="1" dirty="0" err="1">
                <a:solidFill>
                  <a:schemeClr val="bg1"/>
                </a:solidFill>
                <a:ea typeface="+mn-lt"/>
                <a:cs typeface="+mn-lt"/>
              </a:rPr>
              <a:t>Mitto</a:t>
            </a:r>
            <a:r>
              <a:rPr lang="en-US" sz="600" dirty="0">
                <a:solidFill>
                  <a:schemeClr val="bg1"/>
                </a:solidFill>
                <a:ea typeface="+mn-lt"/>
                <a:cs typeface="+mn-lt"/>
              </a:rPr>
              <a:t> is a translation of the Greek verb </a:t>
            </a:r>
            <a:r>
              <a:rPr lang="en-US" sz="600" i="1" dirty="0" err="1">
                <a:solidFill>
                  <a:srgbClr val="FFC000"/>
                </a:solidFill>
                <a:ea typeface="+mn-lt"/>
                <a:cs typeface="+mn-lt"/>
              </a:rPr>
              <a:t>apostello</a:t>
            </a:r>
            <a:r>
              <a:rPr lang="en-US" sz="600" dirty="0">
                <a:solidFill>
                  <a:schemeClr val="bg1"/>
                </a:solidFill>
                <a:ea typeface="+mn-lt"/>
                <a:cs typeface="+mn-lt"/>
              </a:rPr>
              <a:t> which occurs over 130 times in the New Testament and means ‘to send’ or ‘to send out’. </a:t>
            </a:r>
            <a:endParaRPr lang="en-US" sz="600" dirty="0">
              <a:solidFill>
                <a:schemeClr val="bg1"/>
              </a:solidFill>
              <a:cs typeface="Calibri" panose="020F0502020204030204"/>
            </a:endParaRPr>
          </a:p>
        </p:txBody>
      </p:sp>
      <p:sp>
        <p:nvSpPr>
          <p:cNvPr id="12" name="Rectangle: Rounded Corners 11">
            <a:extLst>
              <a:ext uri="{FF2B5EF4-FFF2-40B4-BE49-F238E27FC236}">
                <a16:creationId xmlns:a16="http://schemas.microsoft.com/office/drawing/2014/main" id="{453FC14D-B7A6-AEB4-F09C-5FD7ADDF4512}"/>
              </a:ext>
            </a:extLst>
          </p:cNvPr>
          <p:cNvSpPr/>
          <p:nvPr/>
        </p:nvSpPr>
        <p:spPr>
          <a:xfrm rot="600000">
            <a:off x="10449937" y="420981"/>
            <a:ext cx="1502832" cy="99483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600" dirty="0">
                <a:solidFill>
                  <a:schemeClr val="bg1"/>
                </a:solidFill>
                <a:ea typeface="+mn-lt"/>
                <a:cs typeface="+mn-lt"/>
              </a:rPr>
              <a:t>Mission stems from the Latin verb </a:t>
            </a:r>
            <a:r>
              <a:rPr lang="en-US" sz="600" i="1" dirty="0" err="1">
                <a:solidFill>
                  <a:srgbClr val="FFC000"/>
                </a:solidFill>
                <a:ea typeface="+mn-lt"/>
                <a:cs typeface="+mn-lt"/>
              </a:rPr>
              <a:t>mitto</a:t>
            </a:r>
            <a:r>
              <a:rPr lang="en-US" sz="600" i="1" dirty="0">
                <a:solidFill>
                  <a:schemeClr val="bg1"/>
                </a:solidFill>
                <a:ea typeface="+mn-lt"/>
                <a:cs typeface="+mn-lt"/>
              </a:rPr>
              <a:t> </a:t>
            </a:r>
            <a:r>
              <a:rPr lang="en-US" sz="600" dirty="0">
                <a:solidFill>
                  <a:schemeClr val="bg1"/>
                </a:solidFill>
                <a:ea typeface="+mn-lt"/>
                <a:cs typeface="+mn-lt"/>
              </a:rPr>
              <a:t>(with </a:t>
            </a:r>
            <a:r>
              <a:rPr lang="en-US" sz="600" i="1" dirty="0" err="1">
                <a:solidFill>
                  <a:schemeClr val="bg1"/>
                </a:solidFill>
                <a:ea typeface="+mn-lt"/>
                <a:cs typeface="+mn-lt"/>
              </a:rPr>
              <a:t>missio</a:t>
            </a:r>
            <a:r>
              <a:rPr lang="en-US" sz="600" i="1" dirty="0">
                <a:solidFill>
                  <a:schemeClr val="bg1"/>
                </a:solidFill>
                <a:ea typeface="+mn-lt"/>
                <a:cs typeface="+mn-lt"/>
              </a:rPr>
              <a:t> </a:t>
            </a:r>
            <a:r>
              <a:rPr lang="en-US" sz="600" dirty="0">
                <a:solidFill>
                  <a:schemeClr val="bg1"/>
                </a:solidFill>
                <a:ea typeface="+mn-lt"/>
                <a:cs typeface="+mn-lt"/>
              </a:rPr>
              <a:t>being the noun form) and simply means ‘to send’.</a:t>
            </a:r>
          </a:p>
        </p:txBody>
      </p:sp>
      <p:pic>
        <p:nvPicPr>
          <p:cNvPr id="21" name="Content Placeholder 20" descr="A qr code on a white background&#10;&#10;Description automatically generated">
            <a:extLst>
              <a:ext uri="{FF2B5EF4-FFF2-40B4-BE49-F238E27FC236}">
                <a16:creationId xmlns:a16="http://schemas.microsoft.com/office/drawing/2014/main" id="{37FC6DA2-8066-4215-7B1E-B6C37C367E0B}"/>
              </a:ext>
            </a:extLst>
          </p:cNvPr>
          <p:cNvPicPr>
            <a:picLocks noChangeAspect="1"/>
          </p:cNvPicPr>
          <p:nvPr/>
        </p:nvPicPr>
        <p:blipFill>
          <a:blip r:embed="rId2"/>
          <a:stretch>
            <a:fillRect/>
          </a:stretch>
        </p:blipFill>
        <p:spPr>
          <a:xfrm rot="540000">
            <a:off x="10439663" y="555625"/>
            <a:ext cx="1409172" cy="14091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7" name="Rectangle: Rounded Corners 16">
            <a:extLst>
              <a:ext uri="{FF2B5EF4-FFF2-40B4-BE49-F238E27FC236}">
                <a16:creationId xmlns:a16="http://schemas.microsoft.com/office/drawing/2014/main" id="{44D93737-6144-0397-DD2A-9A0E7B221011}"/>
              </a:ext>
            </a:extLst>
          </p:cNvPr>
          <p:cNvSpPr/>
          <p:nvPr/>
        </p:nvSpPr>
        <p:spPr>
          <a:xfrm rot="480000">
            <a:off x="10282223" y="536613"/>
            <a:ext cx="1777999" cy="1037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bg1"/>
                </a:solidFill>
                <a:ea typeface="+mn-lt"/>
                <a:cs typeface="+mn-lt"/>
              </a:rPr>
              <a:t>Menti.com</a:t>
            </a:r>
            <a:endParaRPr lang="en-US" dirty="0"/>
          </a:p>
        </p:txBody>
      </p:sp>
      <p:sp>
        <p:nvSpPr>
          <p:cNvPr id="15" name="Rectangle: Rounded Corners 14">
            <a:extLst>
              <a:ext uri="{FF2B5EF4-FFF2-40B4-BE49-F238E27FC236}">
                <a16:creationId xmlns:a16="http://schemas.microsoft.com/office/drawing/2014/main" id="{9C71A435-B4A5-7C3E-E315-A2E8EBC9378E}"/>
              </a:ext>
            </a:extLst>
          </p:cNvPr>
          <p:cNvSpPr/>
          <p:nvPr/>
        </p:nvSpPr>
        <p:spPr>
          <a:xfrm rot="480000">
            <a:off x="10282224" y="536614"/>
            <a:ext cx="1777999" cy="1037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bg1"/>
                </a:solidFill>
                <a:ea typeface="+mn-lt"/>
                <a:cs typeface="+mn-lt"/>
              </a:rPr>
              <a:t>Word Cloud</a:t>
            </a:r>
          </a:p>
        </p:txBody>
      </p:sp>
      <p:sp>
        <p:nvSpPr>
          <p:cNvPr id="19" name="Rectangle: Rounded Corners 18">
            <a:extLst>
              <a:ext uri="{FF2B5EF4-FFF2-40B4-BE49-F238E27FC236}">
                <a16:creationId xmlns:a16="http://schemas.microsoft.com/office/drawing/2014/main" id="{333565D1-38EC-9A43-64C7-7015821EEBA8}"/>
              </a:ext>
            </a:extLst>
          </p:cNvPr>
          <p:cNvSpPr/>
          <p:nvPr/>
        </p:nvSpPr>
        <p:spPr>
          <a:xfrm rot="480000">
            <a:off x="10271640" y="536613"/>
            <a:ext cx="1777999" cy="1037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bg1"/>
                </a:solidFill>
                <a:ea typeface="+mn-lt"/>
                <a:cs typeface="+mn-lt"/>
              </a:rPr>
              <a:t>8581 2526 </a:t>
            </a:r>
            <a:endParaRPr lang="en-US" dirty="0">
              <a:solidFill>
                <a:schemeClr val="bg1"/>
              </a:solidFill>
              <a:ea typeface="+mn-lt"/>
              <a:cs typeface="+mn-lt"/>
            </a:endParaRPr>
          </a:p>
        </p:txBody>
      </p:sp>
      <p:sp>
        <p:nvSpPr>
          <p:cNvPr id="11" name="Rectangle: Rounded Corners 10">
            <a:extLst>
              <a:ext uri="{FF2B5EF4-FFF2-40B4-BE49-F238E27FC236}">
                <a16:creationId xmlns:a16="http://schemas.microsoft.com/office/drawing/2014/main" id="{1F39E5ED-F289-17BF-51AB-F44539915A51}"/>
              </a:ext>
            </a:extLst>
          </p:cNvPr>
          <p:cNvSpPr/>
          <p:nvPr/>
        </p:nvSpPr>
        <p:spPr>
          <a:xfrm rot="540000">
            <a:off x="10271641" y="123865"/>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dirty="0">
                <a:solidFill>
                  <a:schemeClr val="bg1"/>
                </a:solidFill>
                <a:ea typeface="+mn-lt"/>
                <a:cs typeface="+mn-lt"/>
              </a:rPr>
              <a:t>3: The church as a community of missionary disciples</a:t>
            </a:r>
            <a:endParaRPr lang="en-GB" sz="2000" dirty="0">
              <a:solidFill>
                <a:srgbClr val="000000"/>
              </a:solidFill>
              <a:ea typeface="+mn-lt"/>
              <a:cs typeface="+mn-lt"/>
            </a:endParaRPr>
          </a:p>
        </p:txBody>
      </p:sp>
      <p:sp>
        <p:nvSpPr>
          <p:cNvPr id="9" name="Rectangle: Rounded Corners 8">
            <a:extLst>
              <a:ext uri="{FF2B5EF4-FFF2-40B4-BE49-F238E27FC236}">
                <a16:creationId xmlns:a16="http://schemas.microsoft.com/office/drawing/2014/main" id="{D39E5C0D-1AFB-5994-63C5-AD32F9D05CE8}"/>
              </a:ext>
            </a:extLst>
          </p:cNvPr>
          <p:cNvSpPr/>
          <p:nvPr/>
        </p:nvSpPr>
        <p:spPr>
          <a:xfrm rot="540000">
            <a:off x="10276992" y="135449"/>
            <a:ext cx="1765047" cy="2058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bg1"/>
                </a:solidFill>
                <a:ea typeface="+mn-lt"/>
                <a:cs typeface="+mn-lt"/>
              </a:rPr>
              <a:t>2: Reading the Bible with Missional lenses</a:t>
            </a:r>
          </a:p>
        </p:txBody>
      </p:sp>
      <p:pic>
        <p:nvPicPr>
          <p:cNvPr id="1026" name="Picture 2" descr="St Pauls Cathedral in London in the evening sky St Pauls Cathedral in London in the evening sky postmodern stock pictures, royalty-free photos &amp; images">
            <a:extLst>
              <a:ext uri="{FF2B5EF4-FFF2-40B4-BE49-F238E27FC236}">
                <a16:creationId xmlns:a16="http://schemas.microsoft.com/office/drawing/2014/main" id="{8B8B127F-C7DC-1E24-5B49-7762AFAD3B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3188" y="2534443"/>
            <a:ext cx="5167312" cy="34448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3" name="Rectangle: Rounded Corners 12">
            <a:extLst>
              <a:ext uri="{FF2B5EF4-FFF2-40B4-BE49-F238E27FC236}">
                <a16:creationId xmlns:a16="http://schemas.microsoft.com/office/drawing/2014/main" id="{FCA19B4D-95EF-FECF-34E6-D84558CEC60A}"/>
              </a:ext>
            </a:extLst>
          </p:cNvPr>
          <p:cNvSpPr/>
          <p:nvPr/>
        </p:nvSpPr>
        <p:spPr>
          <a:xfrm rot="540000">
            <a:off x="10271594" y="516031"/>
            <a:ext cx="1777999" cy="106891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bg1"/>
                </a:solidFill>
                <a:ea typeface="+mn-lt"/>
                <a:cs typeface="+mn-lt"/>
              </a:rPr>
              <a:t>8581 2526 </a:t>
            </a:r>
            <a:endParaRPr lang="en-US" dirty="0">
              <a:solidFill>
                <a:schemeClr val="bg1"/>
              </a:solidFill>
              <a:ea typeface="+mn-lt"/>
              <a:cs typeface="+mn-lt"/>
            </a:endParaRPr>
          </a:p>
        </p:txBody>
      </p:sp>
      <p:sp>
        <p:nvSpPr>
          <p:cNvPr id="7" name="Rectangle: Rounded Corners 6">
            <a:extLst>
              <a:ext uri="{FF2B5EF4-FFF2-40B4-BE49-F238E27FC236}">
                <a16:creationId xmlns:a16="http://schemas.microsoft.com/office/drawing/2014/main" id="{430D0970-B753-ADB7-DD12-C8DECDB614D4}"/>
              </a:ext>
            </a:extLst>
          </p:cNvPr>
          <p:cNvSpPr/>
          <p:nvPr/>
        </p:nvSpPr>
        <p:spPr>
          <a:xfrm rot="540000">
            <a:off x="10270022" y="124650"/>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800" dirty="0">
                <a:solidFill>
                  <a:schemeClr val="bg1"/>
                </a:solidFill>
                <a:ea typeface="+mn-lt"/>
                <a:cs typeface="+mn-lt"/>
              </a:rPr>
              <a:t>1: What is Mission? </a:t>
            </a:r>
            <a:endParaRPr lang="en-US" dirty="0"/>
          </a:p>
        </p:txBody>
      </p:sp>
      <p:sp>
        <p:nvSpPr>
          <p:cNvPr id="2" name="Rectangle: Rounded Corners 1">
            <a:extLst>
              <a:ext uri="{FF2B5EF4-FFF2-40B4-BE49-F238E27FC236}">
                <a16:creationId xmlns:a16="http://schemas.microsoft.com/office/drawing/2014/main" id="{1B24EEB0-9EE5-E2A2-5DCB-546CF80D21D9}"/>
              </a:ext>
            </a:extLst>
          </p:cNvPr>
          <p:cNvSpPr/>
          <p:nvPr/>
        </p:nvSpPr>
        <p:spPr>
          <a:xfrm>
            <a:off x="2428173" y="1166370"/>
            <a:ext cx="5606352" cy="105096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800" dirty="0">
                <a:solidFill>
                  <a:schemeClr val="bg1"/>
                </a:solidFill>
                <a:ea typeface="+mn-lt"/>
                <a:cs typeface="+mn-lt"/>
              </a:rPr>
              <a:t>Mission in a post-Christendom world</a:t>
            </a:r>
          </a:p>
        </p:txBody>
      </p:sp>
    </p:spTree>
    <p:extLst>
      <p:ext uri="{BB962C8B-B14F-4D97-AF65-F5344CB8AC3E}">
        <p14:creationId xmlns:p14="http://schemas.microsoft.com/office/powerpoint/2010/main" val="1962065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53484EEE-5E96-7D99-E7BF-B5DFA14B3EC5}"/>
              </a:ext>
            </a:extLst>
          </p:cNvPr>
          <p:cNvSpPr/>
          <p:nvPr/>
        </p:nvSpPr>
        <p:spPr>
          <a:xfrm rot="600000">
            <a:off x="10672188" y="516234"/>
            <a:ext cx="941916" cy="12911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600" dirty="0">
                <a:solidFill>
                  <a:schemeClr val="bg1"/>
                </a:solidFill>
                <a:ea typeface="+mn-lt"/>
                <a:cs typeface="+mn-lt"/>
              </a:rPr>
              <a:t>‘Peace be with you. As the Father has sent me, so I send you’. When he had said this, he breathed on them and said to them, ‘Receive the Holy Spirit’. </a:t>
            </a:r>
            <a:r>
              <a:rPr lang="en-GB" sz="600" dirty="0">
                <a:solidFill>
                  <a:schemeClr val="bg1"/>
                </a:solidFill>
                <a:ea typeface="+mn-lt"/>
                <a:cs typeface="+mn-lt"/>
              </a:rPr>
              <a:t> </a:t>
            </a:r>
            <a:r>
              <a:rPr lang="en-US" sz="600" dirty="0">
                <a:solidFill>
                  <a:schemeClr val="bg1"/>
                </a:solidFill>
                <a:ea typeface="+mn-lt"/>
                <a:cs typeface="+mn-lt"/>
              </a:rPr>
              <a:t>(John 20.20-21)</a:t>
            </a:r>
            <a:endParaRPr lang="en-US" sz="600" dirty="0">
              <a:solidFill>
                <a:schemeClr val="bg1"/>
              </a:solidFill>
            </a:endParaRPr>
          </a:p>
        </p:txBody>
      </p:sp>
      <p:sp>
        <p:nvSpPr>
          <p:cNvPr id="25" name="Rectangle: Rounded Corners 24">
            <a:extLst>
              <a:ext uri="{FF2B5EF4-FFF2-40B4-BE49-F238E27FC236}">
                <a16:creationId xmlns:a16="http://schemas.microsoft.com/office/drawing/2014/main" id="{20F025D4-3C87-6878-95BF-C4CE9C5A3876}"/>
              </a:ext>
            </a:extLst>
          </p:cNvPr>
          <p:cNvSpPr/>
          <p:nvPr/>
        </p:nvSpPr>
        <p:spPr>
          <a:xfrm rot="600000">
            <a:off x="10524021" y="918400"/>
            <a:ext cx="1322915" cy="4656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600" dirty="0">
                <a:solidFill>
                  <a:schemeClr val="bg1"/>
                </a:solidFill>
                <a:ea typeface="+mn-lt"/>
                <a:cs typeface="+mn-lt"/>
              </a:rPr>
              <a:t>As you have sent me into the world so I have sent them into the world. </a:t>
            </a:r>
            <a:r>
              <a:rPr lang="en-GB" sz="600" dirty="0">
                <a:solidFill>
                  <a:schemeClr val="bg1"/>
                </a:solidFill>
                <a:ea typeface="+mn-lt"/>
                <a:cs typeface="+mn-lt"/>
              </a:rPr>
              <a:t> </a:t>
            </a:r>
            <a:r>
              <a:rPr lang="en-US" sz="600" dirty="0">
                <a:solidFill>
                  <a:schemeClr val="bg1"/>
                </a:solidFill>
                <a:ea typeface="+mn-lt"/>
                <a:cs typeface="+mn-lt"/>
              </a:rPr>
              <a:t>(John 17.18)</a:t>
            </a:r>
          </a:p>
        </p:txBody>
      </p:sp>
      <p:sp>
        <p:nvSpPr>
          <p:cNvPr id="23" name="Rectangle: Rounded Corners 22">
            <a:extLst>
              <a:ext uri="{FF2B5EF4-FFF2-40B4-BE49-F238E27FC236}">
                <a16:creationId xmlns:a16="http://schemas.microsoft.com/office/drawing/2014/main" id="{674B5F63-4345-CDEF-D38F-167ACEAC6CB5}"/>
              </a:ext>
            </a:extLst>
          </p:cNvPr>
          <p:cNvSpPr/>
          <p:nvPr/>
        </p:nvSpPr>
        <p:spPr>
          <a:xfrm rot="780000">
            <a:off x="10524022" y="1108900"/>
            <a:ext cx="1280582" cy="37041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600" dirty="0">
                <a:solidFill>
                  <a:srgbClr val="FFFFFF"/>
                </a:solidFill>
                <a:ea typeface="+mn-lt"/>
                <a:cs typeface="+mn-lt"/>
              </a:rPr>
              <a:t>‘remind you of all I have said to you’ (John 14.26)</a:t>
            </a:r>
            <a:endParaRPr lang="en-US" sz="600" dirty="0">
              <a:ea typeface="+mn-lt"/>
              <a:cs typeface="+mn-lt"/>
            </a:endParaRPr>
          </a:p>
        </p:txBody>
      </p:sp>
      <p:sp>
        <p:nvSpPr>
          <p:cNvPr id="21" name="Rectangle: Rounded Corners 20">
            <a:extLst>
              <a:ext uri="{FF2B5EF4-FFF2-40B4-BE49-F238E27FC236}">
                <a16:creationId xmlns:a16="http://schemas.microsoft.com/office/drawing/2014/main" id="{4F64AB34-401B-3FB2-ECD7-0698022009AF}"/>
              </a:ext>
            </a:extLst>
          </p:cNvPr>
          <p:cNvSpPr/>
          <p:nvPr/>
        </p:nvSpPr>
        <p:spPr>
          <a:xfrm rot="660000">
            <a:off x="10449937" y="981900"/>
            <a:ext cx="1397000" cy="37041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rgbClr val="FFFFFF"/>
                </a:solidFill>
                <a:ea typeface="+mn-lt"/>
                <a:cs typeface="+mn-lt"/>
              </a:rPr>
              <a:t>‘the one who sent me’ (Luke 9.48)</a:t>
            </a:r>
            <a:endParaRPr lang="en-US" dirty="0"/>
          </a:p>
        </p:txBody>
      </p:sp>
      <p:sp>
        <p:nvSpPr>
          <p:cNvPr id="19" name="Rectangle: Rounded Corners 18">
            <a:extLst>
              <a:ext uri="{FF2B5EF4-FFF2-40B4-BE49-F238E27FC236}">
                <a16:creationId xmlns:a16="http://schemas.microsoft.com/office/drawing/2014/main" id="{0B8B58A0-0B3A-E12C-5070-344D62480FE5}"/>
              </a:ext>
            </a:extLst>
          </p:cNvPr>
          <p:cNvSpPr/>
          <p:nvPr/>
        </p:nvSpPr>
        <p:spPr>
          <a:xfrm rot="600000">
            <a:off x="10566355" y="717317"/>
            <a:ext cx="1238250" cy="656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rgbClr val="FFC000"/>
                </a:solidFill>
                <a:ea typeface="+mn-lt"/>
                <a:cs typeface="+mn-lt"/>
              </a:rPr>
              <a:t>Mission as sending</a:t>
            </a:r>
            <a:endParaRPr lang="en-US" dirty="0">
              <a:cs typeface="Calibri" panose="020F0502020204030204"/>
            </a:endParaRPr>
          </a:p>
        </p:txBody>
      </p:sp>
      <p:sp>
        <p:nvSpPr>
          <p:cNvPr id="8" name="Rectangle: Rounded Corners 7">
            <a:extLst>
              <a:ext uri="{FF2B5EF4-FFF2-40B4-BE49-F238E27FC236}">
                <a16:creationId xmlns:a16="http://schemas.microsoft.com/office/drawing/2014/main" id="{26695D38-31F4-1321-391E-E4D5B75C77EE}"/>
              </a:ext>
            </a:extLst>
          </p:cNvPr>
          <p:cNvSpPr/>
          <p:nvPr/>
        </p:nvSpPr>
        <p:spPr>
          <a:xfrm rot="660000">
            <a:off x="10417292" y="643156"/>
            <a:ext cx="1487694" cy="103167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800" dirty="0">
                <a:solidFill>
                  <a:schemeClr val="bg1"/>
                </a:solidFill>
                <a:ea typeface="+mn-lt"/>
                <a:cs typeface="+mn-lt"/>
              </a:rPr>
              <a:t>Mission in a post-Christendom world</a:t>
            </a:r>
          </a:p>
        </p:txBody>
      </p:sp>
      <p:pic>
        <p:nvPicPr>
          <p:cNvPr id="4" name="Picture 3" descr="St Pauls Cathedral in London in the evening sky St Pauls Cathedral in London in the evening sky postmodern stock pictures, royalty-free photos &amp; images">
            <a:extLst>
              <a:ext uri="{FF2B5EF4-FFF2-40B4-BE49-F238E27FC236}">
                <a16:creationId xmlns:a16="http://schemas.microsoft.com/office/drawing/2014/main" id="{E5D741D5-A4E4-7DFF-9A55-04E0122521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
            <a:off x="10399493" y="627215"/>
            <a:ext cx="1521288" cy="9659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5" name="Rectangle: Rounded Corners 14">
            <a:extLst>
              <a:ext uri="{FF2B5EF4-FFF2-40B4-BE49-F238E27FC236}">
                <a16:creationId xmlns:a16="http://schemas.microsoft.com/office/drawing/2014/main" id="{E812CBA9-B2E2-8EC5-0A35-8CE9B1B5D5C3}"/>
              </a:ext>
            </a:extLst>
          </p:cNvPr>
          <p:cNvSpPr/>
          <p:nvPr/>
        </p:nvSpPr>
        <p:spPr>
          <a:xfrm rot="600000">
            <a:off x="10524022" y="918401"/>
            <a:ext cx="1238250" cy="656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rgbClr val="FFC000"/>
                </a:solidFill>
                <a:ea typeface="+mn-lt"/>
                <a:cs typeface="+mn-lt"/>
              </a:rPr>
              <a:t>Mission as sending</a:t>
            </a:r>
            <a:endParaRPr lang="en-US" dirty="0">
              <a:cs typeface="Calibri" panose="020F0502020204030204"/>
            </a:endParaRPr>
          </a:p>
        </p:txBody>
      </p:sp>
      <p:sp>
        <p:nvSpPr>
          <p:cNvPr id="13" name="Rectangle: Rounded Corners 12">
            <a:extLst>
              <a:ext uri="{FF2B5EF4-FFF2-40B4-BE49-F238E27FC236}">
                <a16:creationId xmlns:a16="http://schemas.microsoft.com/office/drawing/2014/main" id="{FD387FB0-77B8-29E9-60B5-76F0D4DFA908}"/>
              </a:ext>
            </a:extLst>
          </p:cNvPr>
          <p:cNvSpPr/>
          <p:nvPr/>
        </p:nvSpPr>
        <p:spPr>
          <a:xfrm rot="600000">
            <a:off x="10365273" y="1045400"/>
            <a:ext cx="1576916" cy="666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rgbClr val="FFC000"/>
                </a:solidFill>
                <a:ea typeface="+mn-lt"/>
                <a:cs typeface="+mn-lt"/>
              </a:rPr>
              <a:t>Mission as sending</a:t>
            </a:r>
            <a:endParaRPr lang="en-US" dirty="0">
              <a:cs typeface="Calibri" panose="020F0502020204030204"/>
            </a:endParaRPr>
          </a:p>
        </p:txBody>
      </p:sp>
      <p:sp>
        <p:nvSpPr>
          <p:cNvPr id="11" name="Rectangle: Rounded Corners 10">
            <a:extLst>
              <a:ext uri="{FF2B5EF4-FFF2-40B4-BE49-F238E27FC236}">
                <a16:creationId xmlns:a16="http://schemas.microsoft.com/office/drawing/2014/main" id="{75C82D3D-48B7-04A6-58FB-720567633814}"/>
              </a:ext>
            </a:extLst>
          </p:cNvPr>
          <p:cNvSpPr/>
          <p:nvPr/>
        </p:nvSpPr>
        <p:spPr>
          <a:xfrm rot="540000">
            <a:off x="10271641" y="123865"/>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dirty="0">
                <a:solidFill>
                  <a:schemeClr val="bg1"/>
                </a:solidFill>
                <a:ea typeface="+mn-lt"/>
                <a:cs typeface="+mn-lt"/>
              </a:rPr>
              <a:t>3: The church as a community of missionary disciples</a:t>
            </a:r>
            <a:endParaRPr lang="en-GB" sz="2000" dirty="0">
              <a:solidFill>
                <a:srgbClr val="000000"/>
              </a:solidFill>
              <a:ea typeface="+mn-lt"/>
              <a:cs typeface="+mn-lt"/>
            </a:endParaRPr>
          </a:p>
        </p:txBody>
      </p:sp>
      <p:sp>
        <p:nvSpPr>
          <p:cNvPr id="9" name="Rectangle: Rounded Corners 8">
            <a:extLst>
              <a:ext uri="{FF2B5EF4-FFF2-40B4-BE49-F238E27FC236}">
                <a16:creationId xmlns:a16="http://schemas.microsoft.com/office/drawing/2014/main" id="{DAEEAE01-0DD4-DC4D-7BA8-15C4FF0E418A}"/>
              </a:ext>
            </a:extLst>
          </p:cNvPr>
          <p:cNvSpPr/>
          <p:nvPr/>
        </p:nvSpPr>
        <p:spPr>
          <a:xfrm rot="540000">
            <a:off x="10276992" y="135449"/>
            <a:ext cx="1765047" cy="2058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bg1"/>
                </a:solidFill>
                <a:ea typeface="+mn-lt"/>
                <a:cs typeface="+mn-lt"/>
              </a:rPr>
              <a:t>2: Reading the Bible with Missional lenses</a:t>
            </a:r>
          </a:p>
        </p:txBody>
      </p:sp>
      <p:sp>
        <p:nvSpPr>
          <p:cNvPr id="7" name="Rectangle: Rounded Corners 6">
            <a:extLst>
              <a:ext uri="{FF2B5EF4-FFF2-40B4-BE49-F238E27FC236}">
                <a16:creationId xmlns:a16="http://schemas.microsoft.com/office/drawing/2014/main" id="{F7BE724A-5A36-425E-FA4E-A4E8FB326D58}"/>
              </a:ext>
            </a:extLst>
          </p:cNvPr>
          <p:cNvSpPr/>
          <p:nvPr/>
        </p:nvSpPr>
        <p:spPr>
          <a:xfrm rot="540000">
            <a:off x="10270022" y="124650"/>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800" dirty="0">
                <a:solidFill>
                  <a:schemeClr val="bg1"/>
                </a:solidFill>
                <a:ea typeface="+mn-lt"/>
                <a:cs typeface="+mn-lt"/>
              </a:rPr>
              <a:t>1: What is Mission? </a:t>
            </a:r>
            <a:endParaRPr lang="en-US" dirty="0"/>
          </a:p>
        </p:txBody>
      </p:sp>
      <p:sp>
        <p:nvSpPr>
          <p:cNvPr id="10" name="Rectangle: Rounded Corners 9">
            <a:extLst>
              <a:ext uri="{FF2B5EF4-FFF2-40B4-BE49-F238E27FC236}">
                <a16:creationId xmlns:a16="http://schemas.microsoft.com/office/drawing/2014/main" id="{D0723DAC-98D9-D33F-BEB0-6FCB60A7202B}"/>
              </a:ext>
            </a:extLst>
          </p:cNvPr>
          <p:cNvSpPr/>
          <p:nvPr/>
        </p:nvSpPr>
        <p:spPr>
          <a:xfrm>
            <a:off x="575688" y="4834232"/>
            <a:ext cx="7418915" cy="13440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dirty="0">
                <a:solidFill>
                  <a:schemeClr val="bg1"/>
                </a:solidFill>
                <a:ea typeface="+mn-lt"/>
                <a:cs typeface="+mn-lt"/>
              </a:rPr>
              <a:t>It is also the linguistic origin of the term ‘Apostle’. </a:t>
            </a:r>
            <a:endParaRPr lang="en-US" dirty="0">
              <a:solidFill>
                <a:schemeClr val="bg1"/>
              </a:solidFill>
              <a:ea typeface="+mn-lt"/>
              <a:cs typeface="+mn-lt"/>
            </a:endParaRPr>
          </a:p>
        </p:txBody>
      </p:sp>
      <p:sp>
        <p:nvSpPr>
          <p:cNvPr id="12" name="Rectangle: Rounded Corners 11">
            <a:extLst>
              <a:ext uri="{FF2B5EF4-FFF2-40B4-BE49-F238E27FC236}">
                <a16:creationId xmlns:a16="http://schemas.microsoft.com/office/drawing/2014/main" id="{1CED06C0-867F-DDA8-56AA-95C572214A69}"/>
              </a:ext>
            </a:extLst>
          </p:cNvPr>
          <p:cNvSpPr/>
          <p:nvPr/>
        </p:nvSpPr>
        <p:spPr>
          <a:xfrm>
            <a:off x="3729521" y="3426648"/>
            <a:ext cx="7418915" cy="13440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i="1" dirty="0" err="1">
                <a:solidFill>
                  <a:schemeClr val="bg1"/>
                </a:solidFill>
                <a:ea typeface="+mn-lt"/>
                <a:cs typeface="+mn-lt"/>
              </a:rPr>
              <a:t>Mitto</a:t>
            </a:r>
            <a:r>
              <a:rPr lang="en-US" sz="2000" dirty="0">
                <a:solidFill>
                  <a:schemeClr val="bg1"/>
                </a:solidFill>
                <a:ea typeface="+mn-lt"/>
                <a:cs typeface="+mn-lt"/>
              </a:rPr>
              <a:t> is a translation of the Greek verb </a:t>
            </a:r>
            <a:r>
              <a:rPr lang="en-US" sz="2000" i="1" dirty="0" err="1">
                <a:solidFill>
                  <a:srgbClr val="FFC000"/>
                </a:solidFill>
                <a:ea typeface="+mn-lt"/>
                <a:cs typeface="+mn-lt"/>
              </a:rPr>
              <a:t>apostello</a:t>
            </a:r>
            <a:r>
              <a:rPr lang="en-US" sz="2000" dirty="0">
                <a:solidFill>
                  <a:schemeClr val="bg1"/>
                </a:solidFill>
                <a:ea typeface="+mn-lt"/>
                <a:cs typeface="+mn-lt"/>
              </a:rPr>
              <a:t> which occurs over 130 times in the New Testament and means ‘to send’ or ‘to send out’. </a:t>
            </a:r>
            <a:endParaRPr lang="en-US" sz="2000" dirty="0">
              <a:solidFill>
                <a:schemeClr val="bg1"/>
              </a:solidFill>
              <a:cs typeface="Calibri" panose="020F0502020204030204"/>
            </a:endParaRPr>
          </a:p>
        </p:txBody>
      </p:sp>
      <p:sp>
        <p:nvSpPr>
          <p:cNvPr id="14" name="Rectangle: Rounded Corners 13">
            <a:extLst>
              <a:ext uri="{FF2B5EF4-FFF2-40B4-BE49-F238E27FC236}">
                <a16:creationId xmlns:a16="http://schemas.microsoft.com/office/drawing/2014/main" id="{33FDCC62-1DF5-2133-34D8-A36E4CC1D941}"/>
              </a:ext>
            </a:extLst>
          </p:cNvPr>
          <p:cNvSpPr/>
          <p:nvPr/>
        </p:nvSpPr>
        <p:spPr>
          <a:xfrm>
            <a:off x="575687" y="2008481"/>
            <a:ext cx="7418915" cy="13440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dirty="0">
                <a:solidFill>
                  <a:schemeClr val="bg1"/>
                </a:solidFill>
                <a:ea typeface="+mn-lt"/>
                <a:cs typeface="+mn-lt"/>
              </a:rPr>
              <a:t>Mission stems from the Latin verb </a:t>
            </a:r>
            <a:r>
              <a:rPr lang="en-US" sz="2800" i="1" dirty="0" err="1">
                <a:solidFill>
                  <a:srgbClr val="FFC000"/>
                </a:solidFill>
                <a:ea typeface="+mn-lt"/>
                <a:cs typeface="+mn-lt"/>
              </a:rPr>
              <a:t>mitto</a:t>
            </a:r>
            <a:r>
              <a:rPr lang="en-US" sz="2800" i="1" dirty="0">
                <a:solidFill>
                  <a:schemeClr val="bg1"/>
                </a:solidFill>
                <a:ea typeface="+mn-lt"/>
                <a:cs typeface="+mn-lt"/>
              </a:rPr>
              <a:t> </a:t>
            </a:r>
            <a:r>
              <a:rPr lang="en-US" sz="2800" dirty="0">
                <a:solidFill>
                  <a:schemeClr val="bg1"/>
                </a:solidFill>
                <a:ea typeface="+mn-lt"/>
                <a:cs typeface="+mn-lt"/>
              </a:rPr>
              <a:t>(with </a:t>
            </a:r>
            <a:r>
              <a:rPr lang="en-US" sz="2800" i="1" dirty="0" err="1">
                <a:solidFill>
                  <a:schemeClr val="bg1"/>
                </a:solidFill>
                <a:ea typeface="+mn-lt"/>
                <a:cs typeface="+mn-lt"/>
              </a:rPr>
              <a:t>missio</a:t>
            </a:r>
            <a:r>
              <a:rPr lang="en-US" sz="2800" i="1" dirty="0">
                <a:solidFill>
                  <a:schemeClr val="bg1"/>
                </a:solidFill>
                <a:ea typeface="+mn-lt"/>
                <a:cs typeface="+mn-lt"/>
              </a:rPr>
              <a:t> </a:t>
            </a:r>
            <a:r>
              <a:rPr lang="en-US" sz="2800" dirty="0">
                <a:solidFill>
                  <a:schemeClr val="bg1"/>
                </a:solidFill>
                <a:ea typeface="+mn-lt"/>
                <a:cs typeface="+mn-lt"/>
              </a:rPr>
              <a:t>being the noun form) and simply means ‘to send’.</a:t>
            </a:r>
          </a:p>
        </p:txBody>
      </p:sp>
    </p:spTree>
    <p:extLst>
      <p:ext uri="{BB962C8B-B14F-4D97-AF65-F5344CB8AC3E}">
        <p14:creationId xmlns:p14="http://schemas.microsoft.com/office/powerpoint/2010/main" val="18192521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8921AD72-032F-DC1D-A2F5-0A7F8FC3A2B8}"/>
              </a:ext>
            </a:extLst>
          </p:cNvPr>
          <p:cNvSpPr/>
          <p:nvPr/>
        </p:nvSpPr>
        <p:spPr>
          <a:xfrm rot="660000">
            <a:off x="10407603" y="293983"/>
            <a:ext cx="1344082" cy="14181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3495">
              <a:lnSpc>
                <a:spcPct val="150000"/>
              </a:lnSpc>
              <a:spcBef>
                <a:spcPts val="1000"/>
              </a:spcBef>
              <a:spcAft>
                <a:spcPts val="800"/>
              </a:spcAft>
            </a:pPr>
            <a:r>
              <a:rPr lang="en-GB" sz="600" dirty="0">
                <a:solidFill>
                  <a:schemeClr val="bg1"/>
                </a:solidFill>
                <a:latin typeface="Segoe UI"/>
                <a:cs typeface="Segoe UI"/>
              </a:rPr>
              <a:t>Guder &amp; Barrett, </a:t>
            </a:r>
            <a:r>
              <a:rPr lang="en-GB" sz="600" i="1" dirty="0">
                <a:solidFill>
                  <a:schemeClr val="bg1"/>
                </a:solidFill>
                <a:latin typeface="Segoe UI"/>
                <a:cs typeface="Segoe UI"/>
              </a:rPr>
              <a:t>Missional Church, a Vision for the Sending of the Church in North America. </a:t>
            </a:r>
            <a:r>
              <a:rPr lang="en-GB" sz="600" dirty="0">
                <a:solidFill>
                  <a:schemeClr val="bg1"/>
                </a:solidFill>
                <a:latin typeface="Segoe UI"/>
                <a:cs typeface="Segoe UI"/>
              </a:rPr>
              <a:t>(Grand Rapids, Michigan: </a:t>
            </a:r>
            <a:r>
              <a:rPr lang="en-GB" sz="600" dirty="0" err="1">
                <a:solidFill>
                  <a:schemeClr val="bg1"/>
                </a:solidFill>
                <a:latin typeface="Segoe UI"/>
                <a:cs typeface="Segoe UI"/>
              </a:rPr>
              <a:t>W.B.Eerdmans</a:t>
            </a:r>
            <a:r>
              <a:rPr lang="en-GB" sz="600" dirty="0">
                <a:solidFill>
                  <a:schemeClr val="bg1"/>
                </a:solidFill>
                <a:latin typeface="Segoe UI"/>
                <a:cs typeface="Segoe UI"/>
              </a:rPr>
              <a:t> Pub, 1998)</a:t>
            </a:r>
            <a:r>
              <a:rPr lang="en-GB" sz="600" i="1" dirty="0">
                <a:solidFill>
                  <a:schemeClr val="bg1"/>
                </a:solidFill>
                <a:latin typeface="Segoe UI"/>
                <a:cs typeface="Segoe UI"/>
              </a:rPr>
              <a:t> </a:t>
            </a:r>
            <a:r>
              <a:rPr lang="en-GB" sz="600" dirty="0">
                <a:solidFill>
                  <a:schemeClr val="bg1"/>
                </a:solidFill>
                <a:latin typeface="Segoe UI"/>
                <a:cs typeface="Segoe UI"/>
              </a:rPr>
              <a:t>p. 6</a:t>
            </a:r>
            <a:endParaRPr lang="en-US" sz="600">
              <a:solidFill>
                <a:schemeClr val="bg1"/>
              </a:solidFill>
              <a:latin typeface="Segoe UI"/>
              <a:cs typeface="Segoe UI"/>
            </a:endParaRPr>
          </a:p>
        </p:txBody>
      </p:sp>
      <p:sp>
        <p:nvSpPr>
          <p:cNvPr id="22" name="Rectangle: Rounded Corners 21">
            <a:extLst>
              <a:ext uri="{FF2B5EF4-FFF2-40B4-BE49-F238E27FC236}">
                <a16:creationId xmlns:a16="http://schemas.microsoft.com/office/drawing/2014/main" id="{E7286B7E-41FD-D734-0D55-05F453E53F19}"/>
              </a:ext>
            </a:extLst>
          </p:cNvPr>
          <p:cNvSpPr/>
          <p:nvPr/>
        </p:nvSpPr>
        <p:spPr>
          <a:xfrm rot="540000">
            <a:off x="10598104" y="833731"/>
            <a:ext cx="1259416" cy="7090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600" dirty="0">
                <a:solidFill>
                  <a:schemeClr val="bg1"/>
                </a:solidFill>
                <a:ea typeface="+mn-lt"/>
                <a:cs typeface="+mn-lt"/>
              </a:rPr>
              <a:t>Mission is not just a program of the church. It defines the church as God’s sent people. Either we are defined by mission, or we reduce the scope of the gospel and the mandate of the church. Thus our challenge today is to move from church with mission to missional church.</a:t>
            </a:r>
            <a:endParaRPr lang="en-US" sz="600" dirty="0">
              <a:solidFill>
                <a:schemeClr val="bg1"/>
              </a:solidFill>
            </a:endParaRPr>
          </a:p>
        </p:txBody>
      </p:sp>
      <p:sp>
        <p:nvSpPr>
          <p:cNvPr id="13" name="Rectangle: Rounded Corners 12">
            <a:extLst>
              <a:ext uri="{FF2B5EF4-FFF2-40B4-BE49-F238E27FC236}">
                <a16:creationId xmlns:a16="http://schemas.microsoft.com/office/drawing/2014/main" id="{79EAB877-A5AD-006D-5E34-8A9FD8F1C65C}"/>
              </a:ext>
            </a:extLst>
          </p:cNvPr>
          <p:cNvSpPr/>
          <p:nvPr/>
        </p:nvSpPr>
        <p:spPr>
          <a:xfrm rot="540000">
            <a:off x="10703937" y="420982"/>
            <a:ext cx="1047749" cy="137583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600" dirty="0">
                <a:solidFill>
                  <a:schemeClr val="bg1"/>
                </a:solidFill>
                <a:ea typeface="+mn-lt"/>
                <a:cs typeface="+mn-lt"/>
              </a:rPr>
              <a:t>It is also the linguistic origin of the term ‘Apostle’. </a:t>
            </a:r>
          </a:p>
        </p:txBody>
      </p:sp>
      <p:sp>
        <p:nvSpPr>
          <p:cNvPr id="8" name="Rectangle: Rounded Corners 7">
            <a:extLst>
              <a:ext uri="{FF2B5EF4-FFF2-40B4-BE49-F238E27FC236}">
                <a16:creationId xmlns:a16="http://schemas.microsoft.com/office/drawing/2014/main" id="{DF43DD71-5179-2F11-FFEF-0CA689D450A7}"/>
              </a:ext>
            </a:extLst>
          </p:cNvPr>
          <p:cNvSpPr/>
          <p:nvPr/>
        </p:nvSpPr>
        <p:spPr>
          <a:xfrm rot="540000">
            <a:off x="10502854" y="452732"/>
            <a:ext cx="1449915" cy="138641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600" i="1" dirty="0" err="1">
                <a:solidFill>
                  <a:schemeClr val="bg1"/>
                </a:solidFill>
                <a:ea typeface="+mn-lt"/>
                <a:cs typeface="+mn-lt"/>
              </a:rPr>
              <a:t>Mitto</a:t>
            </a:r>
            <a:r>
              <a:rPr lang="en-US" sz="600" dirty="0">
                <a:solidFill>
                  <a:schemeClr val="bg1"/>
                </a:solidFill>
                <a:ea typeface="+mn-lt"/>
                <a:cs typeface="+mn-lt"/>
              </a:rPr>
              <a:t> is a translation of the Greek verb </a:t>
            </a:r>
            <a:r>
              <a:rPr lang="en-US" sz="600" i="1" dirty="0" err="1">
                <a:solidFill>
                  <a:srgbClr val="FFC000"/>
                </a:solidFill>
                <a:ea typeface="+mn-lt"/>
                <a:cs typeface="+mn-lt"/>
              </a:rPr>
              <a:t>apostello</a:t>
            </a:r>
            <a:r>
              <a:rPr lang="en-US" sz="600" dirty="0">
                <a:solidFill>
                  <a:schemeClr val="bg1"/>
                </a:solidFill>
                <a:ea typeface="+mn-lt"/>
                <a:cs typeface="+mn-lt"/>
              </a:rPr>
              <a:t> which occurs over 130 times in the New Testament and means ‘to send’ or ‘to send out’. </a:t>
            </a:r>
            <a:endParaRPr lang="en-US" sz="600" dirty="0">
              <a:solidFill>
                <a:schemeClr val="bg1"/>
              </a:solidFill>
              <a:cs typeface="Calibri" panose="020F0502020204030204"/>
            </a:endParaRPr>
          </a:p>
        </p:txBody>
      </p:sp>
      <p:sp>
        <p:nvSpPr>
          <p:cNvPr id="4" name="Rectangle: Rounded Corners 3">
            <a:extLst>
              <a:ext uri="{FF2B5EF4-FFF2-40B4-BE49-F238E27FC236}">
                <a16:creationId xmlns:a16="http://schemas.microsoft.com/office/drawing/2014/main" id="{D40A426A-D92E-34F4-3AB4-39BC63EBCD8B}"/>
              </a:ext>
            </a:extLst>
          </p:cNvPr>
          <p:cNvSpPr/>
          <p:nvPr/>
        </p:nvSpPr>
        <p:spPr>
          <a:xfrm rot="600000">
            <a:off x="10449937" y="420981"/>
            <a:ext cx="1502832" cy="99483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600" dirty="0">
                <a:solidFill>
                  <a:schemeClr val="bg1"/>
                </a:solidFill>
                <a:ea typeface="+mn-lt"/>
                <a:cs typeface="+mn-lt"/>
              </a:rPr>
              <a:t>Mission stems from the Latin verb </a:t>
            </a:r>
            <a:r>
              <a:rPr lang="en-US" sz="600" i="1" dirty="0" err="1">
                <a:solidFill>
                  <a:srgbClr val="FFC000"/>
                </a:solidFill>
                <a:ea typeface="+mn-lt"/>
                <a:cs typeface="+mn-lt"/>
              </a:rPr>
              <a:t>mitto</a:t>
            </a:r>
            <a:r>
              <a:rPr lang="en-US" sz="600" i="1" dirty="0">
                <a:solidFill>
                  <a:schemeClr val="bg1"/>
                </a:solidFill>
                <a:ea typeface="+mn-lt"/>
                <a:cs typeface="+mn-lt"/>
              </a:rPr>
              <a:t> </a:t>
            </a:r>
            <a:r>
              <a:rPr lang="en-US" sz="600" dirty="0">
                <a:solidFill>
                  <a:schemeClr val="bg1"/>
                </a:solidFill>
                <a:ea typeface="+mn-lt"/>
                <a:cs typeface="+mn-lt"/>
              </a:rPr>
              <a:t>(with </a:t>
            </a:r>
            <a:r>
              <a:rPr lang="en-US" sz="600" i="1" dirty="0" err="1">
                <a:solidFill>
                  <a:schemeClr val="bg1"/>
                </a:solidFill>
                <a:ea typeface="+mn-lt"/>
                <a:cs typeface="+mn-lt"/>
              </a:rPr>
              <a:t>missio</a:t>
            </a:r>
            <a:r>
              <a:rPr lang="en-US" sz="600" i="1" dirty="0">
                <a:solidFill>
                  <a:schemeClr val="bg1"/>
                </a:solidFill>
                <a:ea typeface="+mn-lt"/>
                <a:cs typeface="+mn-lt"/>
              </a:rPr>
              <a:t> </a:t>
            </a:r>
            <a:r>
              <a:rPr lang="en-US" sz="600" dirty="0">
                <a:solidFill>
                  <a:schemeClr val="bg1"/>
                </a:solidFill>
                <a:ea typeface="+mn-lt"/>
                <a:cs typeface="+mn-lt"/>
              </a:rPr>
              <a:t>being the noun form) and simply means ‘to send’.</a:t>
            </a:r>
          </a:p>
        </p:txBody>
      </p:sp>
      <p:sp>
        <p:nvSpPr>
          <p:cNvPr id="11" name="Rectangle: Rounded Corners 10">
            <a:extLst>
              <a:ext uri="{FF2B5EF4-FFF2-40B4-BE49-F238E27FC236}">
                <a16:creationId xmlns:a16="http://schemas.microsoft.com/office/drawing/2014/main" id="{D9907E7B-73CB-AA30-8FE2-A49587BC06C3}"/>
              </a:ext>
            </a:extLst>
          </p:cNvPr>
          <p:cNvSpPr/>
          <p:nvPr/>
        </p:nvSpPr>
        <p:spPr>
          <a:xfrm rot="540000">
            <a:off x="10271641" y="123865"/>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dirty="0">
                <a:solidFill>
                  <a:schemeClr val="bg1"/>
                </a:solidFill>
                <a:ea typeface="+mn-lt"/>
                <a:cs typeface="+mn-lt"/>
              </a:rPr>
              <a:t>3: The church as a community of missionary disciples</a:t>
            </a:r>
            <a:endParaRPr lang="en-GB" sz="2000" dirty="0">
              <a:solidFill>
                <a:srgbClr val="000000"/>
              </a:solidFill>
              <a:ea typeface="+mn-lt"/>
              <a:cs typeface="+mn-lt"/>
            </a:endParaRPr>
          </a:p>
        </p:txBody>
      </p:sp>
      <p:sp>
        <p:nvSpPr>
          <p:cNvPr id="9" name="Rectangle: Rounded Corners 8">
            <a:extLst>
              <a:ext uri="{FF2B5EF4-FFF2-40B4-BE49-F238E27FC236}">
                <a16:creationId xmlns:a16="http://schemas.microsoft.com/office/drawing/2014/main" id="{FCF4F571-C6FC-ABC6-72C8-50811BE21151}"/>
              </a:ext>
            </a:extLst>
          </p:cNvPr>
          <p:cNvSpPr/>
          <p:nvPr/>
        </p:nvSpPr>
        <p:spPr>
          <a:xfrm rot="540000">
            <a:off x="10276992" y="135449"/>
            <a:ext cx="1765047" cy="2058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bg1"/>
                </a:solidFill>
                <a:ea typeface="+mn-lt"/>
                <a:cs typeface="+mn-lt"/>
              </a:rPr>
              <a:t>2: Reading the Bible with Missional lenses</a:t>
            </a:r>
          </a:p>
        </p:txBody>
      </p:sp>
      <p:sp>
        <p:nvSpPr>
          <p:cNvPr id="7" name="Rectangle: Rounded Corners 6">
            <a:extLst>
              <a:ext uri="{FF2B5EF4-FFF2-40B4-BE49-F238E27FC236}">
                <a16:creationId xmlns:a16="http://schemas.microsoft.com/office/drawing/2014/main" id="{EDEC0BE3-B291-283A-14E8-91B572BAF2EF}"/>
              </a:ext>
            </a:extLst>
          </p:cNvPr>
          <p:cNvSpPr/>
          <p:nvPr/>
        </p:nvSpPr>
        <p:spPr>
          <a:xfrm rot="540000">
            <a:off x="10270022" y="124650"/>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800" dirty="0">
                <a:solidFill>
                  <a:schemeClr val="bg1"/>
                </a:solidFill>
                <a:ea typeface="+mn-lt"/>
                <a:cs typeface="+mn-lt"/>
              </a:rPr>
              <a:t>1: What is Mission? </a:t>
            </a:r>
            <a:endParaRPr lang="en-US" dirty="0"/>
          </a:p>
        </p:txBody>
      </p:sp>
      <p:sp>
        <p:nvSpPr>
          <p:cNvPr id="12" name="Rectangle: Rounded Corners 11">
            <a:extLst>
              <a:ext uri="{FF2B5EF4-FFF2-40B4-BE49-F238E27FC236}">
                <a16:creationId xmlns:a16="http://schemas.microsoft.com/office/drawing/2014/main" id="{53F8E58E-8B49-136A-44E5-03EB33D9C6FE}"/>
              </a:ext>
            </a:extLst>
          </p:cNvPr>
          <p:cNvSpPr/>
          <p:nvPr/>
        </p:nvSpPr>
        <p:spPr>
          <a:xfrm>
            <a:off x="438106" y="1563984"/>
            <a:ext cx="2878666" cy="656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rgbClr val="FFC000"/>
                </a:solidFill>
                <a:ea typeface="+mn-lt"/>
                <a:cs typeface="+mn-lt"/>
              </a:rPr>
              <a:t>Mission as sending</a:t>
            </a:r>
            <a:endParaRPr lang="en-US" dirty="0">
              <a:cs typeface="Calibri" panose="020F0502020204030204"/>
            </a:endParaRPr>
          </a:p>
        </p:txBody>
      </p:sp>
      <p:sp>
        <p:nvSpPr>
          <p:cNvPr id="14" name="Rectangle: Rounded Corners 13">
            <a:extLst>
              <a:ext uri="{FF2B5EF4-FFF2-40B4-BE49-F238E27FC236}">
                <a16:creationId xmlns:a16="http://schemas.microsoft.com/office/drawing/2014/main" id="{6D263EF1-3196-031F-3445-0244C20707C6}"/>
              </a:ext>
            </a:extLst>
          </p:cNvPr>
          <p:cNvSpPr/>
          <p:nvPr/>
        </p:nvSpPr>
        <p:spPr>
          <a:xfrm>
            <a:off x="692105" y="2431817"/>
            <a:ext cx="4529666" cy="41275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rgbClr val="FFFFFF"/>
                </a:solidFill>
                <a:ea typeface="+mn-lt"/>
                <a:cs typeface="+mn-lt"/>
              </a:rPr>
              <a:t>‘the one who sent me’ (Luke 9.48)</a:t>
            </a:r>
            <a:endParaRPr lang="en-US" dirty="0"/>
          </a:p>
        </p:txBody>
      </p:sp>
      <p:sp>
        <p:nvSpPr>
          <p:cNvPr id="16" name="Rectangle: Rounded Corners 15">
            <a:extLst>
              <a:ext uri="{FF2B5EF4-FFF2-40B4-BE49-F238E27FC236}">
                <a16:creationId xmlns:a16="http://schemas.microsoft.com/office/drawing/2014/main" id="{69BC143F-6F9F-652A-F8D5-89B93660A597}"/>
              </a:ext>
            </a:extLst>
          </p:cNvPr>
          <p:cNvSpPr/>
          <p:nvPr/>
        </p:nvSpPr>
        <p:spPr>
          <a:xfrm>
            <a:off x="692105" y="2929233"/>
            <a:ext cx="6297082" cy="41275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rgbClr val="FFFFFF"/>
                </a:solidFill>
                <a:ea typeface="+mn-lt"/>
                <a:cs typeface="+mn-lt"/>
              </a:rPr>
              <a:t>‘remind you of all I have said to you’ (John 14.26)</a:t>
            </a:r>
            <a:endParaRPr lang="en-US" dirty="0">
              <a:ea typeface="+mn-lt"/>
              <a:cs typeface="+mn-lt"/>
            </a:endParaRPr>
          </a:p>
        </p:txBody>
      </p:sp>
      <p:sp>
        <p:nvSpPr>
          <p:cNvPr id="17" name="Rectangle: Rounded Corners 16">
            <a:extLst>
              <a:ext uri="{FF2B5EF4-FFF2-40B4-BE49-F238E27FC236}">
                <a16:creationId xmlns:a16="http://schemas.microsoft.com/office/drawing/2014/main" id="{3AB1AC51-995D-37A4-6171-4CDD5686D50B}"/>
              </a:ext>
            </a:extLst>
          </p:cNvPr>
          <p:cNvSpPr/>
          <p:nvPr/>
        </p:nvSpPr>
        <p:spPr>
          <a:xfrm>
            <a:off x="692104" y="3543066"/>
            <a:ext cx="10657415" cy="41275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solidFill>
                  <a:schemeClr val="bg1"/>
                </a:solidFill>
                <a:ea typeface="+mn-lt"/>
                <a:cs typeface="+mn-lt"/>
              </a:rPr>
              <a:t>As you have sent me into the world so I have sent them into the world. </a:t>
            </a:r>
            <a:r>
              <a:rPr lang="en-GB" sz="2400" dirty="0">
                <a:solidFill>
                  <a:schemeClr val="bg1"/>
                </a:solidFill>
                <a:ea typeface="+mn-lt"/>
                <a:cs typeface="+mn-lt"/>
              </a:rPr>
              <a:t> </a:t>
            </a:r>
            <a:r>
              <a:rPr lang="en-US" sz="2400" dirty="0">
                <a:solidFill>
                  <a:schemeClr val="bg1"/>
                </a:solidFill>
                <a:ea typeface="+mn-lt"/>
                <a:cs typeface="+mn-lt"/>
              </a:rPr>
              <a:t>(John 17.18)</a:t>
            </a:r>
            <a:endParaRPr lang="en-US" dirty="0">
              <a:solidFill>
                <a:schemeClr val="bg1"/>
              </a:solidFill>
              <a:ea typeface="+mn-lt"/>
              <a:cs typeface="+mn-lt"/>
            </a:endParaRPr>
          </a:p>
        </p:txBody>
      </p:sp>
      <p:sp>
        <p:nvSpPr>
          <p:cNvPr id="18" name="Rectangle: Rounded Corners 17">
            <a:extLst>
              <a:ext uri="{FF2B5EF4-FFF2-40B4-BE49-F238E27FC236}">
                <a16:creationId xmlns:a16="http://schemas.microsoft.com/office/drawing/2014/main" id="{5714558C-0EBD-E458-5AEC-7FDE518930FF}"/>
              </a:ext>
            </a:extLst>
          </p:cNvPr>
          <p:cNvSpPr/>
          <p:nvPr/>
        </p:nvSpPr>
        <p:spPr>
          <a:xfrm>
            <a:off x="438105" y="5014150"/>
            <a:ext cx="9969499" cy="1164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solidFill>
                  <a:schemeClr val="bg1"/>
                </a:solidFill>
                <a:ea typeface="+mn-lt"/>
                <a:cs typeface="+mn-lt"/>
              </a:rPr>
              <a:t>‘Peace be with you. As the Father has sent me, so I send you’. When he had said this, he breathed on them and said to them, ‘Receive the Holy Spirit’. </a:t>
            </a:r>
            <a:r>
              <a:rPr lang="en-GB" sz="2400" dirty="0">
                <a:solidFill>
                  <a:schemeClr val="bg1"/>
                </a:solidFill>
                <a:ea typeface="+mn-lt"/>
                <a:cs typeface="+mn-lt"/>
              </a:rPr>
              <a:t> </a:t>
            </a:r>
            <a:r>
              <a:rPr lang="en-US" sz="2400" dirty="0">
                <a:solidFill>
                  <a:schemeClr val="bg1"/>
                </a:solidFill>
                <a:ea typeface="+mn-lt"/>
                <a:cs typeface="+mn-lt"/>
              </a:rPr>
              <a:t>(John 20.20-21)</a:t>
            </a:r>
            <a:endParaRPr lang="en-US" dirty="0">
              <a:solidFill>
                <a:schemeClr val="bg1"/>
              </a:solidFill>
            </a:endParaRPr>
          </a:p>
        </p:txBody>
      </p:sp>
    </p:spTree>
    <p:extLst>
      <p:ext uri="{BB962C8B-B14F-4D97-AF65-F5344CB8AC3E}">
        <p14:creationId xmlns:p14="http://schemas.microsoft.com/office/powerpoint/2010/main" val="28143332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F35D48E0-C83D-8A4F-6B72-9B5BAC3E8579}"/>
              </a:ext>
            </a:extLst>
          </p:cNvPr>
          <p:cNvSpPr/>
          <p:nvPr/>
        </p:nvSpPr>
        <p:spPr>
          <a:xfrm rot="660000">
            <a:off x="10367315" y="144676"/>
            <a:ext cx="1576918" cy="20425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lnSpc>
                <a:spcPct val="90000"/>
              </a:lnSpc>
              <a:spcBef>
                <a:spcPts val="1000"/>
              </a:spcBef>
              <a:buAutoNum type="arabicPeriod"/>
            </a:pPr>
            <a:r>
              <a:rPr lang="en-US" sz="600" dirty="0">
                <a:solidFill>
                  <a:srgbClr val="1D2D44"/>
                </a:solidFill>
                <a:latin typeface="Arial"/>
                <a:ea typeface="+mn-lt"/>
                <a:cs typeface="Arial"/>
              </a:rPr>
              <a:t>What is your mission and church experience </a:t>
            </a:r>
            <a:endParaRPr lang="en-GB" sz="600">
              <a:solidFill>
                <a:srgbClr val="1D2D44"/>
              </a:solidFill>
              <a:latin typeface="Arial"/>
              <a:ea typeface="+mn-lt"/>
              <a:cs typeface="Arial"/>
            </a:endParaRPr>
          </a:p>
          <a:p>
            <a:pPr marL="342900" indent="-342900">
              <a:lnSpc>
                <a:spcPct val="150000"/>
              </a:lnSpc>
              <a:spcBef>
                <a:spcPts val="1000"/>
              </a:spcBef>
              <a:buAutoNum type="arabicPeriod"/>
            </a:pPr>
            <a:r>
              <a:rPr lang="en-US" sz="600" dirty="0">
                <a:solidFill>
                  <a:srgbClr val="1D2D44"/>
                </a:solidFill>
                <a:latin typeface="Arial"/>
                <a:ea typeface="+mn-lt"/>
                <a:cs typeface="Arial"/>
              </a:rPr>
              <a:t>My church is missional and sees outreach as the calling of everyone </a:t>
            </a:r>
            <a:endParaRPr lang="en-GB" sz="600">
              <a:solidFill>
                <a:srgbClr val="1D2D44"/>
              </a:solidFill>
              <a:latin typeface="Arial"/>
              <a:ea typeface="+mn-lt"/>
              <a:cs typeface="Arial"/>
            </a:endParaRPr>
          </a:p>
          <a:p>
            <a:pPr marL="342900" indent="-342900">
              <a:lnSpc>
                <a:spcPct val="150000"/>
              </a:lnSpc>
              <a:spcBef>
                <a:spcPts val="1000"/>
              </a:spcBef>
              <a:buAutoNum type="arabicPeriod"/>
            </a:pPr>
            <a:r>
              <a:rPr lang="en-US" sz="600" dirty="0">
                <a:solidFill>
                  <a:srgbClr val="1D2D44"/>
                </a:solidFill>
                <a:latin typeface="Arial"/>
                <a:ea typeface="+mn-lt"/>
                <a:cs typeface="Arial"/>
              </a:rPr>
              <a:t>Some within my church are active in mission but not everyone</a:t>
            </a:r>
            <a:endParaRPr lang="en-GB" sz="600">
              <a:solidFill>
                <a:srgbClr val="1D2D44"/>
              </a:solidFill>
              <a:latin typeface="Arial"/>
              <a:ea typeface="+mn-lt"/>
              <a:cs typeface="Arial"/>
            </a:endParaRPr>
          </a:p>
          <a:p>
            <a:pPr marL="342900" indent="-342900">
              <a:lnSpc>
                <a:spcPct val="150000"/>
              </a:lnSpc>
              <a:spcBef>
                <a:spcPts val="1000"/>
              </a:spcBef>
              <a:buAutoNum type="arabicPeriod"/>
            </a:pPr>
            <a:r>
              <a:rPr lang="en-US" sz="600" dirty="0">
                <a:solidFill>
                  <a:srgbClr val="1D2D44"/>
                </a:solidFill>
                <a:latin typeface="Arial"/>
                <a:ea typeface="+mn-lt"/>
                <a:cs typeface="Arial"/>
              </a:rPr>
              <a:t>My church tries to reach out but with very limited results</a:t>
            </a:r>
            <a:endParaRPr lang="en-GB" sz="600">
              <a:solidFill>
                <a:srgbClr val="1D2D44"/>
              </a:solidFill>
              <a:latin typeface="Arial"/>
              <a:ea typeface="+mn-lt"/>
              <a:cs typeface="Arial"/>
            </a:endParaRPr>
          </a:p>
          <a:p>
            <a:pPr marL="342900" indent="-342900">
              <a:lnSpc>
                <a:spcPct val="150000"/>
              </a:lnSpc>
              <a:spcBef>
                <a:spcPts val="1000"/>
              </a:spcBef>
              <a:spcAft>
                <a:spcPts val="800"/>
              </a:spcAft>
              <a:buAutoNum type="arabicPeriod"/>
            </a:pPr>
            <a:r>
              <a:rPr lang="en-US" sz="600" dirty="0">
                <a:solidFill>
                  <a:srgbClr val="1D2D44"/>
                </a:solidFill>
                <a:latin typeface="Arial"/>
                <a:ea typeface="+mn-lt"/>
                <a:cs typeface="Arial"/>
              </a:rPr>
              <a:t>My church isn’t outward looking and focuses on those within the church </a:t>
            </a:r>
            <a:endParaRPr lang="en-US" sz="600" dirty="0">
              <a:solidFill>
                <a:srgbClr val="1D2D44"/>
              </a:solidFill>
              <a:cs typeface="Calibri" panose="020F0502020204030204"/>
            </a:endParaRPr>
          </a:p>
        </p:txBody>
      </p:sp>
      <p:sp>
        <p:nvSpPr>
          <p:cNvPr id="29" name="Rectangle: Rounded Corners 28">
            <a:extLst>
              <a:ext uri="{FF2B5EF4-FFF2-40B4-BE49-F238E27FC236}">
                <a16:creationId xmlns:a16="http://schemas.microsoft.com/office/drawing/2014/main" id="{371522FD-466B-8429-74F2-7BE5E275AF64}"/>
              </a:ext>
            </a:extLst>
          </p:cNvPr>
          <p:cNvSpPr/>
          <p:nvPr/>
        </p:nvSpPr>
        <p:spPr>
          <a:xfrm rot="660000">
            <a:off x="10493888" y="356695"/>
            <a:ext cx="1333500" cy="15980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514350" indent="-514350">
              <a:lnSpc>
                <a:spcPct val="150000"/>
              </a:lnSpc>
              <a:spcBef>
                <a:spcPts val="1000"/>
              </a:spcBef>
              <a:spcAft>
                <a:spcPts val="800"/>
              </a:spcAft>
              <a:buAutoNum type="arabicPeriod"/>
            </a:pPr>
            <a:r>
              <a:rPr lang="en-US" sz="600" dirty="0">
                <a:solidFill>
                  <a:srgbClr val="1D2D44"/>
                </a:solidFill>
                <a:latin typeface="Arial"/>
                <a:cs typeface="Arial"/>
              </a:rPr>
              <a:t>The main mission </a:t>
            </a:r>
            <a:r>
              <a:rPr lang="en-US" sz="600">
                <a:solidFill>
                  <a:srgbClr val="1D2D44"/>
                </a:solidFill>
                <a:latin typeface="Arial"/>
                <a:cs typeface="Arial"/>
              </a:rPr>
              <a:t>activities</a:t>
            </a:r>
            <a:r>
              <a:rPr lang="en-US" sz="600" dirty="0">
                <a:solidFill>
                  <a:srgbClr val="1D2D44"/>
                </a:solidFill>
                <a:latin typeface="Arial"/>
                <a:cs typeface="Arial"/>
              </a:rPr>
              <a:t> my church engages in:  (pick as many as apply)</a:t>
            </a:r>
            <a:endParaRPr lang="en-GB" sz="600">
              <a:solidFill>
                <a:srgbClr val="1D2D44"/>
              </a:solidFill>
              <a:latin typeface="Arial"/>
              <a:cs typeface="Arial"/>
            </a:endParaRPr>
          </a:p>
          <a:p>
            <a:pPr marL="342900" indent="-342900">
              <a:lnSpc>
                <a:spcPct val="150000"/>
              </a:lnSpc>
              <a:spcBef>
                <a:spcPts val="1000"/>
              </a:spcBef>
              <a:buAutoNum type="arabicPeriod"/>
            </a:pPr>
            <a:r>
              <a:rPr lang="en-US" sz="600" dirty="0">
                <a:solidFill>
                  <a:srgbClr val="1D2D44"/>
                </a:solidFill>
                <a:latin typeface="Arial"/>
                <a:cs typeface="Arial"/>
              </a:rPr>
              <a:t>Running an alpha (or similar course)</a:t>
            </a:r>
            <a:endParaRPr lang="en-GB" sz="600">
              <a:solidFill>
                <a:srgbClr val="1D2D44"/>
              </a:solidFill>
              <a:latin typeface="Arial"/>
              <a:cs typeface="Arial"/>
            </a:endParaRPr>
          </a:p>
          <a:p>
            <a:pPr marL="342900" indent="-342900">
              <a:lnSpc>
                <a:spcPct val="150000"/>
              </a:lnSpc>
              <a:spcBef>
                <a:spcPts val="1000"/>
              </a:spcBef>
              <a:buAutoNum type="arabicPeriod"/>
            </a:pPr>
            <a:r>
              <a:rPr lang="en-US" sz="600" dirty="0">
                <a:solidFill>
                  <a:srgbClr val="1D2D44"/>
                </a:solidFill>
                <a:latin typeface="Arial"/>
                <a:cs typeface="Arial"/>
              </a:rPr>
              <a:t>Social action (foodbank/homeless outreach)</a:t>
            </a:r>
            <a:endParaRPr lang="en-GB" sz="600">
              <a:solidFill>
                <a:srgbClr val="1D2D44"/>
              </a:solidFill>
              <a:latin typeface="Arial"/>
              <a:cs typeface="Arial"/>
            </a:endParaRPr>
          </a:p>
          <a:p>
            <a:pPr marL="342900" indent="-342900">
              <a:lnSpc>
                <a:spcPct val="150000"/>
              </a:lnSpc>
              <a:spcBef>
                <a:spcPts val="1000"/>
              </a:spcBef>
              <a:buAutoNum type="arabicPeriod"/>
            </a:pPr>
            <a:r>
              <a:rPr lang="en-US" sz="600" dirty="0">
                <a:solidFill>
                  <a:srgbClr val="1D2D44"/>
                </a:solidFill>
                <a:latin typeface="Arial"/>
                <a:cs typeface="Arial"/>
              </a:rPr>
              <a:t>Evangelistic Guest services</a:t>
            </a:r>
            <a:endParaRPr lang="en-GB" sz="600">
              <a:solidFill>
                <a:srgbClr val="1D2D44"/>
              </a:solidFill>
              <a:latin typeface="Arial"/>
              <a:cs typeface="Arial"/>
            </a:endParaRPr>
          </a:p>
          <a:p>
            <a:pPr marL="342900" indent="-342900">
              <a:lnSpc>
                <a:spcPct val="150000"/>
              </a:lnSpc>
              <a:spcBef>
                <a:spcPts val="1000"/>
              </a:spcBef>
              <a:buAutoNum type="arabicPeriod"/>
            </a:pPr>
            <a:r>
              <a:rPr lang="en-US" sz="600" dirty="0">
                <a:solidFill>
                  <a:srgbClr val="1D2D44"/>
                </a:solidFill>
                <a:latin typeface="Arial"/>
                <a:cs typeface="Arial"/>
              </a:rPr>
              <a:t>Collaborative projects in the community </a:t>
            </a:r>
            <a:endParaRPr lang="en-GB" sz="600">
              <a:solidFill>
                <a:srgbClr val="1D2D44"/>
              </a:solidFill>
              <a:latin typeface="Arial"/>
              <a:cs typeface="Arial"/>
            </a:endParaRPr>
          </a:p>
          <a:p>
            <a:pPr marL="342900" indent="-342900">
              <a:lnSpc>
                <a:spcPct val="150000"/>
              </a:lnSpc>
              <a:spcBef>
                <a:spcPts val="1000"/>
              </a:spcBef>
              <a:buAutoNum type="arabicPeriod"/>
            </a:pPr>
            <a:r>
              <a:rPr lang="en-US" sz="600" dirty="0">
                <a:solidFill>
                  <a:srgbClr val="1D2D44"/>
                </a:solidFill>
                <a:latin typeface="Arial"/>
                <a:cs typeface="Arial"/>
              </a:rPr>
              <a:t>Messy Church (or another fresh expression)</a:t>
            </a:r>
            <a:endParaRPr lang="en-GB" sz="600">
              <a:solidFill>
                <a:srgbClr val="1D2D44"/>
              </a:solidFill>
              <a:latin typeface="Arial"/>
              <a:cs typeface="Arial"/>
            </a:endParaRPr>
          </a:p>
          <a:p>
            <a:pPr marL="342900" indent="-342900">
              <a:lnSpc>
                <a:spcPct val="150000"/>
              </a:lnSpc>
              <a:spcBef>
                <a:spcPts val="1000"/>
              </a:spcBef>
              <a:buAutoNum type="arabicPeriod"/>
            </a:pPr>
            <a:r>
              <a:rPr lang="en-US" sz="600" dirty="0">
                <a:solidFill>
                  <a:srgbClr val="1D2D44"/>
                </a:solidFill>
                <a:latin typeface="Arial"/>
                <a:cs typeface="Arial"/>
              </a:rPr>
              <a:t>Personal evangelism</a:t>
            </a:r>
            <a:endParaRPr lang="en-GB" sz="600">
              <a:solidFill>
                <a:srgbClr val="1D2D44"/>
              </a:solidFill>
              <a:latin typeface="Arial"/>
              <a:cs typeface="Arial"/>
            </a:endParaRPr>
          </a:p>
          <a:p>
            <a:pPr marL="342900" indent="-342900">
              <a:lnSpc>
                <a:spcPct val="150000"/>
              </a:lnSpc>
              <a:spcBef>
                <a:spcPts val="1000"/>
              </a:spcBef>
              <a:buAutoNum type="arabicPeriod"/>
            </a:pPr>
            <a:r>
              <a:rPr lang="en-US" sz="600" dirty="0">
                <a:solidFill>
                  <a:srgbClr val="1D2D44"/>
                </a:solidFill>
                <a:latin typeface="Arial"/>
                <a:cs typeface="Arial"/>
              </a:rPr>
              <a:t>Caring for creation</a:t>
            </a:r>
            <a:endParaRPr lang="en-GB" sz="600">
              <a:solidFill>
                <a:srgbClr val="1D2D44"/>
              </a:solidFill>
              <a:latin typeface="Arial"/>
              <a:cs typeface="Arial"/>
            </a:endParaRPr>
          </a:p>
          <a:p>
            <a:pPr marL="342900" indent="-342900">
              <a:lnSpc>
                <a:spcPct val="150000"/>
              </a:lnSpc>
              <a:spcBef>
                <a:spcPts val="1000"/>
              </a:spcBef>
              <a:spcAft>
                <a:spcPts val="800"/>
              </a:spcAft>
              <a:buAutoNum type="arabicPeriod"/>
            </a:pPr>
            <a:r>
              <a:rPr lang="en-US" sz="600" dirty="0">
                <a:solidFill>
                  <a:srgbClr val="1D2D44"/>
                </a:solidFill>
                <a:latin typeface="Arial"/>
                <a:cs typeface="Arial"/>
              </a:rPr>
              <a:t>Street Evangelism/door knocking/healing on streets</a:t>
            </a:r>
            <a:endParaRPr lang="en-GB" sz="600">
              <a:solidFill>
                <a:srgbClr val="1D2D44"/>
              </a:solidFill>
              <a:cs typeface="Calibri"/>
            </a:endParaRPr>
          </a:p>
        </p:txBody>
      </p:sp>
      <p:sp>
        <p:nvSpPr>
          <p:cNvPr id="20" name="Rectangle: Rounded Corners 19">
            <a:extLst>
              <a:ext uri="{FF2B5EF4-FFF2-40B4-BE49-F238E27FC236}">
                <a16:creationId xmlns:a16="http://schemas.microsoft.com/office/drawing/2014/main" id="{9FCB4A03-61E4-E76B-8D23-031DA97ADF25}"/>
              </a:ext>
            </a:extLst>
          </p:cNvPr>
          <p:cNvSpPr/>
          <p:nvPr/>
        </p:nvSpPr>
        <p:spPr>
          <a:xfrm rot="600000">
            <a:off x="10672188" y="516234"/>
            <a:ext cx="941916" cy="12911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600" dirty="0">
                <a:solidFill>
                  <a:schemeClr val="bg1"/>
                </a:solidFill>
                <a:ea typeface="+mn-lt"/>
                <a:cs typeface="+mn-lt"/>
              </a:rPr>
              <a:t>‘Peace be with you. As the Father has sent me, so I send you’. When he had said this, he breathed on them and said to them, ‘Receive the Holy Spirit’. </a:t>
            </a:r>
            <a:r>
              <a:rPr lang="en-GB" sz="600" dirty="0">
                <a:solidFill>
                  <a:schemeClr val="bg1"/>
                </a:solidFill>
                <a:ea typeface="+mn-lt"/>
                <a:cs typeface="+mn-lt"/>
              </a:rPr>
              <a:t> </a:t>
            </a:r>
            <a:r>
              <a:rPr lang="en-US" sz="600" dirty="0">
                <a:solidFill>
                  <a:schemeClr val="bg1"/>
                </a:solidFill>
                <a:ea typeface="+mn-lt"/>
                <a:cs typeface="+mn-lt"/>
              </a:rPr>
              <a:t>(John 20.20-21)</a:t>
            </a:r>
            <a:endParaRPr lang="en-US" sz="600" dirty="0">
              <a:solidFill>
                <a:schemeClr val="bg1"/>
              </a:solidFill>
            </a:endParaRPr>
          </a:p>
        </p:txBody>
      </p:sp>
      <p:sp>
        <p:nvSpPr>
          <p:cNvPr id="16" name="Rectangle: Rounded Corners 15">
            <a:extLst>
              <a:ext uri="{FF2B5EF4-FFF2-40B4-BE49-F238E27FC236}">
                <a16:creationId xmlns:a16="http://schemas.microsoft.com/office/drawing/2014/main" id="{87071E36-51EE-8221-1C28-44B0E4985D19}"/>
              </a:ext>
            </a:extLst>
          </p:cNvPr>
          <p:cNvSpPr/>
          <p:nvPr/>
        </p:nvSpPr>
        <p:spPr>
          <a:xfrm rot="600000">
            <a:off x="10524021" y="918400"/>
            <a:ext cx="1322915" cy="4656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600" dirty="0">
                <a:solidFill>
                  <a:schemeClr val="bg1"/>
                </a:solidFill>
                <a:ea typeface="+mn-lt"/>
                <a:cs typeface="+mn-lt"/>
              </a:rPr>
              <a:t>As you have sent me into the world so I have sent them into the world. </a:t>
            </a:r>
            <a:r>
              <a:rPr lang="en-GB" sz="600" dirty="0">
                <a:solidFill>
                  <a:schemeClr val="bg1"/>
                </a:solidFill>
                <a:ea typeface="+mn-lt"/>
                <a:cs typeface="+mn-lt"/>
              </a:rPr>
              <a:t> </a:t>
            </a:r>
            <a:r>
              <a:rPr lang="en-US" sz="600" dirty="0">
                <a:solidFill>
                  <a:schemeClr val="bg1"/>
                </a:solidFill>
                <a:ea typeface="+mn-lt"/>
                <a:cs typeface="+mn-lt"/>
              </a:rPr>
              <a:t>(John 17.18)</a:t>
            </a:r>
          </a:p>
        </p:txBody>
      </p:sp>
      <p:sp>
        <p:nvSpPr>
          <p:cNvPr id="12" name="Rectangle: Rounded Corners 11">
            <a:extLst>
              <a:ext uri="{FF2B5EF4-FFF2-40B4-BE49-F238E27FC236}">
                <a16:creationId xmlns:a16="http://schemas.microsoft.com/office/drawing/2014/main" id="{106B1351-6074-B5F2-8940-2848E78F2F1E}"/>
              </a:ext>
            </a:extLst>
          </p:cNvPr>
          <p:cNvSpPr/>
          <p:nvPr/>
        </p:nvSpPr>
        <p:spPr>
          <a:xfrm rot="780000">
            <a:off x="10524022" y="1108900"/>
            <a:ext cx="1280582" cy="37041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600" dirty="0">
                <a:solidFill>
                  <a:srgbClr val="FFFFFF"/>
                </a:solidFill>
                <a:ea typeface="+mn-lt"/>
                <a:cs typeface="+mn-lt"/>
              </a:rPr>
              <a:t>‘remind you of all I have said to you’ (John 14.26)</a:t>
            </a:r>
            <a:endParaRPr lang="en-US" sz="600" dirty="0">
              <a:ea typeface="+mn-lt"/>
              <a:cs typeface="+mn-lt"/>
            </a:endParaRPr>
          </a:p>
        </p:txBody>
      </p:sp>
      <p:sp>
        <p:nvSpPr>
          <p:cNvPr id="8" name="Rectangle: Rounded Corners 7">
            <a:extLst>
              <a:ext uri="{FF2B5EF4-FFF2-40B4-BE49-F238E27FC236}">
                <a16:creationId xmlns:a16="http://schemas.microsoft.com/office/drawing/2014/main" id="{16FDCA13-C321-879E-B0A0-091B0380AFA1}"/>
              </a:ext>
            </a:extLst>
          </p:cNvPr>
          <p:cNvSpPr/>
          <p:nvPr/>
        </p:nvSpPr>
        <p:spPr>
          <a:xfrm rot="660000">
            <a:off x="10449937" y="981900"/>
            <a:ext cx="1397000" cy="37041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rgbClr val="FFFFFF"/>
                </a:solidFill>
                <a:ea typeface="+mn-lt"/>
                <a:cs typeface="+mn-lt"/>
              </a:rPr>
              <a:t>‘the one who sent me’ (Luke 9.48)</a:t>
            </a:r>
            <a:endParaRPr lang="en-US" dirty="0"/>
          </a:p>
        </p:txBody>
      </p:sp>
      <p:sp>
        <p:nvSpPr>
          <p:cNvPr id="4" name="Rectangle: Rounded Corners 3">
            <a:extLst>
              <a:ext uri="{FF2B5EF4-FFF2-40B4-BE49-F238E27FC236}">
                <a16:creationId xmlns:a16="http://schemas.microsoft.com/office/drawing/2014/main" id="{A88DFF9F-656F-3903-6444-B8C50B08BB57}"/>
              </a:ext>
            </a:extLst>
          </p:cNvPr>
          <p:cNvSpPr/>
          <p:nvPr/>
        </p:nvSpPr>
        <p:spPr>
          <a:xfrm rot="600000">
            <a:off x="10566355" y="717317"/>
            <a:ext cx="1238250" cy="656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rgbClr val="FFC000"/>
                </a:solidFill>
                <a:ea typeface="+mn-lt"/>
                <a:cs typeface="+mn-lt"/>
              </a:rPr>
              <a:t>Mission as sending</a:t>
            </a:r>
            <a:endParaRPr lang="en-US" dirty="0">
              <a:cs typeface="Calibri" panose="020F0502020204030204"/>
            </a:endParaRPr>
          </a:p>
        </p:txBody>
      </p:sp>
      <p:pic>
        <p:nvPicPr>
          <p:cNvPr id="21" name="Content Placeholder 20" descr="A qr code on a white background&#10;&#10;Description automatically generated">
            <a:extLst>
              <a:ext uri="{FF2B5EF4-FFF2-40B4-BE49-F238E27FC236}">
                <a16:creationId xmlns:a16="http://schemas.microsoft.com/office/drawing/2014/main" id="{0553215D-7EEA-C4AD-1825-C6F94CE6C77E}"/>
              </a:ext>
            </a:extLst>
          </p:cNvPr>
          <p:cNvPicPr>
            <a:picLocks noChangeAspect="1"/>
          </p:cNvPicPr>
          <p:nvPr/>
        </p:nvPicPr>
        <p:blipFill>
          <a:blip r:embed="rId2"/>
          <a:stretch>
            <a:fillRect/>
          </a:stretch>
        </p:blipFill>
        <p:spPr>
          <a:xfrm rot="540000">
            <a:off x="10323247" y="375708"/>
            <a:ext cx="1620839" cy="16737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5" name="Rectangle: Rounded Corners 14">
            <a:extLst>
              <a:ext uri="{FF2B5EF4-FFF2-40B4-BE49-F238E27FC236}">
                <a16:creationId xmlns:a16="http://schemas.microsoft.com/office/drawing/2014/main" id="{3E266328-2CD4-9E50-DE33-F010DBA54C87}"/>
              </a:ext>
            </a:extLst>
          </p:cNvPr>
          <p:cNvSpPr/>
          <p:nvPr/>
        </p:nvSpPr>
        <p:spPr>
          <a:xfrm rot="480000">
            <a:off x="10261057" y="642447"/>
            <a:ext cx="1777999" cy="1037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bg1"/>
                </a:solidFill>
                <a:ea typeface="+mn-lt"/>
                <a:cs typeface="+mn-lt"/>
              </a:rPr>
              <a:t>Poll</a:t>
            </a:r>
          </a:p>
        </p:txBody>
      </p:sp>
      <p:sp>
        <p:nvSpPr>
          <p:cNvPr id="17" name="Rectangle: Rounded Corners 16">
            <a:extLst>
              <a:ext uri="{FF2B5EF4-FFF2-40B4-BE49-F238E27FC236}">
                <a16:creationId xmlns:a16="http://schemas.microsoft.com/office/drawing/2014/main" id="{3BD4BC50-D7BD-0437-5170-74B5C85B9794}"/>
              </a:ext>
            </a:extLst>
          </p:cNvPr>
          <p:cNvSpPr/>
          <p:nvPr/>
        </p:nvSpPr>
        <p:spPr>
          <a:xfrm rot="600000">
            <a:off x="10261056" y="642446"/>
            <a:ext cx="1777999" cy="1037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bg1"/>
                </a:solidFill>
                <a:ea typeface="+mn-lt"/>
                <a:cs typeface="+mn-lt"/>
              </a:rPr>
              <a:t>Menti.com</a:t>
            </a:r>
            <a:endParaRPr lang="en-US" dirty="0"/>
          </a:p>
        </p:txBody>
      </p:sp>
      <p:sp>
        <p:nvSpPr>
          <p:cNvPr id="19" name="Rectangle: Rounded Corners 18">
            <a:extLst>
              <a:ext uri="{FF2B5EF4-FFF2-40B4-BE49-F238E27FC236}">
                <a16:creationId xmlns:a16="http://schemas.microsoft.com/office/drawing/2014/main" id="{9A012041-E055-E9B2-D382-583BE90D00DC}"/>
              </a:ext>
            </a:extLst>
          </p:cNvPr>
          <p:cNvSpPr/>
          <p:nvPr/>
        </p:nvSpPr>
        <p:spPr>
          <a:xfrm rot="540000">
            <a:off x="10261057" y="642446"/>
            <a:ext cx="1777999" cy="1037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bg1"/>
                </a:solidFill>
                <a:ea typeface="+mn-lt"/>
                <a:cs typeface="+mn-lt"/>
              </a:rPr>
              <a:t>8581 2526 </a:t>
            </a:r>
            <a:endParaRPr lang="en-US" dirty="0">
              <a:solidFill>
                <a:schemeClr val="bg1"/>
              </a:solidFill>
              <a:ea typeface="+mn-lt"/>
              <a:cs typeface="+mn-lt"/>
            </a:endParaRPr>
          </a:p>
        </p:txBody>
      </p:sp>
      <p:sp>
        <p:nvSpPr>
          <p:cNvPr id="13" name="Rectangle: Rounded Corners 12">
            <a:extLst>
              <a:ext uri="{FF2B5EF4-FFF2-40B4-BE49-F238E27FC236}">
                <a16:creationId xmlns:a16="http://schemas.microsoft.com/office/drawing/2014/main" id="{6FA5731D-BA70-D9EE-0130-D3CF25E09A1E}"/>
              </a:ext>
            </a:extLst>
          </p:cNvPr>
          <p:cNvSpPr/>
          <p:nvPr/>
        </p:nvSpPr>
        <p:spPr>
          <a:xfrm rot="600000">
            <a:off x="10365273" y="1045400"/>
            <a:ext cx="1576916" cy="666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rgbClr val="FFC000"/>
                </a:solidFill>
                <a:ea typeface="+mn-lt"/>
                <a:cs typeface="+mn-lt"/>
              </a:rPr>
              <a:t>Mission as sending</a:t>
            </a:r>
            <a:endParaRPr lang="en-US" dirty="0">
              <a:cs typeface="Calibri" panose="020F0502020204030204"/>
            </a:endParaRPr>
          </a:p>
        </p:txBody>
      </p:sp>
      <p:sp>
        <p:nvSpPr>
          <p:cNvPr id="11" name="Rectangle: Rounded Corners 10">
            <a:extLst>
              <a:ext uri="{FF2B5EF4-FFF2-40B4-BE49-F238E27FC236}">
                <a16:creationId xmlns:a16="http://schemas.microsoft.com/office/drawing/2014/main" id="{49FDC763-10E7-0817-C0C0-949F1F809B79}"/>
              </a:ext>
            </a:extLst>
          </p:cNvPr>
          <p:cNvSpPr/>
          <p:nvPr/>
        </p:nvSpPr>
        <p:spPr>
          <a:xfrm rot="540000">
            <a:off x="10271641" y="123865"/>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dirty="0">
                <a:solidFill>
                  <a:schemeClr val="bg1"/>
                </a:solidFill>
                <a:ea typeface="+mn-lt"/>
                <a:cs typeface="+mn-lt"/>
              </a:rPr>
              <a:t>3: The church as a community of missionary disciples</a:t>
            </a:r>
            <a:endParaRPr lang="en-GB" sz="2000" dirty="0">
              <a:solidFill>
                <a:srgbClr val="000000"/>
              </a:solidFill>
              <a:ea typeface="+mn-lt"/>
              <a:cs typeface="+mn-lt"/>
            </a:endParaRPr>
          </a:p>
        </p:txBody>
      </p:sp>
      <p:sp>
        <p:nvSpPr>
          <p:cNvPr id="9" name="Rectangle: Rounded Corners 8">
            <a:extLst>
              <a:ext uri="{FF2B5EF4-FFF2-40B4-BE49-F238E27FC236}">
                <a16:creationId xmlns:a16="http://schemas.microsoft.com/office/drawing/2014/main" id="{5A70098A-8368-176B-35CC-FEC09A73520D}"/>
              </a:ext>
            </a:extLst>
          </p:cNvPr>
          <p:cNvSpPr/>
          <p:nvPr/>
        </p:nvSpPr>
        <p:spPr>
          <a:xfrm rot="540000">
            <a:off x="10276992" y="135449"/>
            <a:ext cx="1765047" cy="2058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bg1"/>
                </a:solidFill>
                <a:ea typeface="+mn-lt"/>
                <a:cs typeface="+mn-lt"/>
              </a:rPr>
              <a:t>2: Reading the Bible with Missional lenses</a:t>
            </a:r>
          </a:p>
        </p:txBody>
      </p:sp>
      <p:sp>
        <p:nvSpPr>
          <p:cNvPr id="7" name="Rectangle: Rounded Corners 6">
            <a:extLst>
              <a:ext uri="{FF2B5EF4-FFF2-40B4-BE49-F238E27FC236}">
                <a16:creationId xmlns:a16="http://schemas.microsoft.com/office/drawing/2014/main" id="{3E2DC1E9-F614-4E6E-AD1D-AE1068B68D88}"/>
              </a:ext>
            </a:extLst>
          </p:cNvPr>
          <p:cNvSpPr/>
          <p:nvPr/>
        </p:nvSpPr>
        <p:spPr>
          <a:xfrm rot="540000">
            <a:off x="10270022" y="124650"/>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800" dirty="0">
                <a:solidFill>
                  <a:schemeClr val="bg1"/>
                </a:solidFill>
                <a:ea typeface="+mn-lt"/>
                <a:cs typeface="+mn-lt"/>
              </a:rPr>
              <a:t>1: What is Mission? </a:t>
            </a:r>
            <a:endParaRPr lang="en-US" dirty="0"/>
          </a:p>
        </p:txBody>
      </p:sp>
      <p:sp>
        <p:nvSpPr>
          <p:cNvPr id="22" name="Rectangle: Rounded Corners 21">
            <a:extLst>
              <a:ext uri="{FF2B5EF4-FFF2-40B4-BE49-F238E27FC236}">
                <a16:creationId xmlns:a16="http://schemas.microsoft.com/office/drawing/2014/main" id="{79BEC5CD-407E-C297-AB5E-C3AA5B4A2F7D}"/>
              </a:ext>
            </a:extLst>
          </p:cNvPr>
          <p:cNvSpPr/>
          <p:nvPr/>
        </p:nvSpPr>
        <p:spPr>
          <a:xfrm>
            <a:off x="840271" y="1881482"/>
            <a:ext cx="9048749" cy="24765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chemeClr val="bg1"/>
                </a:solidFill>
                <a:ea typeface="+mn-lt"/>
                <a:cs typeface="+mn-lt"/>
              </a:rPr>
              <a:t>Mission is not just a program of the church. It defines the church as God’s sent people. Either we are defined by mission, or we reduce the scope of the gospel and the mandate of the church. Thus our challenge today is to move from church with mission to missional church.</a:t>
            </a:r>
            <a:endParaRPr lang="en-US" dirty="0">
              <a:solidFill>
                <a:schemeClr val="bg1"/>
              </a:solidFill>
            </a:endParaRPr>
          </a:p>
        </p:txBody>
      </p:sp>
      <p:sp>
        <p:nvSpPr>
          <p:cNvPr id="23" name="Rectangle: Rounded Corners 22">
            <a:extLst>
              <a:ext uri="{FF2B5EF4-FFF2-40B4-BE49-F238E27FC236}">
                <a16:creationId xmlns:a16="http://schemas.microsoft.com/office/drawing/2014/main" id="{90581504-BDDA-EA9B-5962-1F3B37FCF8AC}"/>
              </a:ext>
            </a:extLst>
          </p:cNvPr>
          <p:cNvSpPr/>
          <p:nvPr/>
        </p:nvSpPr>
        <p:spPr>
          <a:xfrm>
            <a:off x="840270" y="4548482"/>
            <a:ext cx="10519832" cy="13970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3495">
              <a:lnSpc>
                <a:spcPct val="150000"/>
              </a:lnSpc>
              <a:spcBef>
                <a:spcPts val="1000"/>
              </a:spcBef>
              <a:spcAft>
                <a:spcPts val="800"/>
              </a:spcAft>
            </a:pPr>
            <a:r>
              <a:rPr lang="en-GB" sz="2400" dirty="0">
                <a:solidFill>
                  <a:schemeClr val="bg1"/>
                </a:solidFill>
                <a:latin typeface="Segoe UI"/>
                <a:cs typeface="Segoe UI"/>
              </a:rPr>
              <a:t>Guder &amp; Barrett, </a:t>
            </a:r>
            <a:r>
              <a:rPr lang="en-GB" sz="2400" i="1" dirty="0">
                <a:solidFill>
                  <a:schemeClr val="bg1"/>
                </a:solidFill>
                <a:latin typeface="Segoe UI"/>
                <a:cs typeface="Segoe UI"/>
              </a:rPr>
              <a:t>Missional Church, a Vision for the Sending of the Church in North America. </a:t>
            </a:r>
            <a:r>
              <a:rPr lang="en-GB" sz="2400" dirty="0">
                <a:solidFill>
                  <a:schemeClr val="bg1"/>
                </a:solidFill>
                <a:latin typeface="Segoe UI"/>
                <a:cs typeface="Segoe UI"/>
              </a:rPr>
              <a:t>(Grand Rapids, Michigan: </a:t>
            </a:r>
            <a:r>
              <a:rPr lang="en-GB" sz="2400" dirty="0" err="1">
                <a:solidFill>
                  <a:schemeClr val="bg1"/>
                </a:solidFill>
                <a:latin typeface="Segoe UI"/>
                <a:cs typeface="Segoe UI"/>
              </a:rPr>
              <a:t>W.B.Eerdmans</a:t>
            </a:r>
            <a:r>
              <a:rPr lang="en-GB" sz="2400" dirty="0">
                <a:solidFill>
                  <a:schemeClr val="bg1"/>
                </a:solidFill>
                <a:latin typeface="Segoe UI"/>
                <a:cs typeface="Segoe UI"/>
              </a:rPr>
              <a:t> Pub, 1998)</a:t>
            </a:r>
            <a:r>
              <a:rPr lang="en-GB" sz="2400" i="1" dirty="0">
                <a:solidFill>
                  <a:schemeClr val="bg1"/>
                </a:solidFill>
                <a:latin typeface="Segoe UI"/>
                <a:cs typeface="Segoe UI"/>
              </a:rPr>
              <a:t> </a:t>
            </a:r>
            <a:r>
              <a:rPr lang="en-GB" sz="2400" dirty="0">
                <a:solidFill>
                  <a:schemeClr val="bg1"/>
                </a:solidFill>
                <a:latin typeface="Segoe UI"/>
                <a:cs typeface="Segoe UI"/>
              </a:rPr>
              <a:t>p. 6</a:t>
            </a:r>
            <a:endParaRPr lang="en-US" sz="2400">
              <a:solidFill>
                <a:schemeClr val="bg1"/>
              </a:solidFill>
              <a:latin typeface="Segoe UI"/>
              <a:cs typeface="Segoe UI"/>
            </a:endParaRPr>
          </a:p>
        </p:txBody>
      </p:sp>
    </p:spTree>
    <p:extLst>
      <p:ext uri="{BB962C8B-B14F-4D97-AF65-F5344CB8AC3E}">
        <p14:creationId xmlns:p14="http://schemas.microsoft.com/office/powerpoint/2010/main" val="30994915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id="{B0053058-FA5C-F1BF-5A3A-872CF9F43408}"/>
              </a:ext>
            </a:extLst>
          </p:cNvPr>
          <p:cNvSpPr/>
          <p:nvPr/>
        </p:nvSpPr>
        <p:spPr>
          <a:xfrm>
            <a:off x="10795574" y="378864"/>
            <a:ext cx="685547" cy="156143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600" dirty="0">
                <a:solidFill>
                  <a:schemeClr val="bg1"/>
                </a:solidFill>
                <a:ea typeface="+mn-lt"/>
                <a:cs typeface="+mn-lt"/>
              </a:rPr>
              <a:t>Wright, </a:t>
            </a:r>
            <a:r>
              <a:rPr lang="en-GB" sz="600" i="1" dirty="0">
                <a:solidFill>
                  <a:schemeClr val="bg1"/>
                </a:solidFill>
                <a:ea typeface="+mn-lt"/>
                <a:cs typeface="+mn-lt"/>
              </a:rPr>
              <a:t>The Mission of God</a:t>
            </a:r>
            <a:r>
              <a:rPr lang="en-GB" sz="600" dirty="0">
                <a:solidFill>
                  <a:schemeClr val="bg1"/>
                </a:solidFill>
                <a:ea typeface="+mn-lt"/>
                <a:cs typeface="+mn-lt"/>
              </a:rPr>
              <a:t>, </a:t>
            </a:r>
            <a:r>
              <a:rPr lang="en-GB" sz="600" i="1" dirty="0">
                <a:solidFill>
                  <a:schemeClr val="bg1"/>
                </a:solidFill>
                <a:ea typeface="+mn-lt"/>
                <a:cs typeface="+mn-lt"/>
              </a:rPr>
              <a:t>Unlocking the Bible’s Grand Narrative</a:t>
            </a:r>
            <a:r>
              <a:rPr lang="en-GB" sz="600" dirty="0">
                <a:solidFill>
                  <a:schemeClr val="bg1"/>
                </a:solidFill>
                <a:ea typeface="+mn-lt"/>
                <a:cs typeface="+mn-lt"/>
              </a:rPr>
              <a:t> (Oxford: IVP. 2006) p.22-3</a:t>
            </a:r>
            <a:endParaRPr lang="en-US" sz="600" dirty="0">
              <a:solidFill>
                <a:schemeClr val="bg1"/>
              </a:solidFill>
            </a:endParaRPr>
          </a:p>
        </p:txBody>
      </p:sp>
      <p:sp>
        <p:nvSpPr>
          <p:cNvPr id="19" name="Rectangle: Rounded Corners 18">
            <a:extLst>
              <a:ext uri="{FF2B5EF4-FFF2-40B4-BE49-F238E27FC236}">
                <a16:creationId xmlns:a16="http://schemas.microsoft.com/office/drawing/2014/main" id="{C805ADAE-6240-A271-2CCF-E381E6B03062}"/>
              </a:ext>
            </a:extLst>
          </p:cNvPr>
          <p:cNvSpPr/>
          <p:nvPr/>
        </p:nvSpPr>
        <p:spPr>
          <a:xfrm rot="600000">
            <a:off x="10774407" y="431782"/>
            <a:ext cx="981880" cy="1677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600" dirty="0">
                <a:solidFill>
                  <a:schemeClr val="bg1"/>
                </a:solidFill>
                <a:ea typeface="+mn-lt"/>
                <a:cs typeface="+mn-lt"/>
              </a:rPr>
              <a:t>Fundamentally our mission (if it is biblically informed and validated) means our committed participation as God’s people at God’s invitation and command, in God’s own mission within the history of the world for the redemption of God’s creation.</a:t>
            </a:r>
            <a:endParaRPr lang="en-US" sz="600" dirty="0">
              <a:solidFill>
                <a:schemeClr val="bg1"/>
              </a:solidFill>
            </a:endParaRPr>
          </a:p>
        </p:txBody>
      </p:sp>
      <p:sp>
        <p:nvSpPr>
          <p:cNvPr id="8" name="Rectangle: Rounded Corners 7">
            <a:extLst>
              <a:ext uri="{FF2B5EF4-FFF2-40B4-BE49-F238E27FC236}">
                <a16:creationId xmlns:a16="http://schemas.microsoft.com/office/drawing/2014/main" id="{7FD8E527-E549-A7CC-1E4E-7B2FE33F6F75}"/>
              </a:ext>
            </a:extLst>
          </p:cNvPr>
          <p:cNvSpPr/>
          <p:nvPr/>
        </p:nvSpPr>
        <p:spPr>
          <a:xfrm rot="660000">
            <a:off x="10367315" y="144676"/>
            <a:ext cx="1576918" cy="20425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lnSpc>
                <a:spcPct val="90000"/>
              </a:lnSpc>
              <a:spcBef>
                <a:spcPts val="1000"/>
              </a:spcBef>
              <a:buAutoNum type="arabicPeriod"/>
            </a:pPr>
            <a:r>
              <a:rPr lang="en-US" sz="600" dirty="0">
                <a:solidFill>
                  <a:srgbClr val="1D2D44"/>
                </a:solidFill>
                <a:latin typeface="Arial"/>
                <a:ea typeface="+mn-lt"/>
                <a:cs typeface="Arial"/>
              </a:rPr>
              <a:t>What is your mission and church experience </a:t>
            </a:r>
            <a:endParaRPr lang="en-GB" sz="600">
              <a:solidFill>
                <a:srgbClr val="1D2D44"/>
              </a:solidFill>
              <a:latin typeface="Arial"/>
              <a:ea typeface="+mn-lt"/>
              <a:cs typeface="Arial"/>
            </a:endParaRPr>
          </a:p>
          <a:p>
            <a:pPr marL="342900" indent="-342900">
              <a:lnSpc>
                <a:spcPct val="150000"/>
              </a:lnSpc>
              <a:spcBef>
                <a:spcPts val="1000"/>
              </a:spcBef>
              <a:buAutoNum type="arabicPeriod"/>
            </a:pPr>
            <a:r>
              <a:rPr lang="en-US" sz="600" dirty="0">
                <a:solidFill>
                  <a:srgbClr val="1D2D44"/>
                </a:solidFill>
                <a:latin typeface="Arial"/>
                <a:ea typeface="+mn-lt"/>
                <a:cs typeface="Arial"/>
              </a:rPr>
              <a:t>My church is missional and sees outreach as the calling of everyone </a:t>
            </a:r>
            <a:endParaRPr lang="en-GB" sz="600">
              <a:solidFill>
                <a:srgbClr val="1D2D44"/>
              </a:solidFill>
              <a:latin typeface="Arial"/>
              <a:ea typeface="+mn-lt"/>
              <a:cs typeface="Arial"/>
            </a:endParaRPr>
          </a:p>
          <a:p>
            <a:pPr marL="342900" indent="-342900">
              <a:lnSpc>
                <a:spcPct val="150000"/>
              </a:lnSpc>
              <a:spcBef>
                <a:spcPts val="1000"/>
              </a:spcBef>
              <a:buAutoNum type="arabicPeriod"/>
            </a:pPr>
            <a:r>
              <a:rPr lang="en-US" sz="600" dirty="0">
                <a:solidFill>
                  <a:srgbClr val="1D2D44"/>
                </a:solidFill>
                <a:latin typeface="Arial"/>
                <a:ea typeface="+mn-lt"/>
                <a:cs typeface="Arial"/>
              </a:rPr>
              <a:t>Some within my church are active in mission but not everyone</a:t>
            </a:r>
            <a:endParaRPr lang="en-GB" sz="600">
              <a:solidFill>
                <a:srgbClr val="1D2D44"/>
              </a:solidFill>
              <a:latin typeface="Arial"/>
              <a:ea typeface="+mn-lt"/>
              <a:cs typeface="Arial"/>
            </a:endParaRPr>
          </a:p>
          <a:p>
            <a:pPr marL="342900" indent="-342900">
              <a:lnSpc>
                <a:spcPct val="150000"/>
              </a:lnSpc>
              <a:spcBef>
                <a:spcPts val="1000"/>
              </a:spcBef>
              <a:buAutoNum type="arabicPeriod"/>
            </a:pPr>
            <a:r>
              <a:rPr lang="en-US" sz="600" dirty="0">
                <a:solidFill>
                  <a:srgbClr val="1D2D44"/>
                </a:solidFill>
                <a:latin typeface="Arial"/>
                <a:ea typeface="+mn-lt"/>
                <a:cs typeface="Arial"/>
              </a:rPr>
              <a:t>My church tries to reach out but with very limited results</a:t>
            </a:r>
            <a:endParaRPr lang="en-GB" sz="600">
              <a:solidFill>
                <a:srgbClr val="1D2D44"/>
              </a:solidFill>
              <a:latin typeface="Arial"/>
              <a:ea typeface="+mn-lt"/>
              <a:cs typeface="Arial"/>
            </a:endParaRPr>
          </a:p>
          <a:p>
            <a:pPr marL="342900" indent="-342900">
              <a:lnSpc>
                <a:spcPct val="150000"/>
              </a:lnSpc>
              <a:spcBef>
                <a:spcPts val="1000"/>
              </a:spcBef>
              <a:spcAft>
                <a:spcPts val="800"/>
              </a:spcAft>
              <a:buAutoNum type="arabicPeriod"/>
            </a:pPr>
            <a:r>
              <a:rPr lang="en-US" sz="600" dirty="0">
                <a:solidFill>
                  <a:srgbClr val="1D2D44"/>
                </a:solidFill>
                <a:latin typeface="Arial"/>
                <a:ea typeface="+mn-lt"/>
                <a:cs typeface="Arial"/>
              </a:rPr>
              <a:t>My church isn’t outward looking and focuses on those within the church </a:t>
            </a:r>
            <a:endParaRPr lang="en-US" sz="600" dirty="0">
              <a:solidFill>
                <a:srgbClr val="1D2D44"/>
              </a:solidFill>
              <a:cs typeface="Calibri" panose="020F0502020204030204"/>
            </a:endParaRPr>
          </a:p>
        </p:txBody>
      </p:sp>
      <p:sp>
        <p:nvSpPr>
          <p:cNvPr id="4" name="Rectangle: Rounded Corners 3">
            <a:extLst>
              <a:ext uri="{FF2B5EF4-FFF2-40B4-BE49-F238E27FC236}">
                <a16:creationId xmlns:a16="http://schemas.microsoft.com/office/drawing/2014/main" id="{10EB8EA7-7AE8-A3E3-0BEE-C4DF7312CA5D}"/>
              </a:ext>
            </a:extLst>
          </p:cNvPr>
          <p:cNvSpPr/>
          <p:nvPr/>
        </p:nvSpPr>
        <p:spPr>
          <a:xfrm rot="660000">
            <a:off x="10493888" y="356695"/>
            <a:ext cx="1333500" cy="15980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514350" indent="-514350">
              <a:lnSpc>
                <a:spcPct val="150000"/>
              </a:lnSpc>
              <a:spcBef>
                <a:spcPts val="1000"/>
              </a:spcBef>
              <a:spcAft>
                <a:spcPts val="800"/>
              </a:spcAft>
              <a:buAutoNum type="arabicPeriod"/>
            </a:pPr>
            <a:r>
              <a:rPr lang="en-US" sz="600" dirty="0">
                <a:solidFill>
                  <a:srgbClr val="1D2D44"/>
                </a:solidFill>
                <a:latin typeface="Arial"/>
                <a:cs typeface="Arial"/>
              </a:rPr>
              <a:t>The main mission </a:t>
            </a:r>
            <a:r>
              <a:rPr lang="en-US" sz="600">
                <a:solidFill>
                  <a:srgbClr val="1D2D44"/>
                </a:solidFill>
                <a:latin typeface="Arial"/>
                <a:cs typeface="Arial"/>
              </a:rPr>
              <a:t>activities</a:t>
            </a:r>
            <a:r>
              <a:rPr lang="en-US" sz="600" dirty="0">
                <a:solidFill>
                  <a:srgbClr val="1D2D44"/>
                </a:solidFill>
                <a:latin typeface="Arial"/>
                <a:cs typeface="Arial"/>
              </a:rPr>
              <a:t> my church engages in:  (pick as many as apply)</a:t>
            </a:r>
            <a:endParaRPr lang="en-GB" sz="600">
              <a:solidFill>
                <a:srgbClr val="1D2D44"/>
              </a:solidFill>
              <a:latin typeface="Arial"/>
              <a:cs typeface="Arial"/>
            </a:endParaRPr>
          </a:p>
          <a:p>
            <a:pPr marL="342900" indent="-342900">
              <a:lnSpc>
                <a:spcPct val="150000"/>
              </a:lnSpc>
              <a:spcBef>
                <a:spcPts val="1000"/>
              </a:spcBef>
              <a:buAutoNum type="arabicPeriod"/>
            </a:pPr>
            <a:r>
              <a:rPr lang="en-US" sz="600" dirty="0">
                <a:solidFill>
                  <a:srgbClr val="1D2D44"/>
                </a:solidFill>
                <a:latin typeface="Arial"/>
                <a:cs typeface="Arial"/>
              </a:rPr>
              <a:t>Running an alpha (or similar course)</a:t>
            </a:r>
            <a:endParaRPr lang="en-GB" sz="600">
              <a:solidFill>
                <a:srgbClr val="1D2D44"/>
              </a:solidFill>
              <a:latin typeface="Arial"/>
              <a:cs typeface="Arial"/>
            </a:endParaRPr>
          </a:p>
          <a:p>
            <a:pPr marL="342900" indent="-342900">
              <a:lnSpc>
                <a:spcPct val="150000"/>
              </a:lnSpc>
              <a:spcBef>
                <a:spcPts val="1000"/>
              </a:spcBef>
              <a:buAutoNum type="arabicPeriod"/>
            </a:pPr>
            <a:r>
              <a:rPr lang="en-US" sz="600" dirty="0">
                <a:solidFill>
                  <a:srgbClr val="1D2D44"/>
                </a:solidFill>
                <a:latin typeface="Arial"/>
                <a:cs typeface="Arial"/>
              </a:rPr>
              <a:t>Social action (foodbank/homeless outreach)</a:t>
            </a:r>
            <a:endParaRPr lang="en-GB" sz="600">
              <a:solidFill>
                <a:srgbClr val="1D2D44"/>
              </a:solidFill>
              <a:latin typeface="Arial"/>
              <a:cs typeface="Arial"/>
            </a:endParaRPr>
          </a:p>
          <a:p>
            <a:pPr marL="342900" indent="-342900">
              <a:lnSpc>
                <a:spcPct val="150000"/>
              </a:lnSpc>
              <a:spcBef>
                <a:spcPts val="1000"/>
              </a:spcBef>
              <a:buAutoNum type="arabicPeriod"/>
            </a:pPr>
            <a:r>
              <a:rPr lang="en-US" sz="600" dirty="0">
                <a:solidFill>
                  <a:srgbClr val="1D2D44"/>
                </a:solidFill>
                <a:latin typeface="Arial"/>
                <a:cs typeface="Arial"/>
              </a:rPr>
              <a:t>Evangelistic Guest services</a:t>
            </a:r>
            <a:endParaRPr lang="en-GB" sz="600">
              <a:solidFill>
                <a:srgbClr val="1D2D44"/>
              </a:solidFill>
              <a:latin typeface="Arial"/>
              <a:cs typeface="Arial"/>
            </a:endParaRPr>
          </a:p>
          <a:p>
            <a:pPr marL="342900" indent="-342900">
              <a:lnSpc>
                <a:spcPct val="150000"/>
              </a:lnSpc>
              <a:spcBef>
                <a:spcPts val="1000"/>
              </a:spcBef>
              <a:buAutoNum type="arabicPeriod"/>
            </a:pPr>
            <a:r>
              <a:rPr lang="en-US" sz="600" dirty="0">
                <a:solidFill>
                  <a:srgbClr val="1D2D44"/>
                </a:solidFill>
                <a:latin typeface="Arial"/>
                <a:cs typeface="Arial"/>
              </a:rPr>
              <a:t>Collaborative projects in the community </a:t>
            </a:r>
            <a:endParaRPr lang="en-GB" sz="600">
              <a:solidFill>
                <a:srgbClr val="1D2D44"/>
              </a:solidFill>
              <a:latin typeface="Arial"/>
              <a:cs typeface="Arial"/>
            </a:endParaRPr>
          </a:p>
          <a:p>
            <a:pPr marL="342900" indent="-342900">
              <a:lnSpc>
                <a:spcPct val="150000"/>
              </a:lnSpc>
              <a:spcBef>
                <a:spcPts val="1000"/>
              </a:spcBef>
              <a:buAutoNum type="arabicPeriod"/>
            </a:pPr>
            <a:r>
              <a:rPr lang="en-US" sz="600" dirty="0">
                <a:solidFill>
                  <a:srgbClr val="1D2D44"/>
                </a:solidFill>
                <a:latin typeface="Arial"/>
                <a:cs typeface="Arial"/>
              </a:rPr>
              <a:t>Messy Church (or another fresh expression)</a:t>
            </a:r>
            <a:endParaRPr lang="en-GB" sz="600">
              <a:solidFill>
                <a:srgbClr val="1D2D44"/>
              </a:solidFill>
              <a:latin typeface="Arial"/>
              <a:cs typeface="Arial"/>
            </a:endParaRPr>
          </a:p>
          <a:p>
            <a:pPr marL="342900" indent="-342900">
              <a:lnSpc>
                <a:spcPct val="150000"/>
              </a:lnSpc>
              <a:spcBef>
                <a:spcPts val="1000"/>
              </a:spcBef>
              <a:buAutoNum type="arabicPeriod"/>
            </a:pPr>
            <a:r>
              <a:rPr lang="en-US" sz="600" dirty="0">
                <a:solidFill>
                  <a:srgbClr val="1D2D44"/>
                </a:solidFill>
                <a:latin typeface="Arial"/>
                <a:cs typeface="Arial"/>
              </a:rPr>
              <a:t>Personal evangelism</a:t>
            </a:r>
            <a:endParaRPr lang="en-GB" sz="600">
              <a:solidFill>
                <a:srgbClr val="1D2D44"/>
              </a:solidFill>
              <a:latin typeface="Arial"/>
              <a:cs typeface="Arial"/>
            </a:endParaRPr>
          </a:p>
          <a:p>
            <a:pPr marL="342900" indent="-342900">
              <a:lnSpc>
                <a:spcPct val="150000"/>
              </a:lnSpc>
              <a:spcBef>
                <a:spcPts val="1000"/>
              </a:spcBef>
              <a:buAutoNum type="arabicPeriod"/>
            </a:pPr>
            <a:r>
              <a:rPr lang="en-US" sz="600" dirty="0">
                <a:solidFill>
                  <a:srgbClr val="1D2D44"/>
                </a:solidFill>
                <a:latin typeface="Arial"/>
                <a:cs typeface="Arial"/>
              </a:rPr>
              <a:t>Caring for creation</a:t>
            </a:r>
            <a:endParaRPr lang="en-GB" sz="600">
              <a:solidFill>
                <a:srgbClr val="1D2D44"/>
              </a:solidFill>
              <a:latin typeface="Arial"/>
              <a:cs typeface="Arial"/>
            </a:endParaRPr>
          </a:p>
          <a:p>
            <a:pPr marL="342900" indent="-342900">
              <a:lnSpc>
                <a:spcPct val="150000"/>
              </a:lnSpc>
              <a:spcBef>
                <a:spcPts val="1000"/>
              </a:spcBef>
              <a:spcAft>
                <a:spcPts val="800"/>
              </a:spcAft>
              <a:buAutoNum type="arabicPeriod"/>
            </a:pPr>
            <a:r>
              <a:rPr lang="en-US" sz="600" dirty="0">
                <a:solidFill>
                  <a:srgbClr val="1D2D44"/>
                </a:solidFill>
                <a:latin typeface="Arial"/>
                <a:cs typeface="Arial"/>
              </a:rPr>
              <a:t>Street Evangelism/door knocking/healing on streets</a:t>
            </a:r>
            <a:endParaRPr lang="en-GB" sz="600">
              <a:solidFill>
                <a:srgbClr val="1D2D44"/>
              </a:solidFill>
              <a:cs typeface="Calibri"/>
            </a:endParaRPr>
          </a:p>
        </p:txBody>
      </p:sp>
      <p:pic>
        <p:nvPicPr>
          <p:cNvPr id="17" name="Content Placeholder 20" descr="A qr code on a white background&#10;&#10;Description automatically generated">
            <a:extLst>
              <a:ext uri="{FF2B5EF4-FFF2-40B4-BE49-F238E27FC236}">
                <a16:creationId xmlns:a16="http://schemas.microsoft.com/office/drawing/2014/main" id="{A8A1BAC3-C940-4367-77F5-587E038533DB}"/>
              </a:ext>
            </a:extLst>
          </p:cNvPr>
          <p:cNvPicPr>
            <a:picLocks noChangeAspect="1"/>
          </p:cNvPicPr>
          <p:nvPr/>
        </p:nvPicPr>
        <p:blipFill>
          <a:blip r:embed="rId2"/>
          <a:stretch>
            <a:fillRect/>
          </a:stretch>
        </p:blipFill>
        <p:spPr>
          <a:xfrm rot="540000">
            <a:off x="10344414" y="322792"/>
            <a:ext cx="1620839" cy="1673755"/>
          </a:xfrm>
          <a:prstGeom prst="rect">
            <a:avLst/>
          </a:prstGeom>
        </p:spPr>
      </p:pic>
      <p:sp>
        <p:nvSpPr>
          <p:cNvPr id="13" name="Rectangle: Rounded Corners 12">
            <a:extLst>
              <a:ext uri="{FF2B5EF4-FFF2-40B4-BE49-F238E27FC236}">
                <a16:creationId xmlns:a16="http://schemas.microsoft.com/office/drawing/2014/main" id="{26C6DDDA-8171-60D7-427B-CBE5C1E77345}"/>
              </a:ext>
            </a:extLst>
          </p:cNvPr>
          <p:cNvSpPr/>
          <p:nvPr/>
        </p:nvSpPr>
        <p:spPr>
          <a:xfrm rot="540000">
            <a:off x="10250473" y="748280"/>
            <a:ext cx="1777999" cy="1037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bg1"/>
                </a:solidFill>
                <a:ea typeface="+mn-lt"/>
                <a:cs typeface="+mn-lt"/>
              </a:rPr>
              <a:t>Menti.com</a:t>
            </a:r>
            <a:endParaRPr lang="en-US" dirty="0"/>
          </a:p>
        </p:txBody>
      </p:sp>
      <p:sp>
        <p:nvSpPr>
          <p:cNvPr id="11" name="Rectangle: Rounded Corners 10">
            <a:extLst>
              <a:ext uri="{FF2B5EF4-FFF2-40B4-BE49-F238E27FC236}">
                <a16:creationId xmlns:a16="http://schemas.microsoft.com/office/drawing/2014/main" id="{5410D90D-4E7A-7F73-F70F-DFE59A6EE5C7}"/>
              </a:ext>
            </a:extLst>
          </p:cNvPr>
          <p:cNvSpPr/>
          <p:nvPr/>
        </p:nvSpPr>
        <p:spPr>
          <a:xfrm rot="540000">
            <a:off x="10271640" y="568364"/>
            <a:ext cx="1777999" cy="1037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bg1"/>
                </a:solidFill>
                <a:ea typeface="+mn-lt"/>
                <a:cs typeface="+mn-lt"/>
              </a:rPr>
              <a:t>Poll</a:t>
            </a:r>
            <a:endParaRPr lang="en-US" dirty="0"/>
          </a:p>
        </p:txBody>
      </p:sp>
      <p:sp>
        <p:nvSpPr>
          <p:cNvPr id="15" name="Rectangle: Rounded Corners 14">
            <a:extLst>
              <a:ext uri="{FF2B5EF4-FFF2-40B4-BE49-F238E27FC236}">
                <a16:creationId xmlns:a16="http://schemas.microsoft.com/office/drawing/2014/main" id="{B6137D29-61D2-51BA-154C-295C979BB69F}"/>
              </a:ext>
            </a:extLst>
          </p:cNvPr>
          <p:cNvSpPr/>
          <p:nvPr/>
        </p:nvSpPr>
        <p:spPr>
          <a:xfrm rot="480000">
            <a:off x="10261057" y="758863"/>
            <a:ext cx="1777999" cy="1037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solidFill>
                  <a:schemeClr val="bg1"/>
                </a:solidFill>
                <a:ea typeface="+mn-lt"/>
                <a:cs typeface="+mn-lt"/>
              </a:rPr>
              <a:t>8581 2526 </a:t>
            </a:r>
            <a:endParaRPr lang="en-US" dirty="0">
              <a:solidFill>
                <a:schemeClr val="bg1"/>
              </a:solidFill>
              <a:ea typeface="+mn-lt"/>
              <a:cs typeface="+mn-lt"/>
            </a:endParaRPr>
          </a:p>
        </p:txBody>
      </p:sp>
      <p:sp>
        <p:nvSpPr>
          <p:cNvPr id="9" name="Rectangle: Rounded Corners 8">
            <a:extLst>
              <a:ext uri="{FF2B5EF4-FFF2-40B4-BE49-F238E27FC236}">
                <a16:creationId xmlns:a16="http://schemas.microsoft.com/office/drawing/2014/main" id="{DA3EA164-71F9-F323-BB79-8AD49EEFF03A}"/>
              </a:ext>
            </a:extLst>
          </p:cNvPr>
          <p:cNvSpPr/>
          <p:nvPr/>
        </p:nvSpPr>
        <p:spPr>
          <a:xfrm rot="540000">
            <a:off x="10271641" y="123865"/>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dirty="0">
                <a:solidFill>
                  <a:schemeClr val="bg1"/>
                </a:solidFill>
                <a:ea typeface="+mn-lt"/>
                <a:cs typeface="+mn-lt"/>
              </a:rPr>
              <a:t>3: The church as a community of missionary disciples</a:t>
            </a:r>
            <a:endParaRPr lang="en-GB" sz="2000" dirty="0">
              <a:solidFill>
                <a:srgbClr val="000000"/>
              </a:solidFill>
              <a:ea typeface="+mn-lt"/>
              <a:cs typeface="+mn-lt"/>
            </a:endParaRPr>
          </a:p>
        </p:txBody>
      </p:sp>
      <p:pic>
        <p:nvPicPr>
          <p:cNvPr id="2052" name="Picture 4" descr="Binocular Binocular icon vector binoculars icon stock illustrations">
            <a:extLst>
              <a:ext uri="{FF2B5EF4-FFF2-40B4-BE49-F238E27FC236}">
                <a16:creationId xmlns:a16="http://schemas.microsoft.com/office/drawing/2014/main" id="{4C57EC63-DF1D-0E57-40A0-E624545BDA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0619" y="1604964"/>
            <a:ext cx="1974055" cy="19740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054" name="Picture 6" descr="Magnifying glass cartoon icon vector illustration. Flat illustration of cute magnifying glass cartoon style icon Magnifying glass cartoon icon vector illustration. Flat illustration of cute magnifying glass cartoon style icon magnifier icon stock illustrations">
            <a:extLst>
              <a:ext uri="{FF2B5EF4-FFF2-40B4-BE49-F238E27FC236}">
                <a16:creationId xmlns:a16="http://schemas.microsoft.com/office/drawing/2014/main" id="{22F5B52A-49B4-0839-BAD4-EC4E6CDF4A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39124" y="2591991"/>
            <a:ext cx="1800225" cy="18002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056" name="Picture 8" descr="3D cinema glasses. Stereo retro glasses for three-dimensional cinema. 3D cinema glasses. Stereo retro glasses for three-dimensional cinema. Isometric vector illustration, isolated on white background. 3d Glasses icon stock illustrations">
            <a:extLst>
              <a:ext uri="{FF2B5EF4-FFF2-40B4-BE49-F238E27FC236}">
                <a16:creationId xmlns:a16="http://schemas.microsoft.com/office/drawing/2014/main" id="{230DF00B-1F4A-69D4-039A-40BF748DF8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5900" y="4019806"/>
            <a:ext cx="2416177" cy="241617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3AEAAF01-C4D1-C4DC-8CFB-403599C68952}"/>
              </a:ext>
            </a:extLst>
          </p:cNvPr>
          <p:cNvSpPr/>
          <p:nvPr/>
        </p:nvSpPr>
        <p:spPr>
          <a:xfrm rot="540000">
            <a:off x="10276992" y="135449"/>
            <a:ext cx="1765047" cy="2058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bg1"/>
                </a:solidFill>
                <a:ea typeface="+mn-lt"/>
                <a:cs typeface="+mn-lt"/>
              </a:rPr>
              <a:t>2: Reading the Bible with Missional lenses</a:t>
            </a:r>
          </a:p>
        </p:txBody>
      </p:sp>
      <p:sp>
        <p:nvSpPr>
          <p:cNvPr id="10" name="Rectangle: Rounded Corners 9">
            <a:extLst>
              <a:ext uri="{FF2B5EF4-FFF2-40B4-BE49-F238E27FC236}">
                <a16:creationId xmlns:a16="http://schemas.microsoft.com/office/drawing/2014/main" id="{08390D6A-DAEA-D9C8-82C4-BC9C0902CEE0}"/>
              </a:ext>
            </a:extLst>
          </p:cNvPr>
          <p:cNvSpPr/>
          <p:nvPr/>
        </p:nvSpPr>
        <p:spPr>
          <a:xfrm>
            <a:off x="540325" y="2781281"/>
            <a:ext cx="2833963" cy="7994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800" dirty="0">
                <a:solidFill>
                  <a:schemeClr val="bg1"/>
                </a:solidFill>
                <a:ea typeface="+mn-lt"/>
                <a:cs typeface="+mn-lt"/>
              </a:rPr>
              <a:t>3</a:t>
            </a:r>
            <a:r>
              <a:rPr lang="en-GB" sz="2800" dirty="0">
                <a:solidFill>
                  <a:srgbClr val="000000"/>
                </a:solidFill>
                <a:ea typeface="+mn-lt"/>
                <a:cs typeface="+mn-lt"/>
              </a:rPr>
              <a:t> </a:t>
            </a:r>
            <a:r>
              <a:rPr lang="en-GB" sz="2800" dirty="0">
                <a:solidFill>
                  <a:schemeClr val="bg1"/>
                </a:solidFill>
                <a:ea typeface="+mn-lt"/>
                <a:cs typeface="+mn-lt"/>
              </a:rPr>
              <a:t>types of lenses: </a:t>
            </a:r>
            <a:endParaRPr lang="en-US" dirty="0">
              <a:solidFill>
                <a:schemeClr val="bg1"/>
              </a:solidFill>
            </a:endParaRPr>
          </a:p>
        </p:txBody>
      </p:sp>
      <p:sp>
        <p:nvSpPr>
          <p:cNvPr id="12" name="Rectangle: Rounded Corners 11">
            <a:extLst>
              <a:ext uri="{FF2B5EF4-FFF2-40B4-BE49-F238E27FC236}">
                <a16:creationId xmlns:a16="http://schemas.microsoft.com/office/drawing/2014/main" id="{EEE4EA10-27BB-C74E-F0D1-523E0FCD07EF}"/>
              </a:ext>
            </a:extLst>
          </p:cNvPr>
          <p:cNvSpPr/>
          <p:nvPr/>
        </p:nvSpPr>
        <p:spPr>
          <a:xfrm>
            <a:off x="540324" y="3807864"/>
            <a:ext cx="3119713" cy="23763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514350" indent="-514350">
              <a:lnSpc>
                <a:spcPct val="90000"/>
              </a:lnSpc>
              <a:spcBef>
                <a:spcPts val="1000"/>
              </a:spcBef>
              <a:buAutoNum type="alphaLcParenR"/>
            </a:pPr>
            <a:r>
              <a:rPr lang="en-GB" sz="2800" dirty="0">
                <a:solidFill>
                  <a:schemeClr val="bg1"/>
                </a:solidFill>
                <a:ea typeface="+mn-lt"/>
                <a:cs typeface="+mn-lt"/>
              </a:rPr>
              <a:t>Binoculars   </a:t>
            </a:r>
            <a:endParaRPr lang="en-US" sz="2800" dirty="0">
              <a:solidFill>
                <a:schemeClr val="bg1"/>
              </a:solidFill>
              <a:ea typeface="+mn-lt"/>
              <a:cs typeface="+mn-lt"/>
            </a:endParaRPr>
          </a:p>
          <a:p>
            <a:pPr marL="514350" indent="-514350">
              <a:lnSpc>
                <a:spcPct val="90000"/>
              </a:lnSpc>
              <a:spcBef>
                <a:spcPts val="1000"/>
              </a:spcBef>
              <a:buAutoNum type="alphaLcParenR"/>
            </a:pPr>
            <a:r>
              <a:rPr lang="en-GB" sz="2800" dirty="0">
                <a:solidFill>
                  <a:schemeClr val="bg1"/>
                </a:solidFill>
                <a:ea typeface="+mn-lt"/>
                <a:cs typeface="+mn-lt"/>
              </a:rPr>
              <a:t>Magnifying glass</a:t>
            </a:r>
            <a:endParaRPr lang="en-US" dirty="0">
              <a:solidFill>
                <a:schemeClr val="bg1"/>
              </a:solidFill>
              <a:ea typeface="+mn-lt"/>
              <a:cs typeface="+mn-lt"/>
            </a:endParaRPr>
          </a:p>
          <a:p>
            <a:pPr marL="514350" indent="-514350">
              <a:lnSpc>
                <a:spcPct val="90000"/>
              </a:lnSpc>
              <a:spcBef>
                <a:spcPts val="1000"/>
              </a:spcBef>
              <a:buAutoNum type="alphaLcParenR"/>
            </a:pPr>
            <a:r>
              <a:rPr lang="en-GB" sz="2800" dirty="0">
                <a:solidFill>
                  <a:schemeClr val="bg1"/>
                </a:solidFill>
                <a:ea typeface="+mn-lt"/>
                <a:cs typeface="+mn-lt"/>
              </a:rPr>
              <a:t>3D glasses</a:t>
            </a:r>
            <a:endParaRPr lang="en-US" dirty="0">
              <a:solidFill>
                <a:schemeClr val="bg1"/>
              </a:solidFill>
              <a:cs typeface="Calibri" panose="020F0502020204030204"/>
            </a:endParaRPr>
          </a:p>
        </p:txBody>
      </p:sp>
    </p:spTree>
    <p:extLst>
      <p:ext uri="{BB962C8B-B14F-4D97-AF65-F5344CB8AC3E}">
        <p14:creationId xmlns:p14="http://schemas.microsoft.com/office/powerpoint/2010/main" val="2783289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Rounded Corners 28">
            <a:extLst>
              <a:ext uri="{FF2B5EF4-FFF2-40B4-BE49-F238E27FC236}">
                <a16:creationId xmlns:a16="http://schemas.microsoft.com/office/drawing/2014/main" id="{D1524445-4140-A51D-1B75-0A39139031B4}"/>
              </a:ext>
            </a:extLst>
          </p:cNvPr>
          <p:cNvSpPr/>
          <p:nvPr/>
        </p:nvSpPr>
        <p:spPr>
          <a:xfrm rot="840000">
            <a:off x="10606497" y="665406"/>
            <a:ext cx="865463" cy="6406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600" dirty="0">
                <a:solidFill>
                  <a:schemeClr val="bg1"/>
                </a:solidFill>
                <a:ea typeface="+mn-lt"/>
                <a:cs typeface="+mn-lt"/>
              </a:rPr>
              <a:t>Abram – Abraham ‘ The Father of Many Nations’</a:t>
            </a:r>
          </a:p>
        </p:txBody>
      </p:sp>
      <p:pic>
        <p:nvPicPr>
          <p:cNvPr id="23" name="Picture 2" descr="Ur, Iraq The ziqqurat of Ur, southern Iraq Archaeology Stock Photo">
            <a:extLst>
              <a:ext uri="{FF2B5EF4-FFF2-40B4-BE49-F238E27FC236}">
                <a16:creationId xmlns:a16="http://schemas.microsoft.com/office/drawing/2014/main" id="{AB8F90AD-43C7-24A7-289E-7AF19DE5C6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06617" y="656831"/>
            <a:ext cx="979222" cy="6456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7" name="Rectangle: Rounded Corners 26">
            <a:extLst>
              <a:ext uri="{FF2B5EF4-FFF2-40B4-BE49-F238E27FC236}">
                <a16:creationId xmlns:a16="http://schemas.microsoft.com/office/drawing/2014/main" id="{3E9BEA1C-F105-A0D1-0465-60B10C966131}"/>
              </a:ext>
            </a:extLst>
          </p:cNvPr>
          <p:cNvSpPr/>
          <p:nvPr/>
        </p:nvSpPr>
        <p:spPr>
          <a:xfrm>
            <a:off x="10605075" y="770448"/>
            <a:ext cx="1193547" cy="7465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800" dirty="0">
                <a:solidFill>
                  <a:schemeClr val="bg1"/>
                </a:solidFill>
                <a:ea typeface="+mn-lt"/>
                <a:cs typeface="+mn-lt"/>
              </a:rPr>
              <a:t>City Of Ur</a:t>
            </a:r>
            <a:endParaRPr lang="en-US" dirty="0"/>
          </a:p>
        </p:txBody>
      </p:sp>
      <p:sp>
        <p:nvSpPr>
          <p:cNvPr id="25" name="Rectangle: Rounded Corners 24">
            <a:extLst>
              <a:ext uri="{FF2B5EF4-FFF2-40B4-BE49-F238E27FC236}">
                <a16:creationId xmlns:a16="http://schemas.microsoft.com/office/drawing/2014/main" id="{1B15095F-93A4-E262-C0C8-7E56722A7EA8}"/>
              </a:ext>
            </a:extLst>
          </p:cNvPr>
          <p:cNvSpPr/>
          <p:nvPr/>
        </p:nvSpPr>
        <p:spPr>
          <a:xfrm rot="600000">
            <a:off x="10848491" y="833948"/>
            <a:ext cx="738463" cy="61952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600" dirty="0">
                <a:solidFill>
                  <a:schemeClr val="bg1"/>
                </a:solidFill>
                <a:ea typeface="+mn-lt"/>
                <a:cs typeface="+mn-lt"/>
              </a:rPr>
              <a:t>Abram – Abraham ‘ The Father of Many Nations’#</a:t>
            </a:r>
          </a:p>
        </p:txBody>
      </p:sp>
      <p:pic>
        <p:nvPicPr>
          <p:cNvPr id="15" name="Picture 6" descr="Magnifying glass cartoon icon vector illustration. Flat illustration of cute magnifying glass cartoon style icon Magnifying glass cartoon icon vector illustration. Flat illustration of cute magnifying glass cartoon style icon magnifier icon stock illustrations">
            <a:extLst>
              <a:ext uri="{FF2B5EF4-FFF2-40B4-BE49-F238E27FC236}">
                <a16:creationId xmlns:a16="http://schemas.microsoft.com/office/drawing/2014/main" id="{71682012-1C6F-A289-EB57-09FAF3CB88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20000">
            <a:off x="10467797" y="468599"/>
            <a:ext cx="1027642" cy="10488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3" name="Picture 8" descr="3D cinema glasses. Stereo retro glasses for three-dimensional cinema. 3D cinema glasses. Stereo retro glasses for three-dimensional cinema. Isometric vector illustration, isolated on white background. 3d Glasses icon stock illustrations">
            <a:extLst>
              <a:ext uri="{FF2B5EF4-FFF2-40B4-BE49-F238E27FC236}">
                <a16:creationId xmlns:a16="http://schemas.microsoft.com/office/drawing/2014/main" id="{6CF67C2D-240C-5B31-6FFA-EAD75D136B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00000">
            <a:off x="10699170" y="589708"/>
            <a:ext cx="1114428" cy="114617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1" name="Picture 4" descr="Binocular Binocular icon vector binoculars icon stock illustrations">
            <a:extLst>
              <a:ext uri="{FF2B5EF4-FFF2-40B4-BE49-F238E27FC236}">
                <a16:creationId xmlns:a16="http://schemas.microsoft.com/office/drawing/2014/main" id="{5BE78EFC-E39A-89FC-A24E-11EC7A78F9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
            <a:off x="10634236" y="412456"/>
            <a:ext cx="1159138" cy="11273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F9D1216C-1065-8FFA-8F71-8BACC19A368E}"/>
              </a:ext>
            </a:extLst>
          </p:cNvPr>
          <p:cNvSpPr/>
          <p:nvPr/>
        </p:nvSpPr>
        <p:spPr>
          <a:xfrm rot="720000">
            <a:off x="10382824" y="474114"/>
            <a:ext cx="1553380" cy="13286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514350" indent="-514350">
              <a:lnSpc>
                <a:spcPct val="90000"/>
              </a:lnSpc>
              <a:spcBef>
                <a:spcPts val="1000"/>
              </a:spcBef>
              <a:buAutoNum type="alphaLcParenR"/>
            </a:pPr>
            <a:r>
              <a:rPr lang="en-GB" sz="600">
                <a:solidFill>
                  <a:schemeClr val="bg1"/>
                </a:solidFill>
                <a:ea typeface="+mn-lt"/>
                <a:cs typeface="+mn-lt"/>
              </a:rPr>
              <a:t>Binoculars   </a:t>
            </a:r>
            <a:endParaRPr lang="en-US" sz="600">
              <a:solidFill>
                <a:schemeClr val="bg1"/>
              </a:solidFill>
              <a:ea typeface="+mn-lt"/>
              <a:cs typeface="+mn-lt"/>
            </a:endParaRPr>
          </a:p>
          <a:p>
            <a:pPr marL="514350" indent="-514350">
              <a:lnSpc>
                <a:spcPct val="90000"/>
              </a:lnSpc>
              <a:spcBef>
                <a:spcPts val="1000"/>
              </a:spcBef>
              <a:buAutoNum type="alphaLcParenR"/>
            </a:pPr>
            <a:r>
              <a:rPr lang="en-GB" sz="600" dirty="0">
                <a:solidFill>
                  <a:schemeClr val="bg1"/>
                </a:solidFill>
                <a:ea typeface="+mn-lt"/>
                <a:cs typeface="+mn-lt"/>
              </a:rPr>
              <a:t>Magnifying glass</a:t>
            </a:r>
            <a:endParaRPr lang="en-US" sz="600" dirty="0">
              <a:solidFill>
                <a:schemeClr val="bg1"/>
              </a:solidFill>
              <a:ea typeface="+mn-lt"/>
              <a:cs typeface="+mn-lt"/>
            </a:endParaRPr>
          </a:p>
          <a:p>
            <a:pPr marL="514350" indent="-514350">
              <a:lnSpc>
                <a:spcPct val="90000"/>
              </a:lnSpc>
              <a:spcBef>
                <a:spcPts val="1000"/>
              </a:spcBef>
              <a:buAutoNum type="alphaLcParenR"/>
            </a:pPr>
            <a:r>
              <a:rPr lang="en-GB" sz="600" dirty="0">
                <a:solidFill>
                  <a:schemeClr val="bg1"/>
                </a:solidFill>
                <a:ea typeface="+mn-lt"/>
                <a:cs typeface="+mn-lt"/>
              </a:rPr>
              <a:t>3D glasses</a:t>
            </a:r>
            <a:endParaRPr lang="en-US" sz="600" dirty="0">
              <a:solidFill>
                <a:schemeClr val="bg1"/>
              </a:solidFill>
              <a:cs typeface="Calibri" panose="020F0502020204030204"/>
            </a:endParaRPr>
          </a:p>
        </p:txBody>
      </p:sp>
      <p:sp>
        <p:nvSpPr>
          <p:cNvPr id="4" name="Rectangle: Rounded Corners 3">
            <a:extLst>
              <a:ext uri="{FF2B5EF4-FFF2-40B4-BE49-F238E27FC236}">
                <a16:creationId xmlns:a16="http://schemas.microsoft.com/office/drawing/2014/main" id="{415595FB-B3E2-5249-A532-BD967ADE3B83}"/>
              </a:ext>
            </a:extLst>
          </p:cNvPr>
          <p:cNvSpPr/>
          <p:nvPr/>
        </p:nvSpPr>
        <p:spPr>
          <a:xfrm rot="540000">
            <a:off x="10657991" y="738698"/>
            <a:ext cx="1045380" cy="7994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800" dirty="0">
                <a:solidFill>
                  <a:schemeClr val="bg1"/>
                </a:solidFill>
                <a:ea typeface="+mn-lt"/>
                <a:cs typeface="+mn-lt"/>
              </a:rPr>
              <a:t>3</a:t>
            </a:r>
            <a:r>
              <a:rPr lang="en-GB" sz="2800" dirty="0">
                <a:solidFill>
                  <a:srgbClr val="000000"/>
                </a:solidFill>
                <a:ea typeface="+mn-lt"/>
                <a:cs typeface="+mn-lt"/>
              </a:rPr>
              <a:t> </a:t>
            </a:r>
            <a:r>
              <a:rPr lang="en-GB" sz="2800" dirty="0">
                <a:solidFill>
                  <a:schemeClr val="bg1"/>
                </a:solidFill>
                <a:ea typeface="+mn-lt"/>
                <a:cs typeface="+mn-lt"/>
              </a:rPr>
              <a:t>types of lenses: </a:t>
            </a:r>
            <a:endParaRPr lang="en-US" dirty="0">
              <a:solidFill>
                <a:schemeClr val="bg1"/>
              </a:solidFill>
            </a:endParaRPr>
          </a:p>
        </p:txBody>
      </p:sp>
      <p:sp>
        <p:nvSpPr>
          <p:cNvPr id="9" name="Rectangle: Rounded Corners 8">
            <a:extLst>
              <a:ext uri="{FF2B5EF4-FFF2-40B4-BE49-F238E27FC236}">
                <a16:creationId xmlns:a16="http://schemas.microsoft.com/office/drawing/2014/main" id="{FB9229F1-B46A-FEB6-834F-A478DA58BD1B}"/>
              </a:ext>
            </a:extLst>
          </p:cNvPr>
          <p:cNvSpPr/>
          <p:nvPr/>
        </p:nvSpPr>
        <p:spPr>
          <a:xfrm rot="540000">
            <a:off x="10271641" y="123865"/>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dirty="0">
                <a:solidFill>
                  <a:schemeClr val="bg1"/>
                </a:solidFill>
                <a:ea typeface="+mn-lt"/>
                <a:cs typeface="+mn-lt"/>
              </a:rPr>
              <a:t>3: The church as a community of missionary disciples</a:t>
            </a:r>
            <a:endParaRPr lang="en-GB" sz="2000" dirty="0">
              <a:solidFill>
                <a:srgbClr val="000000"/>
              </a:solidFill>
              <a:ea typeface="+mn-lt"/>
              <a:cs typeface="+mn-lt"/>
            </a:endParaRPr>
          </a:p>
        </p:txBody>
      </p:sp>
      <p:sp>
        <p:nvSpPr>
          <p:cNvPr id="7" name="Rectangle: Rounded Corners 6">
            <a:extLst>
              <a:ext uri="{FF2B5EF4-FFF2-40B4-BE49-F238E27FC236}">
                <a16:creationId xmlns:a16="http://schemas.microsoft.com/office/drawing/2014/main" id="{D1C08CE2-1F09-9595-54A3-5E98E2C1AB38}"/>
              </a:ext>
            </a:extLst>
          </p:cNvPr>
          <p:cNvSpPr/>
          <p:nvPr/>
        </p:nvSpPr>
        <p:spPr>
          <a:xfrm rot="540000">
            <a:off x="10276992" y="135449"/>
            <a:ext cx="1765047" cy="2058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bg1"/>
                </a:solidFill>
                <a:ea typeface="+mn-lt"/>
                <a:cs typeface="+mn-lt"/>
              </a:rPr>
              <a:t>2: Reading the Bible with Missional lenses</a:t>
            </a:r>
          </a:p>
        </p:txBody>
      </p:sp>
      <p:sp>
        <p:nvSpPr>
          <p:cNvPr id="16" name="Rectangle: Rounded Corners 15">
            <a:extLst>
              <a:ext uri="{FF2B5EF4-FFF2-40B4-BE49-F238E27FC236}">
                <a16:creationId xmlns:a16="http://schemas.microsoft.com/office/drawing/2014/main" id="{DB43F15D-54AB-290A-3E24-CD8DF63097E9}"/>
              </a:ext>
            </a:extLst>
          </p:cNvPr>
          <p:cNvSpPr/>
          <p:nvPr/>
        </p:nvSpPr>
        <p:spPr>
          <a:xfrm>
            <a:off x="836658" y="1828782"/>
            <a:ext cx="9279213" cy="25562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800" dirty="0">
                <a:solidFill>
                  <a:schemeClr val="bg1"/>
                </a:solidFill>
                <a:ea typeface="+mn-lt"/>
                <a:cs typeface="+mn-lt"/>
              </a:rPr>
              <a:t>Fundamentally our mission (if it is biblically informed and validated) means our committed participation as God’s people at God’s invitation and command, in God’s own mission within the history of the world for the redemption of God’s creation.</a:t>
            </a:r>
            <a:endParaRPr lang="en-US" dirty="0">
              <a:solidFill>
                <a:schemeClr val="bg1"/>
              </a:solidFill>
            </a:endParaRPr>
          </a:p>
        </p:txBody>
      </p:sp>
      <p:sp>
        <p:nvSpPr>
          <p:cNvPr id="17" name="Rectangle: Rounded Corners 16">
            <a:extLst>
              <a:ext uri="{FF2B5EF4-FFF2-40B4-BE49-F238E27FC236}">
                <a16:creationId xmlns:a16="http://schemas.microsoft.com/office/drawing/2014/main" id="{06909C3E-1BCD-1A06-8377-AA84BF66606A}"/>
              </a:ext>
            </a:extLst>
          </p:cNvPr>
          <p:cNvSpPr/>
          <p:nvPr/>
        </p:nvSpPr>
        <p:spPr>
          <a:xfrm>
            <a:off x="836658" y="4665114"/>
            <a:ext cx="9279213" cy="15296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800" dirty="0">
                <a:solidFill>
                  <a:schemeClr val="bg1"/>
                </a:solidFill>
                <a:ea typeface="+mn-lt"/>
                <a:cs typeface="+mn-lt"/>
              </a:rPr>
              <a:t>Wright, </a:t>
            </a:r>
            <a:r>
              <a:rPr lang="en-GB" sz="2800" i="1" dirty="0">
                <a:solidFill>
                  <a:schemeClr val="bg1"/>
                </a:solidFill>
                <a:ea typeface="+mn-lt"/>
                <a:cs typeface="+mn-lt"/>
              </a:rPr>
              <a:t>The Mission of God</a:t>
            </a:r>
            <a:r>
              <a:rPr lang="en-GB" sz="2800" dirty="0">
                <a:solidFill>
                  <a:schemeClr val="bg1"/>
                </a:solidFill>
                <a:ea typeface="+mn-lt"/>
                <a:cs typeface="+mn-lt"/>
              </a:rPr>
              <a:t>, </a:t>
            </a:r>
            <a:r>
              <a:rPr lang="en-GB" sz="2800" i="1" dirty="0">
                <a:solidFill>
                  <a:schemeClr val="bg1"/>
                </a:solidFill>
                <a:ea typeface="+mn-lt"/>
                <a:cs typeface="+mn-lt"/>
              </a:rPr>
              <a:t>Unlocking the Bible’s Grand Narrative</a:t>
            </a:r>
            <a:r>
              <a:rPr lang="en-GB" sz="2800" dirty="0">
                <a:solidFill>
                  <a:schemeClr val="bg1"/>
                </a:solidFill>
                <a:ea typeface="+mn-lt"/>
                <a:cs typeface="+mn-lt"/>
              </a:rPr>
              <a:t> (Oxford: IVP. 2006) p.22-3</a:t>
            </a:r>
            <a:endParaRPr lang="en-US" dirty="0">
              <a:solidFill>
                <a:schemeClr val="bg1"/>
              </a:solidFill>
            </a:endParaRPr>
          </a:p>
        </p:txBody>
      </p:sp>
    </p:spTree>
    <p:extLst>
      <p:ext uri="{BB962C8B-B14F-4D97-AF65-F5344CB8AC3E}">
        <p14:creationId xmlns:p14="http://schemas.microsoft.com/office/powerpoint/2010/main" val="2920677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ABA1B21D-E861-6EA7-E30C-A059941B6712}"/>
              </a:ext>
            </a:extLst>
          </p:cNvPr>
          <p:cNvSpPr/>
          <p:nvPr/>
        </p:nvSpPr>
        <p:spPr>
          <a:xfrm>
            <a:off x="10636824" y="759864"/>
            <a:ext cx="622047" cy="7571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600" dirty="0">
                <a:solidFill>
                  <a:schemeClr val="bg1"/>
                </a:solidFill>
                <a:ea typeface="+mn-lt"/>
                <a:cs typeface="+mn-lt"/>
              </a:rPr>
              <a:t>Brueggemann, Walter, </a:t>
            </a:r>
            <a:r>
              <a:rPr lang="en-GB" sz="600" i="1" dirty="0">
                <a:solidFill>
                  <a:schemeClr val="bg1"/>
                </a:solidFill>
                <a:ea typeface="+mn-lt"/>
                <a:cs typeface="+mn-lt"/>
              </a:rPr>
              <a:t>Genesis: Interpretation: A Bible Commentary for Teaching and Preaching</a:t>
            </a:r>
            <a:r>
              <a:rPr lang="en-GB" sz="600" dirty="0">
                <a:solidFill>
                  <a:schemeClr val="bg1"/>
                </a:solidFill>
                <a:ea typeface="+mn-lt"/>
                <a:cs typeface="+mn-lt"/>
              </a:rPr>
              <a:t> </a:t>
            </a:r>
            <a:r>
              <a:rPr lang="en-GB" sz="600" i="1" dirty="0">
                <a:solidFill>
                  <a:schemeClr val="bg1"/>
                </a:solidFill>
                <a:ea typeface="+mn-lt"/>
                <a:cs typeface="+mn-lt"/>
              </a:rPr>
              <a:t>Genesis,</a:t>
            </a:r>
            <a:r>
              <a:rPr lang="en-GB" sz="600" dirty="0">
                <a:solidFill>
                  <a:schemeClr val="bg1"/>
                </a:solidFill>
                <a:ea typeface="+mn-lt"/>
                <a:cs typeface="+mn-lt"/>
              </a:rPr>
              <a:t> (John Knox Press, 1982), p.105 </a:t>
            </a:r>
            <a:endParaRPr lang="en-US" sz="600" dirty="0">
              <a:solidFill>
                <a:schemeClr val="bg1"/>
              </a:solidFill>
              <a:ea typeface="+mn-lt"/>
              <a:cs typeface="+mn-lt"/>
            </a:endParaRPr>
          </a:p>
        </p:txBody>
      </p:sp>
      <p:sp>
        <p:nvSpPr>
          <p:cNvPr id="18" name="Rectangle: Rounded Corners 17">
            <a:extLst>
              <a:ext uri="{FF2B5EF4-FFF2-40B4-BE49-F238E27FC236}">
                <a16:creationId xmlns:a16="http://schemas.microsoft.com/office/drawing/2014/main" id="{5215DD1D-2954-6F43-1A36-CBBDBCE63466}"/>
              </a:ext>
            </a:extLst>
          </p:cNvPr>
          <p:cNvSpPr/>
          <p:nvPr/>
        </p:nvSpPr>
        <p:spPr>
          <a:xfrm rot="540000">
            <a:off x="10787638" y="335907"/>
            <a:ext cx="749047" cy="163552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600" dirty="0">
                <a:solidFill>
                  <a:schemeClr val="bg1"/>
                </a:solidFill>
                <a:ea typeface="+mn-lt"/>
                <a:cs typeface="+mn-lt"/>
              </a:rPr>
              <a:t>The purpose of the call is </a:t>
            </a:r>
            <a:r>
              <a:rPr lang="en-US" sz="600" dirty="0">
                <a:solidFill>
                  <a:srgbClr val="FFC000"/>
                </a:solidFill>
                <a:ea typeface="+mn-lt"/>
                <a:cs typeface="+mn-lt"/>
              </a:rPr>
              <a:t>to fashion an alternative community in creation gone awry, to embody in human history the power of the blessing</a:t>
            </a:r>
            <a:r>
              <a:rPr lang="en-US" sz="600" dirty="0">
                <a:solidFill>
                  <a:schemeClr val="bg1"/>
                </a:solidFill>
                <a:ea typeface="+mn-lt"/>
                <a:cs typeface="+mn-lt"/>
              </a:rPr>
              <a:t>. It is the hope of God that in this new family all human history can be brought to the unity and harmony intended by the one who calls. </a:t>
            </a:r>
            <a:endParaRPr lang="en-US" sz="600" dirty="0">
              <a:solidFill>
                <a:schemeClr val="bg1"/>
              </a:solidFill>
            </a:endParaRPr>
          </a:p>
        </p:txBody>
      </p:sp>
      <p:sp>
        <p:nvSpPr>
          <p:cNvPr id="8" name="Rectangle: Rounded Corners 7">
            <a:extLst>
              <a:ext uri="{FF2B5EF4-FFF2-40B4-BE49-F238E27FC236}">
                <a16:creationId xmlns:a16="http://schemas.microsoft.com/office/drawing/2014/main" id="{BE58437F-2A95-A3FF-ED47-858293213087}"/>
              </a:ext>
            </a:extLst>
          </p:cNvPr>
          <p:cNvSpPr/>
          <p:nvPr/>
        </p:nvSpPr>
        <p:spPr>
          <a:xfrm>
            <a:off x="10795574" y="378864"/>
            <a:ext cx="685547" cy="156143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600" dirty="0">
                <a:solidFill>
                  <a:schemeClr val="bg1"/>
                </a:solidFill>
                <a:ea typeface="+mn-lt"/>
                <a:cs typeface="+mn-lt"/>
              </a:rPr>
              <a:t>Wright, </a:t>
            </a:r>
            <a:r>
              <a:rPr lang="en-GB" sz="600" i="1" dirty="0">
                <a:solidFill>
                  <a:schemeClr val="bg1"/>
                </a:solidFill>
                <a:ea typeface="+mn-lt"/>
                <a:cs typeface="+mn-lt"/>
              </a:rPr>
              <a:t>The Mission of God</a:t>
            </a:r>
            <a:r>
              <a:rPr lang="en-GB" sz="600" dirty="0">
                <a:solidFill>
                  <a:schemeClr val="bg1"/>
                </a:solidFill>
                <a:ea typeface="+mn-lt"/>
                <a:cs typeface="+mn-lt"/>
              </a:rPr>
              <a:t>, </a:t>
            </a:r>
            <a:r>
              <a:rPr lang="en-GB" sz="600" i="1" dirty="0">
                <a:solidFill>
                  <a:schemeClr val="bg1"/>
                </a:solidFill>
                <a:ea typeface="+mn-lt"/>
                <a:cs typeface="+mn-lt"/>
              </a:rPr>
              <a:t>Unlocking the Bible’s Grand Narrative</a:t>
            </a:r>
            <a:r>
              <a:rPr lang="en-GB" sz="600" dirty="0">
                <a:solidFill>
                  <a:schemeClr val="bg1"/>
                </a:solidFill>
                <a:ea typeface="+mn-lt"/>
                <a:cs typeface="+mn-lt"/>
              </a:rPr>
              <a:t> (Oxford: IVP. 2006) p.22-3</a:t>
            </a:r>
            <a:endParaRPr lang="en-US" sz="600" dirty="0">
              <a:solidFill>
                <a:schemeClr val="bg1"/>
              </a:solidFill>
            </a:endParaRPr>
          </a:p>
        </p:txBody>
      </p:sp>
      <p:sp>
        <p:nvSpPr>
          <p:cNvPr id="4" name="Rectangle: Rounded Corners 3">
            <a:extLst>
              <a:ext uri="{FF2B5EF4-FFF2-40B4-BE49-F238E27FC236}">
                <a16:creationId xmlns:a16="http://schemas.microsoft.com/office/drawing/2014/main" id="{0C024CB0-6567-B9ED-EB6F-5719B520F335}"/>
              </a:ext>
            </a:extLst>
          </p:cNvPr>
          <p:cNvSpPr/>
          <p:nvPr/>
        </p:nvSpPr>
        <p:spPr>
          <a:xfrm rot="600000">
            <a:off x="10774407" y="431782"/>
            <a:ext cx="981880" cy="1677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600" dirty="0">
                <a:solidFill>
                  <a:schemeClr val="bg1"/>
                </a:solidFill>
                <a:ea typeface="+mn-lt"/>
                <a:cs typeface="+mn-lt"/>
              </a:rPr>
              <a:t>Fundamentally our mission (if it is biblically informed and validated) means our committed participation as God’s people at God’s invitation and command, in God’s own mission within the history of the world for the redemption of God’s creation.</a:t>
            </a:r>
            <a:endParaRPr lang="en-US" sz="600" dirty="0">
              <a:solidFill>
                <a:schemeClr val="bg1"/>
              </a:solidFill>
            </a:endParaRPr>
          </a:p>
        </p:txBody>
      </p:sp>
      <p:sp>
        <p:nvSpPr>
          <p:cNvPr id="9" name="Rectangle: Rounded Corners 8">
            <a:extLst>
              <a:ext uri="{FF2B5EF4-FFF2-40B4-BE49-F238E27FC236}">
                <a16:creationId xmlns:a16="http://schemas.microsoft.com/office/drawing/2014/main" id="{16A5BF94-CE9C-B46B-726E-4545FE2E5558}"/>
              </a:ext>
            </a:extLst>
          </p:cNvPr>
          <p:cNvSpPr/>
          <p:nvPr/>
        </p:nvSpPr>
        <p:spPr>
          <a:xfrm rot="540000">
            <a:off x="10271641" y="123865"/>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dirty="0">
                <a:solidFill>
                  <a:schemeClr val="bg1"/>
                </a:solidFill>
                <a:ea typeface="+mn-lt"/>
                <a:cs typeface="+mn-lt"/>
              </a:rPr>
              <a:t>3: The church as a community of missionary disciples</a:t>
            </a:r>
            <a:endParaRPr lang="en-GB" sz="2000" dirty="0">
              <a:solidFill>
                <a:srgbClr val="000000"/>
              </a:solidFill>
              <a:ea typeface="+mn-lt"/>
              <a:cs typeface="+mn-lt"/>
            </a:endParaRPr>
          </a:p>
        </p:txBody>
      </p:sp>
      <p:pic>
        <p:nvPicPr>
          <p:cNvPr id="3074" name="Picture 2" descr="Ur, Iraq The ziqqurat of Ur, southern Iraq Archaeology Stock Photo">
            <a:extLst>
              <a:ext uri="{FF2B5EF4-FFF2-40B4-BE49-F238E27FC236}">
                <a16:creationId xmlns:a16="http://schemas.microsoft.com/office/drawing/2014/main" id="{7A95BB3A-5E11-06A7-B64F-E0A50F07B4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1950" y="2445414"/>
            <a:ext cx="5593555" cy="37253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7E95446F-D475-4C75-614D-D534A39DDDA9}"/>
              </a:ext>
            </a:extLst>
          </p:cNvPr>
          <p:cNvSpPr/>
          <p:nvPr/>
        </p:nvSpPr>
        <p:spPr>
          <a:xfrm rot="540000">
            <a:off x="10276992" y="135449"/>
            <a:ext cx="1765047" cy="2058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bg1"/>
                </a:solidFill>
                <a:ea typeface="+mn-lt"/>
                <a:cs typeface="+mn-lt"/>
              </a:rPr>
              <a:t>2: Reading the Bible with Missional lenses</a:t>
            </a:r>
          </a:p>
        </p:txBody>
      </p:sp>
      <p:sp>
        <p:nvSpPr>
          <p:cNvPr id="12" name="Rectangle: Rounded Corners 11">
            <a:extLst>
              <a:ext uri="{FF2B5EF4-FFF2-40B4-BE49-F238E27FC236}">
                <a16:creationId xmlns:a16="http://schemas.microsoft.com/office/drawing/2014/main" id="{5B8B2947-5BCD-163D-A1DB-CDFD014981A5}"/>
              </a:ext>
            </a:extLst>
          </p:cNvPr>
          <p:cNvSpPr/>
          <p:nvPr/>
        </p:nvSpPr>
        <p:spPr>
          <a:xfrm>
            <a:off x="393581" y="1713155"/>
            <a:ext cx="7300129" cy="61952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800" dirty="0">
                <a:solidFill>
                  <a:schemeClr val="bg1"/>
                </a:solidFill>
                <a:ea typeface="+mn-lt"/>
                <a:cs typeface="+mn-lt"/>
              </a:rPr>
              <a:t>Abram – Abraham ‘ The Father of Many Nations’</a:t>
            </a:r>
          </a:p>
        </p:txBody>
      </p:sp>
      <p:sp>
        <p:nvSpPr>
          <p:cNvPr id="14" name="Rectangle: Rounded Corners 13">
            <a:extLst>
              <a:ext uri="{FF2B5EF4-FFF2-40B4-BE49-F238E27FC236}">
                <a16:creationId xmlns:a16="http://schemas.microsoft.com/office/drawing/2014/main" id="{5348C61C-4C29-BB1F-F16C-064B3716DDAF}"/>
              </a:ext>
            </a:extLst>
          </p:cNvPr>
          <p:cNvSpPr/>
          <p:nvPr/>
        </p:nvSpPr>
        <p:spPr>
          <a:xfrm>
            <a:off x="392159" y="2992948"/>
            <a:ext cx="1807063" cy="61952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800" dirty="0">
                <a:solidFill>
                  <a:schemeClr val="bg1"/>
                </a:solidFill>
                <a:ea typeface="+mn-lt"/>
                <a:cs typeface="+mn-lt"/>
              </a:rPr>
              <a:t>City Of Ur</a:t>
            </a:r>
            <a:endParaRPr lang="en-US" dirty="0"/>
          </a:p>
        </p:txBody>
      </p:sp>
    </p:spTree>
    <p:extLst>
      <p:ext uri="{BB962C8B-B14F-4D97-AF65-F5344CB8AC3E}">
        <p14:creationId xmlns:p14="http://schemas.microsoft.com/office/powerpoint/2010/main" val="33872745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231D11B9-96CE-DBB6-696D-FC5D87F2C923}"/>
              </a:ext>
            </a:extLst>
          </p:cNvPr>
          <p:cNvSpPr/>
          <p:nvPr/>
        </p:nvSpPr>
        <p:spPr>
          <a:xfrm rot="600000">
            <a:off x="10403991" y="516448"/>
            <a:ext cx="1500464" cy="1296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600" dirty="0">
                <a:solidFill>
                  <a:schemeClr val="bg1"/>
                </a:solidFill>
                <a:ea typeface="+mn-lt"/>
                <a:cs typeface="+mn-lt"/>
              </a:rPr>
              <a:t>I will make you into a great nation,</a:t>
            </a:r>
            <a:br>
              <a:rPr lang="en-GB" sz="600" dirty="0">
                <a:solidFill>
                  <a:schemeClr val="bg1"/>
                </a:solidFill>
                <a:ea typeface="+mn-lt"/>
                <a:cs typeface="+mn-lt"/>
              </a:rPr>
            </a:br>
            <a:r>
              <a:rPr lang="en-GB" sz="600" dirty="0">
                <a:solidFill>
                  <a:schemeClr val="bg1"/>
                </a:solidFill>
                <a:ea typeface="+mn-lt"/>
                <a:cs typeface="+mn-lt"/>
              </a:rPr>
              <a:t>    and I will bless you;</a:t>
            </a:r>
            <a:br>
              <a:rPr lang="en-GB" sz="600" dirty="0">
                <a:solidFill>
                  <a:schemeClr val="bg1"/>
                </a:solidFill>
                <a:ea typeface="+mn-lt"/>
                <a:cs typeface="+mn-lt"/>
              </a:rPr>
            </a:br>
            <a:r>
              <a:rPr lang="en-GB" sz="600" dirty="0">
                <a:solidFill>
                  <a:schemeClr val="bg1"/>
                </a:solidFill>
                <a:ea typeface="+mn-lt"/>
                <a:cs typeface="+mn-lt"/>
              </a:rPr>
              <a:t>I will make your name great,</a:t>
            </a:r>
            <a:br>
              <a:rPr lang="en-GB" sz="600" dirty="0">
                <a:solidFill>
                  <a:schemeClr val="bg1"/>
                </a:solidFill>
                <a:ea typeface="+mn-lt"/>
                <a:cs typeface="+mn-lt"/>
              </a:rPr>
            </a:br>
            <a:r>
              <a:rPr lang="en-GB" sz="600" dirty="0">
                <a:solidFill>
                  <a:schemeClr val="bg1"/>
                </a:solidFill>
                <a:ea typeface="+mn-lt"/>
                <a:cs typeface="+mn-lt"/>
              </a:rPr>
              <a:t>    and you will be a blessing.</a:t>
            </a:r>
            <a:r>
              <a:rPr lang="en-GB" sz="600" baseline="30000" dirty="0">
                <a:solidFill>
                  <a:schemeClr val="bg1"/>
                </a:solidFill>
                <a:ea typeface="+mn-lt"/>
                <a:cs typeface="+mn-lt"/>
              </a:rPr>
              <a:t>[</a:t>
            </a:r>
            <a:r>
              <a:rPr lang="en-GB" sz="600" baseline="30000" dirty="0">
                <a:solidFill>
                  <a:schemeClr val="bg1"/>
                </a:solidFill>
                <a:latin typeface="Segoe UI"/>
                <a:ea typeface="+mn-lt"/>
                <a:cs typeface="Segoe UI"/>
                <a:hlinkClick r:id="rId2">
                  <a:extLst>
                    <a:ext uri="{A12FA001-AC4F-418D-AE19-62706E023703}">
                      <ahyp:hlinkClr xmlns:ahyp="http://schemas.microsoft.com/office/drawing/2018/hyperlinkcolor" val="tx"/>
                    </a:ext>
                  </a:extLst>
                </a:hlinkClick>
              </a:rPr>
              <a:t>a</a:t>
            </a:r>
            <a:r>
              <a:rPr lang="en-GB" sz="600" baseline="30000" dirty="0">
                <a:solidFill>
                  <a:schemeClr val="bg1"/>
                </a:solidFill>
                <a:ea typeface="+mn-lt"/>
                <a:cs typeface="+mn-lt"/>
              </a:rPr>
              <a:t>]</a:t>
            </a:r>
            <a:br>
              <a:rPr lang="en-GB" sz="600" baseline="30000" dirty="0">
                <a:solidFill>
                  <a:schemeClr val="bg1"/>
                </a:solidFill>
                <a:ea typeface="+mn-lt"/>
                <a:cs typeface="+mn-lt"/>
              </a:rPr>
            </a:br>
            <a:r>
              <a:rPr lang="en-GB" sz="600" baseline="30000" dirty="0">
                <a:solidFill>
                  <a:schemeClr val="bg1"/>
                </a:solidFill>
                <a:ea typeface="+mn-lt"/>
                <a:cs typeface="+mn-lt"/>
              </a:rPr>
              <a:t>3 </a:t>
            </a:r>
            <a:r>
              <a:rPr lang="en-GB" sz="600" dirty="0">
                <a:solidFill>
                  <a:schemeClr val="bg1"/>
                </a:solidFill>
                <a:ea typeface="+mn-lt"/>
                <a:cs typeface="+mn-lt"/>
              </a:rPr>
              <a:t>I will bless those who bless you,</a:t>
            </a:r>
            <a:br>
              <a:rPr lang="en-GB" sz="600" dirty="0">
                <a:solidFill>
                  <a:schemeClr val="bg1"/>
                </a:solidFill>
                <a:ea typeface="+mn-lt"/>
                <a:cs typeface="+mn-lt"/>
              </a:rPr>
            </a:br>
            <a:r>
              <a:rPr lang="en-GB" sz="600" dirty="0">
                <a:solidFill>
                  <a:schemeClr val="bg1"/>
                </a:solidFill>
                <a:ea typeface="+mn-lt"/>
                <a:cs typeface="+mn-lt"/>
              </a:rPr>
              <a:t>    and whoever curses you I will curse;</a:t>
            </a:r>
            <a:br>
              <a:rPr lang="en-GB" sz="600" dirty="0">
                <a:solidFill>
                  <a:schemeClr val="bg1"/>
                </a:solidFill>
                <a:ea typeface="+mn-lt"/>
                <a:cs typeface="+mn-lt"/>
              </a:rPr>
            </a:br>
            <a:r>
              <a:rPr lang="en-GB" sz="600" dirty="0">
                <a:solidFill>
                  <a:schemeClr val="bg1"/>
                </a:solidFill>
                <a:ea typeface="+mn-lt"/>
                <a:cs typeface="+mn-lt"/>
              </a:rPr>
              <a:t>and all peoples on earth</a:t>
            </a:r>
            <a:br>
              <a:rPr lang="en-GB" sz="600" dirty="0">
                <a:solidFill>
                  <a:schemeClr val="bg1"/>
                </a:solidFill>
                <a:ea typeface="+mn-lt"/>
                <a:cs typeface="+mn-lt"/>
              </a:rPr>
            </a:br>
            <a:r>
              <a:rPr lang="en-GB" sz="600" dirty="0">
                <a:solidFill>
                  <a:schemeClr val="bg1"/>
                </a:solidFill>
                <a:ea typeface="+mn-lt"/>
                <a:cs typeface="+mn-lt"/>
              </a:rPr>
              <a:t>    will be blessed through you. </a:t>
            </a:r>
          </a:p>
        </p:txBody>
      </p:sp>
      <p:sp>
        <p:nvSpPr>
          <p:cNvPr id="13" name="Rectangle: Rounded Corners 12">
            <a:extLst>
              <a:ext uri="{FF2B5EF4-FFF2-40B4-BE49-F238E27FC236}">
                <a16:creationId xmlns:a16="http://schemas.microsoft.com/office/drawing/2014/main" id="{23FF3CA8-4649-C849-C75A-A4912E106BC0}"/>
              </a:ext>
            </a:extLst>
          </p:cNvPr>
          <p:cNvSpPr/>
          <p:nvPr/>
        </p:nvSpPr>
        <p:spPr>
          <a:xfrm rot="840000">
            <a:off x="10606497" y="665406"/>
            <a:ext cx="865463" cy="6406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600" dirty="0">
                <a:solidFill>
                  <a:schemeClr val="bg1"/>
                </a:solidFill>
                <a:ea typeface="+mn-lt"/>
                <a:cs typeface="+mn-lt"/>
              </a:rPr>
              <a:t>Abram – Abraham ‘ The Father of Many Nations’</a:t>
            </a:r>
          </a:p>
        </p:txBody>
      </p:sp>
      <p:pic>
        <p:nvPicPr>
          <p:cNvPr id="11" name="Picture 2" descr="Ur, Iraq The ziqqurat of Ur, southern Iraq Archaeology Stock Photo">
            <a:extLst>
              <a:ext uri="{FF2B5EF4-FFF2-40B4-BE49-F238E27FC236}">
                <a16:creationId xmlns:a16="http://schemas.microsoft.com/office/drawing/2014/main" id="{F7C8BBCC-66BE-340E-68A2-6F44DFDCAD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6617" y="656831"/>
            <a:ext cx="979222" cy="6456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BB1BEE39-CABB-6351-4C85-F677E5436B4B}"/>
              </a:ext>
            </a:extLst>
          </p:cNvPr>
          <p:cNvSpPr/>
          <p:nvPr/>
        </p:nvSpPr>
        <p:spPr>
          <a:xfrm>
            <a:off x="10605075" y="770448"/>
            <a:ext cx="1193547" cy="74652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800" dirty="0">
                <a:solidFill>
                  <a:schemeClr val="bg1"/>
                </a:solidFill>
                <a:ea typeface="+mn-lt"/>
                <a:cs typeface="+mn-lt"/>
              </a:rPr>
              <a:t>City Of Ur</a:t>
            </a:r>
            <a:endParaRPr lang="en-US" dirty="0"/>
          </a:p>
        </p:txBody>
      </p:sp>
      <p:sp>
        <p:nvSpPr>
          <p:cNvPr id="4" name="Rectangle: Rounded Corners 3">
            <a:extLst>
              <a:ext uri="{FF2B5EF4-FFF2-40B4-BE49-F238E27FC236}">
                <a16:creationId xmlns:a16="http://schemas.microsoft.com/office/drawing/2014/main" id="{078CDBEE-E59D-6D93-0C6E-E06A6CADFDD4}"/>
              </a:ext>
            </a:extLst>
          </p:cNvPr>
          <p:cNvSpPr/>
          <p:nvPr/>
        </p:nvSpPr>
        <p:spPr>
          <a:xfrm rot="600000">
            <a:off x="10848491" y="833948"/>
            <a:ext cx="738463" cy="61952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600" dirty="0">
                <a:solidFill>
                  <a:schemeClr val="bg1"/>
                </a:solidFill>
                <a:ea typeface="+mn-lt"/>
                <a:cs typeface="+mn-lt"/>
              </a:rPr>
              <a:t>Abram – Abraham ‘ The Father of Many Nations’#</a:t>
            </a:r>
          </a:p>
        </p:txBody>
      </p:sp>
      <p:sp>
        <p:nvSpPr>
          <p:cNvPr id="9" name="Rectangle: Rounded Corners 8">
            <a:extLst>
              <a:ext uri="{FF2B5EF4-FFF2-40B4-BE49-F238E27FC236}">
                <a16:creationId xmlns:a16="http://schemas.microsoft.com/office/drawing/2014/main" id="{69FBE4F1-820F-10D6-360D-372F0954FB26}"/>
              </a:ext>
            </a:extLst>
          </p:cNvPr>
          <p:cNvSpPr/>
          <p:nvPr/>
        </p:nvSpPr>
        <p:spPr>
          <a:xfrm rot="540000">
            <a:off x="10271641" y="123865"/>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dirty="0">
                <a:solidFill>
                  <a:schemeClr val="bg1"/>
                </a:solidFill>
                <a:ea typeface="+mn-lt"/>
                <a:cs typeface="+mn-lt"/>
              </a:rPr>
              <a:t>3: The church as a community of missionary disciples</a:t>
            </a:r>
            <a:endParaRPr lang="en-GB" sz="2000" dirty="0">
              <a:solidFill>
                <a:srgbClr val="000000"/>
              </a:solidFill>
              <a:ea typeface="+mn-lt"/>
              <a:cs typeface="+mn-lt"/>
            </a:endParaRPr>
          </a:p>
        </p:txBody>
      </p:sp>
      <p:sp>
        <p:nvSpPr>
          <p:cNvPr id="7" name="Rectangle: Rounded Corners 6">
            <a:extLst>
              <a:ext uri="{FF2B5EF4-FFF2-40B4-BE49-F238E27FC236}">
                <a16:creationId xmlns:a16="http://schemas.microsoft.com/office/drawing/2014/main" id="{261345F2-AE1F-555B-4435-89F227C633EB}"/>
              </a:ext>
            </a:extLst>
          </p:cNvPr>
          <p:cNvSpPr/>
          <p:nvPr/>
        </p:nvSpPr>
        <p:spPr>
          <a:xfrm rot="540000">
            <a:off x="10276992" y="135449"/>
            <a:ext cx="1765047" cy="2058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bg1"/>
                </a:solidFill>
                <a:ea typeface="+mn-lt"/>
                <a:cs typeface="+mn-lt"/>
              </a:rPr>
              <a:t>2: Reading the Bible with Missional lenses</a:t>
            </a:r>
          </a:p>
        </p:txBody>
      </p:sp>
      <p:sp>
        <p:nvSpPr>
          <p:cNvPr id="14" name="Rectangle: Rounded Corners 13">
            <a:extLst>
              <a:ext uri="{FF2B5EF4-FFF2-40B4-BE49-F238E27FC236}">
                <a16:creationId xmlns:a16="http://schemas.microsoft.com/office/drawing/2014/main" id="{BF6271A7-5699-F56D-9118-AAB353EF2197}"/>
              </a:ext>
            </a:extLst>
          </p:cNvPr>
          <p:cNvSpPr/>
          <p:nvPr/>
        </p:nvSpPr>
        <p:spPr>
          <a:xfrm>
            <a:off x="773158" y="1278448"/>
            <a:ext cx="9289797" cy="23551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400" dirty="0">
                <a:solidFill>
                  <a:schemeClr val="bg1"/>
                </a:solidFill>
                <a:ea typeface="+mn-lt"/>
                <a:cs typeface="+mn-lt"/>
              </a:rPr>
              <a:t>The purpose of the call is </a:t>
            </a:r>
            <a:r>
              <a:rPr lang="en-US" sz="2400" dirty="0">
                <a:solidFill>
                  <a:srgbClr val="FFC000"/>
                </a:solidFill>
                <a:ea typeface="+mn-lt"/>
                <a:cs typeface="+mn-lt"/>
              </a:rPr>
              <a:t>to fashion an alternative community in creation gone awry, to embody in human history the power of the blessing</a:t>
            </a:r>
            <a:r>
              <a:rPr lang="en-US" sz="2400" dirty="0">
                <a:solidFill>
                  <a:schemeClr val="bg1"/>
                </a:solidFill>
                <a:ea typeface="+mn-lt"/>
                <a:cs typeface="+mn-lt"/>
              </a:rPr>
              <a:t>. It is the hope of God that in this new family all human history can be brought to the unity and harmony intended by the one who calls. </a:t>
            </a:r>
            <a:endParaRPr lang="en-US" dirty="0">
              <a:solidFill>
                <a:schemeClr val="bg1"/>
              </a:solidFill>
            </a:endParaRPr>
          </a:p>
        </p:txBody>
      </p:sp>
      <p:sp>
        <p:nvSpPr>
          <p:cNvPr id="15" name="Rectangle: Rounded Corners 14">
            <a:extLst>
              <a:ext uri="{FF2B5EF4-FFF2-40B4-BE49-F238E27FC236}">
                <a16:creationId xmlns:a16="http://schemas.microsoft.com/office/drawing/2014/main" id="{36B98C64-F9E4-59B1-2592-C0F0D907E11C}"/>
              </a:ext>
            </a:extLst>
          </p:cNvPr>
          <p:cNvSpPr/>
          <p:nvPr/>
        </p:nvSpPr>
        <p:spPr>
          <a:xfrm>
            <a:off x="762574" y="3733781"/>
            <a:ext cx="9289797" cy="23551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bg1"/>
                </a:solidFill>
                <a:ea typeface="+mn-lt"/>
                <a:cs typeface="+mn-lt"/>
              </a:rPr>
              <a:t>Brueggemann, Walter, </a:t>
            </a:r>
            <a:r>
              <a:rPr lang="en-GB" sz="2400" i="1" dirty="0">
                <a:solidFill>
                  <a:schemeClr val="bg1"/>
                </a:solidFill>
                <a:ea typeface="+mn-lt"/>
                <a:cs typeface="+mn-lt"/>
              </a:rPr>
              <a:t>Genesis: Interpretation: A Bible Commentary for Teaching and Preaching</a:t>
            </a:r>
            <a:r>
              <a:rPr lang="en-GB" sz="2400" dirty="0">
                <a:solidFill>
                  <a:schemeClr val="bg1"/>
                </a:solidFill>
                <a:ea typeface="+mn-lt"/>
                <a:cs typeface="+mn-lt"/>
              </a:rPr>
              <a:t> </a:t>
            </a:r>
            <a:r>
              <a:rPr lang="en-GB" sz="2400" i="1" dirty="0">
                <a:solidFill>
                  <a:schemeClr val="bg1"/>
                </a:solidFill>
                <a:ea typeface="+mn-lt"/>
                <a:cs typeface="+mn-lt"/>
              </a:rPr>
              <a:t>Genesis,</a:t>
            </a:r>
            <a:r>
              <a:rPr lang="en-GB" sz="2400" dirty="0">
                <a:solidFill>
                  <a:schemeClr val="bg1"/>
                </a:solidFill>
                <a:ea typeface="+mn-lt"/>
                <a:cs typeface="+mn-lt"/>
              </a:rPr>
              <a:t> (John Knox Press, 1982), p.105 </a:t>
            </a:r>
            <a:endParaRPr lang="en-US" sz="2400" dirty="0">
              <a:solidFill>
                <a:schemeClr val="bg1"/>
              </a:solidFill>
              <a:ea typeface="+mn-lt"/>
              <a:cs typeface="+mn-lt"/>
            </a:endParaRPr>
          </a:p>
        </p:txBody>
      </p:sp>
    </p:spTree>
    <p:extLst>
      <p:ext uri="{BB962C8B-B14F-4D97-AF65-F5344CB8AC3E}">
        <p14:creationId xmlns:p14="http://schemas.microsoft.com/office/powerpoint/2010/main" val="25236285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C6E597A6-C38F-661A-1DA9-ECD15A8D9A28}"/>
              </a:ext>
            </a:extLst>
          </p:cNvPr>
          <p:cNvSpPr/>
          <p:nvPr/>
        </p:nvSpPr>
        <p:spPr>
          <a:xfrm rot="540000">
            <a:off x="10636824" y="601115"/>
            <a:ext cx="939546" cy="111693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457200" indent="-457200">
              <a:lnSpc>
                <a:spcPct val="90000"/>
              </a:lnSpc>
              <a:spcBef>
                <a:spcPts val="1000"/>
              </a:spcBef>
              <a:buFont typeface="Arial"/>
              <a:buChar char="•"/>
            </a:pPr>
            <a:r>
              <a:rPr lang="en-GB" sz="600" i="1" dirty="0" err="1">
                <a:solidFill>
                  <a:srgbClr val="1D2D44"/>
                </a:solidFill>
                <a:ea typeface="+mn-lt"/>
                <a:cs typeface="+mn-lt"/>
              </a:rPr>
              <a:t>Missio</a:t>
            </a:r>
            <a:r>
              <a:rPr lang="en-GB" sz="600" i="1" dirty="0">
                <a:solidFill>
                  <a:srgbClr val="1D2D44"/>
                </a:solidFill>
                <a:ea typeface="+mn-lt"/>
                <a:cs typeface="+mn-lt"/>
              </a:rPr>
              <a:t> Dei </a:t>
            </a:r>
            <a:r>
              <a:rPr lang="en-GB" sz="600" dirty="0">
                <a:solidFill>
                  <a:srgbClr val="1D2D44"/>
                </a:solidFill>
                <a:ea typeface="+mn-lt"/>
                <a:cs typeface="+mn-lt"/>
              </a:rPr>
              <a:t>(meaning the Mission of God)</a:t>
            </a:r>
            <a:endParaRPr lang="en-US" sz="600">
              <a:solidFill>
                <a:srgbClr val="1D2D44"/>
              </a:solidFill>
              <a:ea typeface="+mn-lt"/>
              <a:cs typeface="+mn-lt"/>
            </a:endParaRPr>
          </a:p>
          <a:p>
            <a:pPr marL="285750" indent="-285750">
              <a:lnSpc>
                <a:spcPct val="90000"/>
              </a:lnSpc>
              <a:spcBef>
                <a:spcPts val="1000"/>
              </a:spcBef>
              <a:buFont typeface="Arial"/>
              <a:buChar char="•"/>
            </a:pPr>
            <a:r>
              <a:rPr lang="en-GB" sz="600" i="1" dirty="0">
                <a:solidFill>
                  <a:srgbClr val="1D2D44"/>
                </a:solidFill>
                <a:ea typeface="+mn-lt"/>
                <a:cs typeface="+mn-lt"/>
              </a:rPr>
              <a:t>Karl Barth  - 1950s Brandenburg conference</a:t>
            </a:r>
            <a:endParaRPr lang="en-US" sz="600">
              <a:solidFill>
                <a:srgbClr val="1D2D44"/>
              </a:solidFill>
              <a:ea typeface="+mn-lt"/>
              <a:cs typeface="+mn-lt"/>
            </a:endParaRPr>
          </a:p>
          <a:p>
            <a:pPr marL="285750" indent="-285750">
              <a:lnSpc>
                <a:spcPct val="90000"/>
              </a:lnSpc>
              <a:spcBef>
                <a:spcPts val="1000"/>
              </a:spcBef>
              <a:buFont typeface="Arial"/>
              <a:buChar char="•"/>
            </a:pPr>
            <a:r>
              <a:rPr lang="en-GB" sz="600" dirty="0">
                <a:solidFill>
                  <a:srgbClr val="1D2D44"/>
                </a:solidFill>
                <a:ea typeface="+mn-lt"/>
                <a:cs typeface="+mn-lt"/>
              </a:rPr>
              <a:t>Stephen Holmes – </a:t>
            </a:r>
            <a:r>
              <a:rPr lang="en-GB" sz="600" i="1" dirty="0">
                <a:solidFill>
                  <a:srgbClr val="1D2D44"/>
                </a:solidFill>
                <a:ea typeface="+mn-lt"/>
                <a:cs typeface="+mn-lt"/>
              </a:rPr>
              <a:t>intrinsic to the character of God</a:t>
            </a:r>
            <a:endParaRPr lang="en-US" sz="600" i="1">
              <a:solidFill>
                <a:srgbClr val="1D2D44"/>
              </a:solidFill>
              <a:ea typeface="+mn-lt"/>
              <a:cs typeface="+mn-lt"/>
            </a:endParaRPr>
          </a:p>
          <a:p>
            <a:pPr marL="285750" indent="-285750">
              <a:lnSpc>
                <a:spcPct val="90000"/>
              </a:lnSpc>
              <a:spcBef>
                <a:spcPts val="1000"/>
              </a:spcBef>
              <a:buFont typeface="Arial"/>
              <a:buChar char="•"/>
            </a:pPr>
            <a:r>
              <a:rPr lang="en-GB" sz="600" dirty="0">
                <a:solidFill>
                  <a:srgbClr val="1D2D44"/>
                </a:solidFill>
                <a:ea typeface="+mn-lt"/>
                <a:cs typeface="+mn-lt"/>
              </a:rPr>
              <a:t>John Flett – </a:t>
            </a:r>
            <a:r>
              <a:rPr lang="en-GB" sz="600" i="1" dirty="0">
                <a:solidFill>
                  <a:srgbClr val="1D2D44"/>
                </a:solidFill>
                <a:ea typeface="+mn-lt"/>
                <a:cs typeface="+mn-lt"/>
              </a:rPr>
              <a:t>God’s eternal decision to be for humanity </a:t>
            </a:r>
            <a:endParaRPr lang="en-US" sz="600" i="1">
              <a:solidFill>
                <a:srgbClr val="1D2D44"/>
              </a:solidFill>
              <a:cs typeface="Calibri"/>
            </a:endParaRPr>
          </a:p>
        </p:txBody>
      </p:sp>
      <p:sp>
        <p:nvSpPr>
          <p:cNvPr id="14" name="Rectangle: Rounded Corners 13">
            <a:extLst>
              <a:ext uri="{FF2B5EF4-FFF2-40B4-BE49-F238E27FC236}">
                <a16:creationId xmlns:a16="http://schemas.microsoft.com/office/drawing/2014/main" id="{4048BD31-B367-2A52-EEA9-51CC59A2AB57}"/>
              </a:ext>
            </a:extLst>
          </p:cNvPr>
          <p:cNvSpPr/>
          <p:nvPr/>
        </p:nvSpPr>
        <p:spPr>
          <a:xfrm rot="540000">
            <a:off x="10446324" y="622282"/>
            <a:ext cx="1458130" cy="894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600" dirty="0">
                <a:solidFill>
                  <a:srgbClr val="FFC000"/>
                </a:solidFill>
                <a:ea typeface="+mn-lt"/>
                <a:cs typeface="+mn-lt"/>
              </a:rPr>
              <a:t>a) Mission begins and ends with God </a:t>
            </a:r>
            <a:endParaRPr lang="en-US" sz="600" dirty="0"/>
          </a:p>
        </p:txBody>
      </p:sp>
      <p:sp>
        <p:nvSpPr>
          <p:cNvPr id="8" name="Rectangle: Rounded Corners 7">
            <a:extLst>
              <a:ext uri="{FF2B5EF4-FFF2-40B4-BE49-F238E27FC236}">
                <a16:creationId xmlns:a16="http://schemas.microsoft.com/office/drawing/2014/main" id="{32FF4D48-6453-3160-3D39-244E20368798}"/>
              </a:ext>
            </a:extLst>
          </p:cNvPr>
          <p:cNvSpPr/>
          <p:nvPr/>
        </p:nvSpPr>
        <p:spPr>
          <a:xfrm>
            <a:off x="10636824" y="759864"/>
            <a:ext cx="622047" cy="7571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600" dirty="0">
                <a:solidFill>
                  <a:schemeClr val="bg1"/>
                </a:solidFill>
                <a:ea typeface="+mn-lt"/>
                <a:cs typeface="+mn-lt"/>
              </a:rPr>
              <a:t>Brueggemann, Walter, </a:t>
            </a:r>
            <a:r>
              <a:rPr lang="en-GB" sz="600" i="1" dirty="0">
                <a:solidFill>
                  <a:schemeClr val="bg1"/>
                </a:solidFill>
                <a:ea typeface="+mn-lt"/>
                <a:cs typeface="+mn-lt"/>
              </a:rPr>
              <a:t>Genesis: Interpretation: A Bible Commentary for Teaching and Preaching</a:t>
            </a:r>
            <a:r>
              <a:rPr lang="en-GB" sz="600" dirty="0">
                <a:solidFill>
                  <a:schemeClr val="bg1"/>
                </a:solidFill>
                <a:ea typeface="+mn-lt"/>
                <a:cs typeface="+mn-lt"/>
              </a:rPr>
              <a:t> </a:t>
            </a:r>
            <a:r>
              <a:rPr lang="en-GB" sz="600" i="1" dirty="0">
                <a:solidFill>
                  <a:schemeClr val="bg1"/>
                </a:solidFill>
                <a:ea typeface="+mn-lt"/>
                <a:cs typeface="+mn-lt"/>
              </a:rPr>
              <a:t>Genesis,</a:t>
            </a:r>
            <a:r>
              <a:rPr lang="en-GB" sz="600" dirty="0">
                <a:solidFill>
                  <a:schemeClr val="bg1"/>
                </a:solidFill>
                <a:ea typeface="+mn-lt"/>
                <a:cs typeface="+mn-lt"/>
              </a:rPr>
              <a:t> (John Knox Press, 1982), p.105 </a:t>
            </a:r>
            <a:endParaRPr lang="en-US" sz="600" dirty="0">
              <a:solidFill>
                <a:schemeClr val="bg1"/>
              </a:solidFill>
              <a:ea typeface="+mn-lt"/>
              <a:cs typeface="+mn-lt"/>
            </a:endParaRPr>
          </a:p>
        </p:txBody>
      </p:sp>
      <p:sp>
        <p:nvSpPr>
          <p:cNvPr id="4" name="Rectangle: Rounded Corners 3">
            <a:extLst>
              <a:ext uri="{FF2B5EF4-FFF2-40B4-BE49-F238E27FC236}">
                <a16:creationId xmlns:a16="http://schemas.microsoft.com/office/drawing/2014/main" id="{9A9F9DBF-13A0-FBB9-3BF2-0B8D47B5E5D2}"/>
              </a:ext>
            </a:extLst>
          </p:cNvPr>
          <p:cNvSpPr/>
          <p:nvPr/>
        </p:nvSpPr>
        <p:spPr>
          <a:xfrm rot="540000">
            <a:off x="10787638" y="335907"/>
            <a:ext cx="749047" cy="163552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600" dirty="0">
                <a:solidFill>
                  <a:schemeClr val="bg1"/>
                </a:solidFill>
                <a:ea typeface="+mn-lt"/>
                <a:cs typeface="+mn-lt"/>
              </a:rPr>
              <a:t>The purpose of the call is </a:t>
            </a:r>
            <a:r>
              <a:rPr lang="en-US" sz="600" dirty="0">
                <a:solidFill>
                  <a:srgbClr val="FFC000"/>
                </a:solidFill>
                <a:ea typeface="+mn-lt"/>
                <a:cs typeface="+mn-lt"/>
              </a:rPr>
              <a:t>to fashion an alternative community in creation gone awry, to embody in human history the power of the blessing</a:t>
            </a:r>
            <a:r>
              <a:rPr lang="en-US" sz="600" dirty="0">
                <a:solidFill>
                  <a:schemeClr val="bg1"/>
                </a:solidFill>
                <a:ea typeface="+mn-lt"/>
                <a:cs typeface="+mn-lt"/>
              </a:rPr>
              <a:t>. It is the hope of God that in this new family all human history can be brought to the unity and harmony intended by the one who calls. </a:t>
            </a:r>
            <a:endParaRPr lang="en-US" sz="600" dirty="0">
              <a:solidFill>
                <a:schemeClr val="bg1"/>
              </a:solidFill>
            </a:endParaRPr>
          </a:p>
        </p:txBody>
      </p:sp>
      <p:sp>
        <p:nvSpPr>
          <p:cNvPr id="9" name="Rectangle: Rounded Corners 8">
            <a:extLst>
              <a:ext uri="{FF2B5EF4-FFF2-40B4-BE49-F238E27FC236}">
                <a16:creationId xmlns:a16="http://schemas.microsoft.com/office/drawing/2014/main" id="{CE1782E9-5367-39DA-4633-8DA2BE454D02}"/>
              </a:ext>
            </a:extLst>
          </p:cNvPr>
          <p:cNvSpPr/>
          <p:nvPr/>
        </p:nvSpPr>
        <p:spPr>
          <a:xfrm rot="540000">
            <a:off x="10271641" y="123865"/>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dirty="0">
                <a:solidFill>
                  <a:schemeClr val="bg1"/>
                </a:solidFill>
                <a:ea typeface="+mn-lt"/>
                <a:cs typeface="+mn-lt"/>
              </a:rPr>
              <a:t>3: The church as a community of missionary disciples</a:t>
            </a:r>
            <a:endParaRPr lang="en-GB" sz="2000" dirty="0">
              <a:solidFill>
                <a:srgbClr val="000000"/>
              </a:solidFill>
              <a:ea typeface="+mn-lt"/>
              <a:cs typeface="+mn-lt"/>
            </a:endParaRPr>
          </a:p>
        </p:txBody>
      </p:sp>
      <p:sp>
        <p:nvSpPr>
          <p:cNvPr id="7" name="Rectangle: Rounded Corners 6">
            <a:extLst>
              <a:ext uri="{FF2B5EF4-FFF2-40B4-BE49-F238E27FC236}">
                <a16:creationId xmlns:a16="http://schemas.microsoft.com/office/drawing/2014/main" id="{381F52D9-C166-885C-8E7D-174224393A53}"/>
              </a:ext>
            </a:extLst>
          </p:cNvPr>
          <p:cNvSpPr/>
          <p:nvPr/>
        </p:nvSpPr>
        <p:spPr>
          <a:xfrm rot="540000">
            <a:off x="10276992" y="135449"/>
            <a:ext cx="1765047" cy="2058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bg1"/>
                </a:solidFill>
                <a:ea typeface="+mn-lt"/>
                <a:cs typeface="+mn-lt"/>
              </a:rPr>
              <a:t>2: Reading the Bible with Missional lenses</a:t>
            </a:r>
          </a:p>
        </p:txBody>
      </p:sp>
      <p:sp>
        <p:nvSpPr>
          <p:cNvPr id="10" name="Rectangle: Rounded Corners 9">
            <a:extLst>
              <a:ext uri="{FF2B5EF4-FFF2-40B4-BE49-F238E27FC236}">
                <a16:creationId xmlns:a16="http://schemas.microsoft.com/office/drawing/2014/main" id="{F490E3C0-5C74-5BEE-BCD0-E501BF9BE548}"/>
              </a:ext>
            </a:extLst>
          </p:cNvPr>
          <p:cNvSpPr/>
          <p:nvPr/>
        </p:nvSpPr>
        <p:spPr>
          <a:xfrm>
            <a:off x="3524825" y="982115"/>
            <a:ext cx="5141130" cy="489518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200" dirty="0">
                <a:solidFill>
                  <a:schemeClr val="bg1"/>
                </a:solidFill>
                <a:ea typeface="+mn-lt"/>
                <a:cs typeface="+mn-lt"/>
              </a:rPr>
              <a:t>I will make you into a great nation,</a:t>
            </a:r>
            <a:br>
              <a:rPr lang="en-GB" sz="2200" dirty="0">
                <a:solidFill>
                  <a:schemeClr val="bg1"/>
                </a:solidFill>
                <a:ea typeface="+mn-lt"/>
                <a:cs typeface="+mn-lt"/>
              </a:rPr>
            </a:br>
            <a:r>
              <a:rPr lang="en-GB" sz="2200" dirty="0">
                <a:solidFill>
                  <a:schemeClr val="bg1"/>
                </a:solidFill>
                <a:ea typeface="+mn-lt"/>
                <a:cs typeface="+mn-lt"/>
              </a:rPr>
              <a:t>    and I will bless you;</a:t>
            </a:r>
            <a:br>
              <a:rPr lang="en-GB" sz="2200" dirty="0">
                <a:solidFill>
                  <a:schemeClr val="bg1"/>
                </a:solidFill>
                <a:ea typeface="+mn-lt"/>
                <a:cs typeface="+mn-lt"/>
              </a:rPr>
            </a:br>
            <a:r>
              <a:rPr lang="en-GB" sz="2200" dirty="0">
                <a:solidFill>
                  <a:schemeClr val="bg1"/>
                </a:solidFill>
                <a:ea typeface="+mn-lt"/>
                <a:cs typeface="+mn-lt"/>
              </a:rPr>
              <a:t>I will make your name great,</a:t>
            </a:r>
            <a:br>
              <a:rPr lang="en-GB" sz="2200" dirty="0">
                <a:solidFill>
                  <a:schemeClr val="bg1"/>
                </a:solidFill>
                <a:ea typeface="+mn-lt"/>
                <a:cs typeface="+mn-lt"/>
              </a:rPr>
            </a:br>
            <a:r>
              <a:rPr lang="en-GB" sz="2200" dirty="0">
                <a:solidFill>
                  <a:schemeClr val="bg1"/>
                </a:solidFill>
                <a:ea typeface="+mn-lt"/>
                <a:cs typeface="+mn-lt"/>
              </a:rPr>
              <a:t>    and you will be a blessing.</a:t>
            </a:r>
            <a:r>
              <a:rPr lang="en-GB" sz="1400" baseline="30000" dirty="0">
                <a:solidFill>
                  <a:schemeClr val="bg1"/>
                </a:solidFill>
                <a:ea typeface="+mn-lt"/>
                <a:cs typeface="+mn-lt"/>
              </a:rPr>
              <a:t>[</a:t>
            </a:r>
            <a:r>
              <a:rPr lang="en-GB" sz="1400" baseline="30000" dirty="0">
                <a:solidFill>
                  <a:schemeClr val="bg1"/>
                </a:solidFill>
                <a:latin typeface="Segoe UI"/>
                <a:ea typeface="+mn-lt"/>
                <a:cs typeface="Segoe UI"/>
                <a:hlinkClick r:id="rId2">
                  <a:extLst>
                    <a:ext uri="{A12FA001-AC4F-418D-AE19-62706E023703}">
                      <ahyp:hlinkClr xmlns:ahyp="http://schemas.microsoft.com/office/drawing/2018/hyperlinkcolor" val="tx"/>
                    </a:ext>
                  </a:extLst>
                </a:hlinkClick>
              </a:rPr>
              <a:t>a</a:t>
            </a:r>
            <a:r>
              <a:rPr lang="en-GB" sz="1400" baseline="30000" dirty="0">
                <a:solidFill>
                  <a:schemeClr val="bg1"/>
                </a:solidFill>
                <a:ea typeface="+mn-lt"/>
                <a:cs typeface="+mn-lt"/>
              </a:rPr>
              <a:t>]</a:t>
            </a:r>
            <a:br>
              <a:rPr lang="en-GB" sz="1400" baseline="30000" dirty="0">
                <a:solidFill>
                  <a:schemeClr val="bg1"/>
                </a:solidFill>
                <a:ea typeface="+mn-lt"/>
                <a:cs typeface="+mn-lt"/>
              </a:rPr>
            </a:br>
            <a:r>
              <a:rPr lang="en-GB" sz="1400" baseline="30000" dirty="0">
                <a:solidFill>
                  <a:schemeClr val="bg1"/>
                </a:solidFill>
                <a:ea typeface="+mn-lt"/>
                <a:cs typeface="+mn-lt"/>
              </a:rPr>
              <a:t>3 </a:t>
            </a:r>
            <a:r>
              <a:rPr lang="en-GB" sz="2200" dirty="0">
                <a:solidFill>
                  <a:schemeClr val="bg1"/>
                </a:solidFill>
                <a:ea typeface="+mn-lt"/>
                <a:cs typeface="+mn-lt"/>
              </a:rPr>
              <a:t>I will bless those who bless you,</a:t>
            </a:r>
            <a:br>
              <a:rPr lang="en-GB" sz="2200" dirty="0">
                <a:solidFill>
                  <a:schemeClr val="bg1"/>
                </a:solidFill>
                <a:ea typeface="+mn-lt"/>
                <a:cs typeface="+mn-lt"/>
              </a:rPr>
            </a:br>
            <a:r>
              <a:rPr lang="en-GB" sz="2200" dirty="0">
                <a:solidFill>
                  <a:schemeClr val="bg1"/>
                </a:solidFill>
                <a:ea typeface="+mn-lt"/>
                <a:cs typeface="+mn-lt"/>
              </a:rPr>
              <a:t>    and whoever curses you I will curse;</a:t>
            </a:r>
            <a:br>
              <a:rPr lang="en-GB" sz="2200" dirty="0">
                <a:solidFill>
                  <a:schemeClr val="bg1"/>
                </a:solidFill>
                <a:ea typeface="+mn-lt"/>
                <a:cs typeface="+mn-lt"/>
              </a:rPr>
            </a:br>
            <a:r>
              <a:rPr lang="en-GB" sz="2200" dirty="0">
                <a:solidFill>
                  <a:schemeClr val="bg1"/>
                </a:solidFill>
                <a:ea typeface="+mn-lt"/>
                <a:cs typeface="+mn-lt"/>
              </a:rPr>
              <a:t>and all peoples on earth</a:t>
            </a:r>
            <a:br>
              <a:rPr lang="en-GB" sz="2200" dirty="0">
                <a:solidFill>
                  <a:schemeClr val="bg1"/>
                </a:solidFill>
                <a:ea typeface="+mn-lt"/>
                <a:cs typeface="+mn-lt"/>
              </a:rPr>
            </a:br>
            <a:r>
              <a:rPr lang="en-GB" sz="2200" dirty="0">
                <a:solidFill>
                  <a:schemeClr val="bg1"/>
                </a:solidFill>
                <a:ea typeface="+mn-lt"/>
                <a:cs typeface="+mn-lt"/>
              </a:rPr>
              <a:t>    will be blessed through you. </a:t>
            </a:r>
          </a:p>
        </p:txBody>
      </p:sp>
    </p:spTree>
    <p:extLst>
      <p:ext uri="{BB962C8B-B14F-4D97-AF65-F5344CB8AC3E}">
        <p14:creationId xmlns:p14="http://schemas.microsoft.com/office/powerpoint/2010/main" val="30165663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3F165D09-B889-FD69-5C43-FBF5B853E9DD}"/>
              </a:ext>
            </a:extLst>
          </p:cNvPr>
          <p:cNvSpPr/>
          <p:nvPr/>
        </p:nvSpPr>
        <p:spPr>
          <a:xfrm rot="600000">
            <a:off x="10414573" y="664613"/>
            <a:ext cx="1415799" cy="10534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90000"/>
              </a:lnSpc>
              <a:spcBef>
                <a:spcPts val="1000"/>
              </a:spcBef>
            </a:pPr>
            <a:r>
              <a:rPr lang="en-GB" sz="600">
                <a:solidFill>
                  <a:schemeClr val="bg1"/>
                </a:solidFill>
                <a:latin typeface="Segoe UI"/>
                <a:cs typeface="Segoe UI"/>
              </a:rPr>
              <a:t>Chris Wright says we need to start seeing the concept of election as a ’doctrine of mission’ and not ‘a calculus for the arithmetic of salvation’</a:t>
            </a:r>
            <a:endParaRPr lang="en-US" sz="600">
              <a:solidFill>
                <a:srgbClr val="000000"/>
              </a:solidFill>
              <a:latin typeface="Segoe UI"/>
              <a:cs typeface="Segoe UI"/>
            </a:endParaRPr>
          </a:p>
          <a:p>
            <a:pPr>
              <a:lnSpc>
                <a:spcPct val="90000"/>
              </a:lnSpc>
              <a:spcBef>
                <a:spcPts val="1000"/>
              </a:spcBef>
            </a:pPr>
            <a:endParaRPr lang="en-GB" sz="600" dirty="0">
              <a:solidFill>
                <a:srgbClr val="000000"/>
              </a:solidFill>
              <a:latin typeface="Segoe UI"/>
              <a:cs typeface="Segoe UI"/>
            </a:endParaRPr>
          </a:p>
          <a:p>
            <a:pPr>
              <a:lnSpc>
                <a:spcPct val="90000"/>
              </a:lnSpc>
              <a:spcBef>
                <a:spcPts val="1000"/>
              </a:spcBef>
            </a:pPr>
            <a:r>
              <a:rPr lang="en-GB" sz="600" dirty="0">
                <a:solidFill>
                  <a:schemeClr val="bg1"/>
                </a:solidFill>
                <a:latin typeface="Segoe UI"/>
                <a:cs typeface="Segoe UI"/>
              </a:rPr>
              <a:t>Abrahamic blessing of ‘all nations’  (Genesis 12.3, 18.8, 22.18, 26.4 and 28.14)</a:t>
            </a:r>
            <a:endParaRPr lang="en-US" sz="600" dirty="0">
              <a:solidFill>
                <a:schemeClr val="bg1"/>
              </a:solidFill>
            </a:endParaRPr>
          </a:p>
        </p:txBody>
      </p:sp>
      <p:sp>
        <p:nvSpPr>
          <p:cNvPr id="15" name="Rectangle: Rounded Corners 14">
            <a:extLst>
              <a:ext uri="{FF2B5EF4-FFF2-40B4-BE49-F238E27FC236}">
                <a16:creationId xmlns:a16="http://schemas.microsoft.com/office/drawing/2014/main" id="{FCEF057A-0376-00C3-D304-11BAEE15862F}"/>
              </a:ext>
            </a:extLst>
          </p:cNvPr>
          <p:cNvSpPr/>
          <p:nvPr/>
        </p:nvSpPr>
        <p:spPr>
          <a:xfrm rot="600000">
            <a:off x="10509823" y="558780"/>
            <a:ext cx="1320549" cy="11592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rtl="0"/>
            <a:r>
              <a:rPr lang="en-GB" sz="600" baseline="0" dirty="0">
                <a:solidFill>
                  <a:srgbClr val="FFC000"/>
                </a:solidFill>
                <a:latin typeface="Depot New Rg"/>
                <a:ea typeface="Segoe UI"/>
                <a:cs typeface="Segoe UI"/>
              </a:rPr>
              <a:t>b)  Mission involves the particular and the universal</a:t>
            </a:r>
            <a:r>
              <a:rPr lang="en-US" sz="600" dirty="0">
                <a:latin typeface="Depot New Rg"/>
                <a:ea typeface="Segoe UI"/>
                <a:cs typeface="Segoe UI"/>
              </a:rPr>
              <a:t>​</a:t>
            </a:r>
          </a:p>
        </p:txBody>
      </p:sp>
      <p:sp>
        <p:nvSpPr>
          <p:cNvPr id="4" name="Rectangle: Rounded Corners 3">
            <a:extLst>
              <a:ext uri="{FF2B5EF4-FFF2-40B4-BE49-F238E27FC236}">
                <a16:creationId xmlns:a16="http://schemas.microsoft.com/office/drawing/2014/main" id="{83EF65A4-3378-0F43-E854-24AB8D9F773D}"/>
              </a:ext>
            </a:extLst>
          </p:cNvPr>
          <p:cNvSpPr/>
          <p:nvPr/>
        </p:nvSpPr>
        <p:spPr>
          <a:xfrm rot="600000">
            <a:off x="10403991" y="516448"/>
            <a:ext cx="1500464" cy="1296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600" dirty="0">
                <a:solidFill>
                  <a:schemeClr val="bg1"/>
                </a:solidFill>
                <a:ea typeface="+mn-lt"/>
                <a:cs typeface="+mn-lt"/>
              </a:rPr>
              <a:t>I will make you into a great nation,</a:t>
            </a:r>
            <a:br>
              <a:rPr lang="en-GB" sz="600" dirty="0">
                <a:solidFill>
                  <a:schemeClr val="bg1"/>
                </a:solidFill>
                <a:ea typeface="+mn-lt"/>
                <a:cs typeface="+mn-lt"/>
              </a:rPr>
            </a:br>
            <a:r>
              <a:rPr lang="en-GB" sz="600" dirty="0">
                <a:solidFill>
                  <a:schemeClr val="bg1"/>
                </a:solidFill>
                <a:ea typeface="+mn-lt"/>
                <a:cs typeface="+mn-lt"/>
              </a:rPr>
              <a:t>    and I will bless you;</a:t>
            </a:r>
            <a:br>
              <a:rPr lang="en-GB" sz="600" dirty="0">
                <a:solidFill>
                  <a:schemeClr val="bg1"/>
                </a:solidFill>
                <a:ea typeface="+mn-lt"/>
                <a:cs typeface="+mn-lt"/>
              </a:rPr>
            </a:br>
            <a:r>
              <a:rPr lang="en-GB" sz="600" dirty="0">
                <a:solidFill>
                  <a:schemeClr val="bg1"/>
                </a:solidFill>
                <a:ea typeface="+mn-lt"/>
                <a:cs typeface="+mn-lt"/>
              </a:rPr>
              <a:t>I will make your name great,</a:t>
            </a:r>
            <a:br>
              <a:rPr lang="en-GB" sz="600" dirty="0">
                <a:solidFill>
                  <a:schemeClr val="bg1"/>
                </a:solidFill>
                <a:ea typeface="+mn-lt"/>
                <a:cs typeface="+mn-lt"/>
              </a:rPr>
            </a:br>
            <a:r>
              <a:rPr lang="en-GB" sz="600" dirty="0">
                <a:solidFill>
                  <a:schemeClr val="bg1"/>
                </a:solidFill>
                <a:ea typeface="+mn-lt"/>
                <a:cs typeface="+mn-lt"/>
              </a:rPr>
              <a:t>    and you will be a blessing.</a:t>
            </a:r>
            <a:r>
              <a:rPr lang="en-GB" sz="600" baseline="30000" dirty="0">
                <a:solidFill>
                  <a:schemeClr val="bg1"/>
                </a:solidFill>
                <a:ea typeface="+mn-lt"/>
                <a:cs typeface="+mn-lt"/>
              </a:rPr>
              <a:t>[</a:t>
            </a:r>
            <a:r>
              <a:rPr lang="en-GB" sz="600" baseline="30000" dirty="0">
                <a:solidFill>
                  <a:schemeClr val="bg1"/>
                </a:solidFill>
                <a:latin typeface="Segoe UI"/>
                <a:ea typeface="+mn-lt"/>
                <a:cs typeface="Segoe UI"/>
                <a:hlinkClick r:id="rId2">
                  <a:extLst>
                    <a:ext uri="{A12FA001-AC4F-418D-AE19-62706E023703}">
                      <ahyp:hlinkClr xmlns:ahyp="http://schemas.microsoft.com/office/drawing/2018/hyperlinkcolor" val="tx"/>
                    </a:ext>
                  </a:extLst>
                </a:hlinkClick>
              </a:rPr>
              <a:t>a</a:t>
            </a:r>
            <a:r>
              <a:rPr lang="en-GB" sz="600" baseline="30000" dirty="0">
                <a:solidFill>
                  <a:schemeClr val="bg1"/>
                </a:solidFill>
                <a:ea typeface="+mn-lt"/>
                <a:cs typeface="+mn-lt"/>
              </a:rPr>
              <a:t>]</a:t>
            </a:r>
            <a:br>
              <a:rPr lang="en-GB" sz="600" baseline="30000" dirty="0">
                <a:solidFill>
                  <a:schemeClr val="bg1"/>
                </a:solidFill>
                <a:ea typeface="+mn-lt"/>
                <a:cs typeface="+mn-lt"/>
              </a:rPr>
            </a:br>
            <a:r>
              <a:rPr lang="en-GB" sz="600" baseline="30000" dirty="0">
                <a:solidFill>
                  <a:schemeClr val="bg1"/>
                </a:solidFill>
                <a:ea typeface="+mn-lt"/>
                <a:cs typeface="+mn-lt"/>
              </a:rPr>
              <a:t>3 </a:t>
            </a:r>
            <a:r>
              <a:rPr lang="en-GB" sz="600" dirty="0">
                <a:solidFill>
                  <a:schemeClr val="bg1"/>
                </a:solidFill>
                <a:ea typeface="+mn-lt"/>
                <a:cs typeface="+mn-lt"/>
              </a:rPr>
              <a:t>I will bless those who bless you,</a:t>
            </a:r>
            <a:br>
              <a:rPr lang="en-GB" sz="600" dirty="0">
                <a:solidFill>
                  <a:schemeClr val="bg1"/>
                </a:solidFill>
                <a:ea typeface="+mn-lt"/>
                <a:cs typeface="+mn-lt"/>
              </a:rPr>
            </a:br>
            <a:r>
              <a:rPr lang="en-GB" sz="600" dirty="0">
                <a:solidFill>
                  <a:schemeClr val="bg1"/>
                </a:solidFill>
                <a:ea typeface="+mn-lt"/>
                <a:cs typeface="+mn-lt"/>
              </a:rPr>
              <a:t>    and whoever curses you I will curse;</a:t>
            </a:r>
            <a:br>
              <a:rPr lang="en-GB" sz="600" dirty="0">
                <a:solidFill>
                  <a:schemeClr val="bg1"/>
                </a:solidFill>
                <a:ea typeface="+mn-lt"/>
                <a:cs typeface="+mn-lt"/>
              </a:rPr>
            </a:br>
            <a:r>
              <a:rPr lang="en-GB" sz="600" dirty="0">
                <a:solidFill>
                  <a:schemeClr val="bg1"/>
                </a:solidFill>
                <a:ea typeface="+mn-lt"/>
                <a:cs typeface="+mn-lt"/>
              </a:rPr>
              <a:t>and all peoples on earth</a:t>
            </a:r>
            <a:br>
              <a:rPr lang="en-GB" sz="600" dirty="0">
                <a:solidFill>
                  <a:schemeClr val="bg1"/>
                </a:solidFill>
                <a:ea typeface="+mn-lt"/>
                <a:cs typeface="+mn-lt"/>
              </a:rPr>
            </a:br>
            <a:r>
              <a:rPr lang="en-GB" sz="600" dirty="0">
                <a:solidFill>
                  <a:schemeClr val="bg1"/>
                </a:solidFill>
                <a:ea typeface="+mn-lt"/>
                <a:cs typeface="+mn-lt"/>
              </a:rPr>
              <a:t>    will be blessed through you. </a:t>
            </a:r>
          </a:p>
        </p:txBody>
      </p:sp>
      <p:sp>
        <p:nvSpPr>
          <p:cNvPr id="9" name="Rectangle: Rounded Corners 8">
            <a:extLst>
              <a:ext uri="{FF2B5EF4-FFF2-40B4-BE49-F238E27FC236}">
                <a16:creationId xmlns:a16="http://schemas.microsoft.com/office/drawing/2014/main" id="{C3BCBD2C-4750-491F-50EB-492F92D9E7AC}"/>
              </a:ext>
            </a:extLst>
          </p:cNvPr>
          <p:cNvSpPr/>
          <p:nvPr/>
        </p:nvSpPr>
        <p:spPr>
          <a:xfrm rot="540000">
            <a:off x="10271641" y="123865"/>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dirty="0">
                <a:solidFill>
                  <a:schemeClr val="bg1"/>
                </a:solidFill>
                <a:ea typeface="+mn-lt"/>
                <a:cs typeface="+mn-lt"/>
              </a:rPr>
              <a:t>3: The church as a community of missionary disciples</a:t>
            </a:r>
            <a:endParaRPr lang="en-GB" sz="2000" dirty="0">
              <a:solidFill>
                <a:srgbClr val="000000"/>
              </a:solidFill>
              <a:ea typeface="+mn-lt"/>
              <a:cs typeface="+mn-lt"/>
            </a:endParaRPr>
          </a:p>
        </p:txBody>
      </p:sp>
      <p:sp>
        <p:nvSpPr>
          <p:cNvPr id="7" name="Rectangle: Rounded Corners 6">
            <a:extLst>
              <a:ext uri="{FF2B5EF4-FFF2-40B4-BE49-F238E27FC236}">
                <a16:creationId xmlns:a16="http://schemas.microsoft.com/office/drawing/2014/main" id="{A27CDC3E-443D-5A7A-A406-EDB2776397CA}"/>
              </a:ext>
            </a:extLst>
          </p:cNvPr>
          <p:cNvSpPr/>
          <p:nvPr/>
        </p:nvSpPr>
        <p:spPr>
          <a:xfrm rot="540000">
            <a:off x="10276992" y="135449"/>
            <a:ext cx="1765047" cy="2058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bg1"/>
                </a:solidFill>
                <a:ea typeface="+mn-lt"/>
                <a:cs typeface="+mn-lt"/>
              </a:rPr>
              <a:t>2: Reading the Bible with Missional lenses</a:t>
            </a:r>
          </a:p>
        </p:txBody>
      </p:sp>
      <p:sp>
        <p:nvSpPr>
          <p:cNvPr id="6" name="Rectangle: Rounded Corners 5">
            <a:extLst>
              <a:ext uri="{FF2B5EF4-FFF2-40B4-BE49-F238E27FC236}">
                <a16:creationId xmlns:a16="http://schemas.microsoft.com/office/drawing/2014/main" id="{34CE07F6-0EE2-AE2C-421A-C3B516BF274B}"/>
              </a:ext>
            </a:extLst>
          </p:cNvPr>
          <p:cNvSpPr/>
          <p:nvPr/>
        </p:nvSpPr>
        <p:spPr>
          <a:xfrm>
            <a:off x="836658" y="1839365"/>
            <a:ext cx="5754963" cy="894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800" dirty="0">
                <a:solidFill>
                  <a:srgbClr val="FFC000"/>
                </a:solidFill>
                <a:ea typeface="+mn-lt"/>
                <a:cs typeface="+mn-lt"/>
              </a:rPr>
              <a:t>a) Mission begins and ends with God </a:t>
            </a:r>
            <a:endParaRPr lang="en-US" dirty="0"/>
          </a:p>
        </p:txBody>
      </p:sp>
      <p:sp>
        <p:nvSpPr>
          <p:cNvPr id="8" name="Rectangle: Rounded Corners 7">
            <a:extLst>
              <a:ext uri="{FF2B5EF4-FFF2-40B4-BE49-F238E27FC236}">
                <a16:creationId xmlns:a16="http://schemas.microsoft.com/office/drawing/2014/main" id="{B33AD58D-3ED7-DC0A-EAD1-FEB17BC94E49}"/>
              </a:ext>
            </a:extLst>
          </p:cNvPr>
          <p:cNvSpPr/>
          <p:nvPr/>
        </p:nvSpPr>
        <p:spPr>
          <a:xfrm>
            <a:off x="836657" y="3119948"/>
            <a:ext cx="8189129" cy="270443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457200" indent="-457200">
              <a:lnSpc>
                <a:spcPct val="90000"/>
              </a:lnSpc>
              <a:spcBef>
                <a:spcPts val="1000"/>
              </a:spcBef>
              <a:buFont typeface="Arial"/>
              <a:buChar char="•"/>
            </a:pPr>
            <a:r>
              <a:rPr lang="en-GB" sz="2800" i="1" err="1">
                <a:solidFill>
                  <a:schemeClr val="bg1"/>
                </a:solidFill>
                <a:ea typeface="+mn-lt"/>
                <a:cs typeface="+mn-lt"/>
              </a:rPr>
              <a:t>Missio</a:t>
            </a:r>
            <a:r>
              <a:rPr lang="en-GB" sz="2800" i="1" dirty="0">
                <a:solidFill>
                  <a:schemeClr val="bg1"/>
                </a:solidFill>
                <a:ea typeface="+mn-lt"/>
                <a:cs typeface="+mn-lt"/>
              </a:rPr>
              <a:t> Dei </a:t>
            </a:r>
            <a:r>
              <a:rPr lang="en-GB" sz="2800" dirty="0">
                <a:solidFill>
                  <a:schemeClr val="bg1"/>
                </a:solidFill>
                <a:ea typeface="+mn-lt"/>
                <a:cs typeface="+mn-lt"/>
              </a:rPr>
              <a:t>(meaning the Mission of God)</a:t>
            </a:r>
            <a:endParaRPr lang="en-US" sz="2800">
              <a:solidFill>
                <a:schemeClr val="bg1"/>
              </a:solidFill>
              <a:ea typeface="+mn-lt"/>
              <a:cs typeface="+mn-lt"/>
            </a:endParaRPr>
          </a:p>
          <a:p>
            <a:pPr marL="285750" indent="-285750">
              <a:lnSpc>
                <a:spcPct val="90000"/>
              </a:lnSpc>
              <a:spcBef>
                <a:spcPts val="1000"/>
              </a:spcBef>
              <a:buFont typeface="Arial"/>
              <a:buChar char="•"/>
            </a:pPr>
            <a:r>
              <a:rPr lang="en-GB" sz="2800" i="1" dirty="0">
                <a:solidFill>
                  <a:schemeClr val="bg1"/>
                </a:solidFill>
                <a:ea typeface="+mn-lt"/>
                <a:cs typeface="+mn-lt"/>
              </a:rPr>
              <a:t>Karl Barth  - 1950s Brandenburg conference</a:t>
            </a:r>
            <a:endParaRPr lang="en-US" sz="2800" dirty="0">
              <a:solidFill>
                <a:schemeClr val="bg1"/>
              </a:solidFill>
              <a:ea typeface="+mn-lt"/>
              <a:cs typeface="+mn-lt"/>
            </a:endParaRPr>
          </a:p>
          <a:p>
            <a:pPr marL="285750" indent="-285750">
              <a:lnSpc>
                <a:spcPct val="90000"/>
              </a:lnSpc>
              <a:spcBef>
                <a:spcPts val="1000"/>
              </a:spcBef>
              <a:buFont typeface="Arial"/>
              <a:buChar char="•"/>
            </a:pPr>
            <a:r>
              <a:rPr lang="en-GB" sz="2800" dirty="0">
                <a:solidFill>
                  <a:schemeClr val="bg1"/>
                </a:solidFill>
                <a:ea typeface="+mn-lt"/>
                <a:cs typeface="+mn-lt"/>
              </a:rPr>
              <a:t>Stephen Holmes – </a:t>
            </a:r>
            <a:r>
              <a:rPr lang="en-GB" sz="2800" i="1" dirty="0">
                <a:solidFill>
                  <a:schemeClr val="bg1"/>
                </a:solidFill>
                <a:ea typeface="+mn-lt"/>
                <a:cs typeface="+mn-lt"/>
              </a:rPr>
              <a:t>intrinsic to the character of God</a:t>
            </a:r>
            <a:endParaRPr lang="en-US" sz="2800" i="1" dirty="0">
              <a:solidFill>
                <a:schemeClr val="bg1"/>
              </a:solidFill>
              <a:ea typeface="+mn-lt"/>
              <a:cs typeface="+mn-lt"/>
            </a:endParaRPr>
          </a:p>
          <a:p>
            <a:pPr marL="285750" indent="-285750">
              <a:lnSpc>
                <a:spcPct val="90000"/>
              </a:lnSpc>
              <a:spcBef>
                <a:spcPts val="1000"/>
              </a:spcBef>
              <a:buFont typeface="Arial"/>
              <a:buChar char="•"/>
            </a:pPr>
            <a:r>
              <a:rPr lang="en-GB" sz="2800" dirty="0">
                <a:solidFill>
                  <a:schemeClr val="bg1"/>
                </a:solidFill>
                <a:ea typeface="+mn-lt"/>
                <a:cs typeface="+mn-lt"/>
              </a:rPr>
              <a:t>John Flett – </a:t>
            </a:r>
            <a:r>
              <a:rPr lang="en-GB" sz="2800" i="1" dirty="0">
                <a:solidFill>
                  <a:schemeClr val="bg1"/>
                </a:solidFill>
                <a:ea typeface="+mn-lt"/>
                <a:cs typeface="+mn-lt"/>
              </a:rPr>
              <a:t>God’s eternal decision to be </a:t>
            </a:r>
            <a:r>
              <a:rPr lang="en-GB" sz="2800" i="1" dirty="0">
                <a:solidFill>
                  <a:srgbClr val="FFC000"/>
                </a:solidFill>
                <a:ea typeface="+mn-lt"/>
                <a:cs typeface="+mn-lt"/>
              </a:rPr>
              <a:t>for </a:t>
            </a:r>
            <a:r>
              <a:rPr lang="en-GB" sz="2800" i="1" dirty="0">
                <a:solidFill>
                  <a:schemeClr val="bg1"/>
                </a:solidFill>
                <a:ea typeface="+mn-lt"/>
                <a:cs typeface="+mn-lt"/>
              </a:rPr>
              <a:t>humanity </a:t>
            </a:r>
            <a:endParaRPr lang="en-US" i="1" dirty="0">
              <a:solidFill>
                <a:schemeClr val="bg1"/>
              </a:solidFill>
            </a:endParaRPr>
          </a:p>
        </p:txBody>
      </p:sp>
    </p:spTree>
    <p:extLst>
      <p:ext uri="{BB962C8B-B14F-4D97-AF65-F5344CB8AC3E}">
        <p14:creationId xmlns:p14="http://schemas.microsoft.com/office/powerpoint/2010/main" val="18480191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3AF5E667-B840-5463-4956-273AD452B240}"/>
              </a:ext>
            </a:extLst>
          </p:cNvPr>
          <p:cNvSpPr/>
          <p:nvPr/>
        </p:nvSpPr>
        <p:spPr>
          <a:xfrm rot="600000">
            <a:off x="10636824" y="410615"/>
            <a:ext cx="1098297" cy="13074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3495">
              <a:lnSpc>
                <a:spcPct val="150000"/>
              </a:lnSpc>
              <a:spcBef>
                <a:spcPts val="1000"/>
              </a:spcBef>
              <a:spcAft>
                <a:spcPts val="800"/>
              </a:spcAft>
            </a:pPr>
            <a:r>
              <a:rPr lang="en-GB" sz="600">
                <a:solidFill>
                  <a:srgbClr val="FFC000"/>
                </a:solidFill>
                <a:latin typeface="Segoe UI"/>
                <a:ea typeface="+mn-lt"/>
                <a:cs typeface="Segoe UI"/>
              </a:rPr>
              <a:t>c) Mission is about blessing as well as saving</a:t>
            </a:r>
            <a:endParaRPr lang="en-US" sz="600">
              <a:solidFill>
                <a:srgbClr val="000000"/>
              </a:solidFill>
              <a:latin typeface="Segoe UI"/>
              <a:ea typeface="+mn-lt"/>
              <a:cs typeface="Segoe UI"/>
            </a:endParaRPr>
          </a:p>
          <a:p>
            <a:pPr marL="23495">
              <a:lnSpc>
                <a:spcPct val="150000"/>
              </a:lnSpc>
              <a:spcBef>
                <a:spcPts val="1000"/>
              </a:spcBef>
              <a:spcAft>
                <a:spcPts val="800"/>
              </a:spcAft>
            </a:pPr>
            <a:r>
              <a:rPr lang="en-GB" sz="600">
                <a:solidFill>
                  <a:schemeClr val="bg1"/>
                </a:solidFill>
                <a:latin typeface="Segoe UI"/>
                <a:ea typeface="+mn-lt"/>
                <a:cs typeface="Segoe UI"/>
              </a:rPr>
              <a:t>and all peoples on earth</a:t>
            </a:r>
            <a:br>
              <a:rPr lang="en-GB" sz="600" dirty="0">
                <a:solidFill>
                  <a:schemeClr val="bg1"/>
                </a:solidFill>
                <a:latin typeface="Segoe UI"/>
                <a:ea typeface="+mn-lt"/>
                <a:cs typeface="Segoe UI"/>
              </a:rPr>
            </a:br>
            <a:r>
              <a:rPr lang="en-GB" sz="600">
                <a:solidFill>
                  <a:schemeClr val="bg1"/>
                </a:solidFill>
                <a:latin typeface="Segoe UI"/>
                <a:ea typeface="+mn-lt"/>
                <a:cs typeface="Segoe UI"/>
              </a:rPr>
              <a:t>     will be blessed through you (Gen 12:3)</a:t>
            </a:r>
            <a:endParaRPr lang="en-US" sz="600">
              <a:solidFill>
                <a:srgbClr val="000000"/>
              </a:solidFill>
              <a:latin typeface="Segoe UI"/>
              <a:ea typeface="+mn-lt"/>
              <a:cs typeface="Segoe UI"/>
            </a:endParaRPr>
          </a:p>
          <a:p>
            <a:pPr marL="23495">
              <a:lnSpc>
                <a:spcPct val="150000"/>
              </a:lnSpc>
              <a:spcBef>
                <a:spcPts val="1000"/>
              </a:spcBef>
              <a:spcAft>
                <a:spcPts val="800"/>
              </a:spcAft>
            </a:pPr>
            <a:endParaRPr lang="en-GB" sz="600" dirty="0">
              <a:solidFill>
                <a:srgbClr val="000000"/>
              </a:solidFill>
              <a:latin typeface="Segoe UI"/>
              <a:ea typeface="+mn-lt"/>
              <a:cs typeface="Segoe UI"/>
            </a:endParaRPr>
          </a:p>
          <a:p>
            <a:pPr marL="23495">
              <a:lnSpc>
                <a:spcPct val="150000"/>
              </a:lnSpc>
              <a:spcBef>
                <a:spcPts val="1000"/>
              </a:spcBef>
              <a:spcAft>
                <a:spcPts val="800"/>
              </a:spcAft>
            </a:pPr>
            <a:r>
              <a:rPr lang="en-GB" sz="600" dirty="0">
                <a:solidFill>
                  <a:schemeClr val="bg1"/>
                </a:solidFill>
                <a:latin typeface="Segoe UI"/>
                <a:ea typeface="+mn-lt"/>
                <a:cs typeface="Segoe UI"/>
              </a:rPr>
              <a:t>What is the goal of mission? </a:t>
            </a:r>
            <a:endParaRPr lang="en-GB" sz="600" dirty="0">
              <a:solidFill>
                <a:schemeClr val="bg1"/>
              </a:solidFill>
            </a:endParaRPr>
          </a:p>
        </p:txBody>
      </p:sp>
      <p:sp>
        <p:nvSpPr>
          <p:cNvPr id="11" name="Rectangle: Rounded Corners 10">
            <a:extLst>
              <a:ext uri="{FF2B5EF4-FFF2-40B4-BE49-F238E27FC236}">
                <a16:creationId xmlns:a16="http://schemas.microsoft.com/office/drawing/2014/main" id="{292A14CB-542D-ADE1-F9DA-06417827928D}"/>
              </a:ext>
            </a:extLst>
          </p:cNvPr>
          <p:cNvSpPr/>
          <p:nvPr/>
        </p:nvSpPr>
        <p:spPr>
          <a:xfrm rot="540000">
            <a:off x="10636824" y="601115"/>
            <a:ext cx="939546" cy="111693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457200" indent="-457200">
              <a:lnSpc>
                <a:spcPct val="90000"/>
              </a:lnSpc>
              <a:spcBef>
                <a:spcPts val="1000"/>
              </a:spcBef>
              <a:buFont typeface="Arial"/>
              <a:buChar char="•"/>
            </a:pPr>
            <a:r>
              <a:rPr lang="en-GB" sz="600" i="1" dirty="0" err="1">
                <a:solidFill>
                  <a:srgbClr val="1D2D44"/>
                </a:solidFill>
                <a:ea typeface="+mn-lt"/>
                <a:cs typeface="+mn-lt"/>
              </a:rPr>
              <a:t>Missio</a:t>
            </a:r>
            <a:r>
              <a:rPr lang="en-GB" sz="600" i="1" dirty="0">
                <a:solidFill>
                  <a:srgbClr val="1D2D44"/>
                </a:solidFill>
                <a:ea typeface="+mn-lt"/>
                <a:cs typeface="+mn-lt"/>
              </a:rPr>
              <a:t> Dei </a:t>
            </a:r>
            <a:r>
              <a:rPr lang="en-GB" sz="600" dirty="0">
                <a:solidFill>
                  <a:srgbClr val="1D2D44"/>
                </a:solidFill>
                <a:ea typeface="+mn-lt"/>
                <a:cs typeface="+mn-lt"/>
              </a:rPr>
              <a:t>(meaning the Mission of God)</a:t>
            </a:r>
            <a:endParaRPr lang="en-US" sz="600">
              <a:solidFill>
                <a:srgbClr val="1D2D44"/>
              </a:solidFill>
              <a:ea typeface="+mn-lt"/>
              <a:cs typeface="+mn-lt"/>
            </a:endParaRPr>
          </a:p>
          <a:p>
            <a:pPr marL="285750" indent="-285750">
              <a:lnSpc>
                <a:spcPct val="90000"/>
              </a:lnSpc>
              <a:spcBef>
                <a:spcPts val="1000"/>
              </a:spcBef>
              <a:buFont typeface="Arial"/>
              <a:buChar char="•"/>
            </a:pPr>
            <a:r>
              <a:rPr lang="en-GB" sz="600" i="1" dirty="0">
                <a:solidFill>
                  <a:srgbClr val="1D2D44"/>
                </a:solidFill>
                <a:ea typeface="+mn-lt"/>
                <a:cs typeface="+mn-lt"/>
              </a:rPr>
              <a:t>Karl Barth  - 1950s Brandenburg conference</a:t>
            </a:r>
            <a:endParaRPr lang="en-US" sz="600">
              <a:solidFill>
                <a:srgbClr val="1D2D44"/>
              </a:solidFill>
              <a:ea typeface="+mn-lt"/>
              <a:cs typeface="+mn-lt"/>
            </a:endParaRPr>
          </a:p>
          <a:p>
            <a:pPr marL="285750" indent="-285750">
              <a:lnSpc>
                <a:spcPct val="90000"/>
              </a:lnSpc>
              <a:spcBef>
                <a:spcPts val="1000"/>
              </a:spcBef>
              <a:buFont typeface="Arial"/>
              <a:buChar char="•"/>
            </a:pPr>
            <a:r>
              <a:rPr lang="en-GB" sz="600" dirty="0">
                <a:solidFill>
                  <a:srgbClr val="1D2D44"/>
                </a:solidFill>
                <a:ea typeface="+mn-lt"/>
                <a:cs typeface="+mn-lt"/>
              </a:rPr>
              <a:t>Stephen Holmes – </a:t>
            </a:r>
            <a:r>
              <a:rPr lang="en-GB" sz="600" i="1" dirty="0">
                <a:solidFill>
                  <a:srgbClr val="1D2D44"/>
                </a:solidFill>
                <a:ea typeface="+mn-lt"/>
                <a:cs typeface="+mn-lt"/>
              </a:rPr>
              <a:t>intrinsic to the character of God</a:t>
            </a:r>
            <a:endParaRPr lang="en-US" sz="600" i="1">
              <a:solidFill>
                <a:srgbClr val="1D2D44"/>
              </a:solidFill>
              <a:ea typeface="+mn-lt"/>
              <a:cs typeface="+mn-lt"/>
            </a:endParaRPr>
          </a:p>
          <a:p>
            <a:pPr marL="285750" indent="-285750">
              <a:lnSpc>
                <a:spcPct val="90000"/>
              </a:lnSpc>
              <a:spcBef>
                <a:spcPts val="1000"/>
              </a:spcBef>
              <a:buFont typeface="Arial"/>
              <a:buChar char="•"/>
            </a:pPr>
            <a:r>
              <a:rPr lang="en-GB" sz="600" dirty="0">
                <a:solidFill>
                  <a:srgbClr val="1D2D44"/>
                </a:solidFill>
                <a:ea typeface="+mn-lt"/>
                <a:cs typeface="+mn-lt"/>
              </a:rPr>
              <a:t>John Flett – </a:t>
            </a:r>
            <a:r>
              <a:rPr lang="en-GB" sz="600" i="1" dirty="0">
                <a:solidFill>
                  <a:srgbClr val="1D2D44"/>
                </a:solidFill>
                <a:ea typeface="+mn-lt"/>
                <a:cs typeface="+mn-lt"/>
              </a:rPr>
              <a:t>God’s eternal decision to be for humanity </a:t>
            </a:r>
            <a:endParaRPr lang="en-US" sz="600" i="1">
              <a:solidFill>
                <a:srgbClr val="1D2D44"/>
              </a:solidFill>
              <a:cs typeface="Calibri"/>
            </a:endParaRPr>
          </a:p>
        </p:txBody>
      </p:sp>
      <p:sp>
        <p:nvSpPr>
          <p:cNvPr id="8" name="Rectangle: Rounded Corners 7">
            <a:extLst>
              <a:ext uri="{FF2B5EF4-FFF2-40B4-BE49-F238E27FC236}">
                <a16:creationId xmlns:a16="http://schemas.microsoft.com/office/drawing/2014/main" id="{B9BB434A-77C8-66AB-CE4B-64EB8F3F5DD3}"/>
              </a:ext>
            </a:extLst>
          </p:cNvPr>
          <p:cNvSpPr/>
          <p:nvPr/>
        </p:nvSpPr>
        <p:spPr>
          <a:xfrm rot="540000">
            <a:off x="10446324" y="622282"/>
            <a:ext cx="1458130" cy="894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600" dirty="0">
                <a:solidFill>
                  <a:srgbClr val="FFC000"/>
                </a:solidFill>
                <a:ea typeface="+mn-lt"/>
                <a:cs typeface="+mn-lt"/>
              </a:rPr>
              <a:t>a) Mission begins and ends with God </a:t>
            </a:r>
            <a:endParaRPr lang="en-US" sz="600" dirty="0"/>
          </a:p>
        </p:txBody>
      </p:sp>
      <p:sp>
        <p:nvSpPr>
          <p:cNvPr id="9" name="Rectangle: Rounded Corners 8">
            <a:extLst>
              <a:ext uri="{FF2B5EF4-FFF2-40B4-BE49-F238E27FC236}">
                <a16:creationId xmlns:a16="http://schemas.microsoft.com/office/drawing/2014/main" id="{97707D9E-5128-B34D-0DD5-140125C1C521}"/>
              </a:ext>
            </a:extLst>
          </p:cNvPr>
          <p:cNvSpPr/>
          <p:nvPr/>
        </p:nvSpPr>
        <p:spPr>
          <a:xfrm rot="540000">
            <a:off x="10271641" y="123865"/>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dirty="0">
                <a:solidFill>
                  <a:schemeClr val="bg1"/>
                </a:solidFill>
                <a:ea typeface="+mn-lt"/>
                <a:cs typeface="+mn-lt"/>
              </a:rPr>
              <a:t>3: The church as a community of missionary disciples</a:t>
            </a:r>
            <a:endParaRPr lang="en-GB" sz="2000" dirty="0">
              <a:solidFill>
                <a:srgbClr val="000000"/>
              </a:solidFill>
              <a:ea typeface="+mn-lt"/>
              <a:cs typeface="+mn-lt"/>
            </a:endParaRPr>
          </a:p>
        </p:txBody>
      </p:sp>
      <p:sp>
        <p:nvSpPr>
          <p:cNvPr id="7" name="Rectangle: Rounded Corners 6">
            <a:extLst>
              <a:ext uri="{FF2B5EF4-FFF2-40B4-BE49-F238E27FC236}">
                <a16:creationId xmlns:a16="http://schemas.microsoft.com/office/drawing/2014/main" id="{1927F181-F594-CE62-32B8-6B898DD26878}"/>
              </a:ext>
            </a:extLst>
          </p:cNvPr>
          <p:cNvSpPr/>
          <p:nvPr/>
        </p:nvSpPr>
        <p:spPr>
          <a:xfrm rot="540000">
            <a:off x="10276992" y="135449"/>
            <a:ext cx="1765047" cy="2058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bg1"/>
                </a:solidFill>
                <a:ea typeface="+mn-lt"/>
                <a:cs typeface="+mn-lt"/>
              </a:rPr>
              <a:t>2: Reading the Bible with Missional lenses</a:t>
            </a:r>
          </a:p>
        </p:txBody>
      </p:sp>
      <p:sp>
        <p:nvSpPr>
          <p:cNvPr id="12" name="Rectangle: Rounded Corners 11">
            <a:extLst>
              <a:ext uri="{FF2B5EF4-FFF2-40B4-BE49-F238E27FC236}">
                <a16:creationId xmlns:a16="http://schemas.microsoft.com/office/drawing/2014/main" id="{1D984B66-3533-7716-A6FE-7001234F2280}"/>
              </a:ext>
            </a:extLst>
          </p:cNvPr>
          <p:cNvSpPr/>
          <p:nvPr/>
        </p:nvSpPr>
        <p:spPr>
          <a:xfrm>
            <a:off x="836657" y="1839364"/>
            <a:ext cx="6897965" cy="11592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rtl="0"/>
            <a:r>
              <a:rPr lang="en-GB" sz="2800" baseline="0" dirty="0">
                <a:solidFill>
                  <a:srgbClr val="FFC000"/>
                </a:solidFill>
                <a:latin typeface="Depot New Rg"/>
                <a:ea typeface="Segoe UI"/>
                <a:cs typeface="Segoe UI"/>
              </a:rPr>
              <a:t>b)  Mission involves the particular and the universal</a:t>
            </a:r>
            <a:r>
              <a:rPr lang="en-US" sz="2800" dirty="0">
                <a:latin typeface="Depot New Rg"/>
                <a:ea typeface="Segoe UI"/>
                <a:cs typeface="Segoe UI"/>
              </a:rPr>
              <a:t>​</a:t>
            </a:r>
          </a:p>
        </p:txBody>
      </p:sp>
      <p:sp>
        <p:nvSpPr>
          <p:cNvPr id="13" name="Rectangle: Rounded Corners 12">
            <a:extLst>
              <a:ext uri="{FF2B5EF4-FFF2-40B4-BE49-F238E27FC236}">
                <a16:creationId xmlns:a16="http://schemas.microsoft.com/office/drawing/2014/main" id="{D70A50BB-4A87-57CE-DA62-9A887021E21B}"/>
              </a:ext>
            </a:extLst>
          </p:cNvPr>
          <p:cNvSpPr/>
          <p:nvPr/>
        </p:nvSpPr>
        <p:spPr>
          <a:xfrm>
            <a:off x="836656" y="3426863"/>
            <a:ext cx="10517465" cy="27679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90000"/>
              </a:lnSpc>
              <a:spcBef>
                <a:spcPts val="1000"/>
              </a:spcBef>
            </a:pPr>
            <a:r>
              <a:rPr lang="en-GB" sz="2800" dirty="0">
                <a:solidFill>
                  <a:schemeClr val="bg1"/>
                </a:solidFill>
                <a:latin typeface="Segoe UI"/>
                <a:cs typeface="Segoe UI"/>
              </a:rPr>
              <a:t>Chris Wright says we need to start seeing the concept of election as a ’doctrine of mission’ and not ‘a calculus for the arithmetic of salvation’</a:t>
            </a:r>
            <a:endParaRPr lang="en-US" sz="2800" dirty="0">
              <a:solidFill>
                <a:srgbClr val="000000"/>
              </a:solidFill>
              <a:latin typeface="Segoe UI"/>
              <a:cs typeface="Segoe UI"/>
            </a:endParaRPr>
          </a:p>
          <a:p>
            <a:pPr>
              <a:lnSpc>
                <a:spcPct val="90000"/>
              </a:lnSpc>
              <a:spcBef>
                <a:spcPts val="1000"/>
              </a:spcBef>
            </a:pPr>
            <a:endParaRPr lang="en-GB" sz="2800" dirty="0">
              <a:solidFill>
                <a:srgbClr val="000000"/>
              </a:solidFill>
              <a:latin typeface="Segoe UI"/>
              <a:cs typeface="Segoe UI"/>
            </a:endParaRPr>
          </a:p>
          <a:p>
            <a:pPr>
              <a:lnSpc>
                <a:spcPct val="90000"/>
              </a:lnSpc>
              <a:spcBef>
                <a:spcPts val="1000"/>
              </a:spcBef>
            </a:pPr>
            <a:r>
              <a:rPr lang="en-GB" sz="2800" dirty="0">
                <a:solidFill>
                  <a:schemeClr val="bg1"/>
                </a:solidFill>
                <a:latin typeface="Segoe UI"/>
                <a:cs typeface="Segoe UI"/>
              </a:rPr>
              <a:t>Abrahamic blessing of ‘all nations’  (Genesis 12.3, 18.8, 22.18, 26.4 and 28.14)</a:t>
            </a:r>
            <a:endParaRPr lang="en-US" dirty="0">
              <a:solidFill>
                <a:schemeClr val="bg1"/>
              </a:solidFill>
            </a:endParaRPr>
          </a:p>
        </p:txBody>
      </p:sp>
    </p:spTree>
    <p:extLst>
      <p:ext uri="{BB962C8B-B14F-4D97-AF65-F5344CB8AC3E}">
        <p14:creationId xmlns:p14="http://schemas.microsoft.com/office/powerpoint/2010/main" val="3161441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17CC2-FDAE-CF6F-76DE-C58D68739290}"/>
            </a:ext>
          </a:extLst>
        </p:cNvPr>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186DE336-8215-0025-90DD-D5E256A89AEE}"/>
              </a:ext>
            </a:extLst>
          </p:cNvPr>
          <p:cNvSpPr/>
          <p:nvPr/>
        </p:nvSpPr>
        <p:spPr>
          <a:xfrm rot="600000">
            <a:off x="10636824" y="410615"/>
            <a:ext cx="1098297" cy="13074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3495">
              <a:lnSpc>
                <a:spcPct val="150000"/>
              </a:lnSpc>
              <a:spcBef>
                <a:spcPts val="1000"/>
              </a:spcBef>
              <a:spcAft>
                <a:spcPts val="800"/>
              </a:spcAft>
            </a:pPr>
            <a:r>
              <a:rPr lang="en-GB" sz="600">
                <a:solidFill>
                  <a:srgbClr val="FFC000"/>
                </a:solidFill>
                <a:latin typeface="Segoe UI"/>
                <a:ea typeface="+mn-lt"/>
                <a:cs typeface="Segoe UI"/>
              </a:rPr>
              <a:t>c) Mission is about blessing as well as saving</a:t>
            </a:r>
            <a:endParaRPr lang="en-US" sz="600">
              <a:solidFill>
                <a:srgbClr val="000000"/>
              </a:solidFill>
              <a:latin typeface="Segoe UI"/>
              <a:ea typeface="+mn-lt"/>
              <a:cs typeface="Segoe UI"/>
            </a:endParaRPr>
          </a:p>
          <a:p>
            <a:pPr marL="23495">
              <a:lnSpc>
                <a:spcPct val="150000"/>
              </a:lnSpc>
              <a:spcBef>
                <a:spcPts val="1000"/>
              </a:spcBef>
              <a:spcAft>
                <a:spcPts val="800"/>
              </a:spcAft>
            </a:pPr>
            <a:r>
              <a:rPr lang="en-GB" sz="600">
                <a:solidFill>
                  <a:schemeClr val="bg1"/>
                </a:solidFill>
                <a:latin typeface="Segoe UI"/>
                <a:ea typeface="+mn-lt"/>
                <a:cs typeface="Segoe UI"/>
              </a:rPr>
              <a:t>and all peoples on earth</a:t>
            </a:r>
            <a:br>
              <a:rPr lang="en-GB" sz="600" dirty="0">
                <a:solidFill>
                  <a:schemeClr val="bg1"/>
                </a:solidFill>
                <a:latin typeface="Segoe UI"/>
                <a:ea typeface="+mn-lt"/>
                <a:cs typeface="Segoe UI"/>
              </a:rPr>
            </a:br>
            <a:r>
              <a:rPr lang="en-GB" sz="600">
                <a:solidFill>
                  <a:schemeClr val="bg1"/>
                </a:solidFill>
                <a:latin typeface="Segoe UI"/>
                <a:ea typeface="+mn-lt"/>
                <a:cs typeface="Segoe UI"/>
              </a:rPr>
              <a:t>     will be blessed through you (Gen 12:3)</a:t>
            </a:r>
            <a:endParaRPr lang="en-US" sz="600">
              <a:solidFill>
                <a:srgbClr val="000000"/>
              </a:solidFill>
              <a:latin typeface="Segoe UI"/>
              <a:ea typeface="+mn-lt"/>
              <a:cs typeface="Segoe UI"/>
            </a:endParaRPr>
          </a:p>
          <a:p>
            <a:pPr marL="23495">
              <a:lnSpc>
                <a:spcPct val="150000"/>
              </a:lnSpc>
              <a:spcBef>
                <a:spcPts val="1000"/>
              </a:spcBef>
              <a:spcAft>
                <a:spcPts val="800"/>
              </a:spcAft>
            </a:pPr>
            <a:endParaRPr lang="en-GB" sz="600" dirty="0">
              <a:solidFill>
                <a:srgbClr val="000000"/>
              </a:solidFill>
              <a:latin typeface="Segoe UI"/>
              <a:ea typeface="+mn-lt"/>
              <a:cs typeface="Segoe UI"/>
            </a:endParaRPr>
          </a:p>
          <a:p>
            <a:pPr marL="23495">
              <a:lnSpc>
                <a:spcPct val="150000"/>
              </a:lnSpc>
              <a:spcBef>
                <a:spcPts val="1000"/>
              </a:spcBef>
              <a:spcAft>
                <a:spcPts val="800"/>
              </a:spcAft>
            </a:pPr>
            <a:r>
              <a:rPr lang="en-GB" sz="600" dirty="0">
                <a:solidFill>
                  <a:schemeClr val="bg1"/>
                </a:solidFill>
                <a:latin typeface="Segoe UI"/>
                <a:ea typeface="+mn-lt"/>
                <a:cs typeface="Segoe UI"/>
              </a:rPr>
              <a:t>What is the goal of mission? </a:t>
            </a:r>
            <a:endParaRPr lang="en-GB" sz="600" dirty="0">
              <a:solidFill>
                <a:schemeClr val="bg1"/>
              </a:solidFill>
            </a:endParaRPr>
          </a:p>
        </p:txBody>
      </p:sp>
      <p:sp>
        <p:nvSpPr>
          <p:cNvPr id="11" name="Rectangle: Rounded Corners 10">
            <a:extLst>
              <a:ext uri="{FF2B5EF4-FFF2-40B4-BE49-F238E27FC236}">
                <a16:creationId xmlns:a16="http://schemas.microsoft.com/office/drawing/2014/main" id="{867316DB-62D2-5D79-7279-ECCE3EFD8BF0}"/>
              </a:ext>
            </a:extLst>
          </p:cNvPr>
          <p:cNvSpPr/>
          <p:nvPr/>
        </p:nvSpPr>
        <p:spPr>
          <a:xfrm rot="540000">
            <a:off x="10636824" y="601115"/>
            <a:ext cx="939546" cy="111693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457200" indent="-457200">
              <a:lnSpc>
                <a:spcPct val="90000"/>
              </a:lnSpc>
              <a:spcBef>
                <a:spcPts val="1000"/>
              </a:spcBef>
              <a:buFont typeface="Arial"/>
              <a:buChar char="•"/>
            </a:pPr>
            <a:r>
              <a:rPr lang="en-GB" sz="600" i="1" dirty="0" err="1">
                <a:solidFill>
                  <a:srgbClr val="1D2D44"/>
                </a:solidFill>
                <a:ea typeface="+mn-lt"/>
                <a:cs typeface="+mn-lt"/>
              </a:rPr>
              <a:t>Missio</a:t>
            </a:r>
            <a:r>
              <a:rPr lang="en-GB" sz="600" i="1" dirty="0">
                <a:solidFill>
                  <a:srgbClr val="1D2D44"/>
                </a:solidFill>
                <a:ea typeface="+mn-lt"/>
                <a:cs typeface="+mn-lt"/>
              </a:rPr>
              <a:t> Dei </a:t>
            </a:r>
            <a:r>
              <a:rPr lang="en-GB" sz="600" dirty="0">
                <a:solidFill>
                  <a:srgbClr val="1D2D44"/>
                </a:solidFill>
                <a:ea typeface="+mn-lt"/>
                <a:cs typeface="+mn-lt"/>
              </a:rPr>
              <a:t>(meaning the Mission of God)</a:t>
            </a:r>
            <a:endParaRPr lang="en-US" sz="600">
              <a:solidFill>
                <a:srgbClr val="1D2D44"/>
              </a:solidFill>
              <a:ea typeface="+mn-lt"/>
              <a:cs typeface="+mn-lt"/>
            </a:endParaRPr>
          </a:p>
          <a:p>
            <a:pPr marL="285750" indent="-285750">
              <a:lnSpc>
                <a:spcPct val="90000"/>
              </a:lnSpc>
              <a:spcBef>
                <a:spcPts val="1000"/>
              </a:spcBef>
              <a:buFont typeface="Arial"/>
              <a:buChar char="•"/>
            </a:pPr>
            <a:r>
              <a:rPr lang="en-GB" sz="600" i="1" dirty="0">
                <a:solidFill>
                  <a:srgbClr val="1D2D44"/>
                </a:solidFill>
                <a:ea typeface="+mn-lt"/>
                <a:cs typeface="+mn-lt"/>
              </a:rPr>
              <a:t>Karl Barth  - 1950s Brandenburg conference</a:t>
            </a:r>
            <a:endParaRPr lang="en-US" sz="600">
              <a:solidFill>
                <a:srgbClr val="1D2D44"/>
              </a:solidFill>
              <a:ea typeface="+mn-lt"/>
              <a:cs typeface="+mn-lt"/>
            </a:endParaRPr>
          </a:p>
          <a:p>
            <a:pPr marL="285750" indent="-285750">
              <a:lnSpc>
                <a:spcPct val="90000"/>
              </a:lnSpc>
              <a:spcBef>
                <a:spcPts val="1000"/>
              </a:spcBef>
              <a:buFont typeface="Arial"/>
              <a:buChar char="•"/>
            </a:pPr>
            <a:r>
              <a:rPr lang="en-GB" sz="600" dirty="0">
                <a:solidFill>
                  <a:srgbClr val="1D2D44"/>
                </a:solidFill>
                <a:ea typeface="+mn-lt"/>
                <a:cs typeface="+mn-lt"/>
              </a:rPr>
              <a:t>Stephen Holmes – </a:t>
            </a:r>
            <a:r>
              <a:rPr lang="en-GB" sz="600" i="1" dirty="0">
                <a:solidFill>
                  <a:srgbClr val="1D2D44"/>
                </a:solidFill>
                <a:ea typeface="+mn-lt"/>
                <a:cs typeface="+mn-lt"/>
              </a:rPr>
              <a:t>intrinsic to the character of God</a:t>
            </a:r>
            <a:endParaRPr lang="en-US" sz="600" i="1">
              <a:solidFill>
                <a:srgbClr val="1D2D44"/>
              </a:solidFill>
              <a:ea typeface="+mn-lt"/>
              <a:cs typeface="+mn-lt"/>
            </a:endParaRPr>
          </a:p>
          <a:p>
            <a:pPr marL="285750" indent="-285750">
              <a:lnSpc>
                <a:spcPct val="90000"/>
              </a:lnSpc>
              <a:spcBef>
                <a:spcPts val="1000"/>
              </a:spcBef>
              <a:buFont typeface="Arial"/>
              <a:buChar char="•"/>
            </a:pPr>
            <a:r>
              <a:rPr lang="en-GB" sz="600" dirty="0">
                <a:solidFill>
                  <a:srgbClr val="1D2D44"/>
                </a:solidFill>
                <a:ea typeface="+mn-lt"/>
                <a:cs typeface="+mn-lt"/>
              </a:rPr>
              <a:t>John Flett – </a:t>
            </a:r>
            <a:r>
              <a:rPr lang="en-GB" sz="600" i="1" dirty="0">
                <a:solidFill>
                  <a:srgbClr val="1D2D44"/>
                </a:solidFill>
                <a:ea typeface="+mn-lt"/>
                <a:cs typeface="+mn-lt"/>
              </a:rPr>
              <a:t>God’s eternal decision to be for humanity </a:t>
            </a:r>
            <a:endParaRPr lang="en-US" sz="600" i="1">
              <a:solidFill>
                <a:srgbClr val="1D2D44"/>
              </a:solidFill>
              <a:cs typeface="Calibri"/>
            </a:endParaRPr>
          </a:p>
        </p:txBody>
      </p:sp>
      <p:sp>
        <p:nvSpPr>
          <p:cNvPr id="8" name="Rectangle: Rounded Corners 7">
            <a:extLst>
              <a:ext uri="{FF2B5EF4-FFF2-40B4-BE49-F238E27FC236}">
                <a16:creationId xmlns:a16="http://schemas.microsoft.com/office/drawing/2014/main" id="{265E3D13-B041-A4BD-9A6B-BA93F4389C55}"/>
              </a:ext>
            </a:extLst>
          </p:cNvPr>
          <p:cNvSpPr/>
          <p:nvPr/>
        </p:nvSpPr>
        <p:spPr>
          <a:xfrm rot="540000">
            <a:off x="10446324" y="622282"/>
            <a:ext cx="1458130" cy="894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600" dirty="0">
                <a:solidFill>
                  <a:srgbClr val="FFC000"/>
                </a:solidFill>
                <a:ea typeface="+mn-lt"/>
                <a:cs typeface="+mn-lt"/>
              </a:rPr>
              <a:t>a) Mission begins and ends with God </a:t>
            </a:r>
            <a:endParaRPr lang="en-US" sz="600" dirty="0"/>
          </a:p>
        </p:txBody>
      </p:sp>
      <p:sp>
        <p:nvSpPr>
          <p:cNvPr id="9" name="Rectangle: Rounded Corners 8">
            <a:extLst>
              <a:ext uri="{FF2B5EF4-FFF2-40B4-BE49-F238E27FC236}">
                <a16:creationId xmlns:a16="http://schemas.microsoft.com/office/drawing/2014/main" id="{A6D2CCA4-7973-A239-AB80-E43C2F049AF0}"/>
              </a:ext>
            </a:extLst>
          </p:cNvPr>
          <p:cNvSpPr/>
          <p:nvPr/>
        </p:nvSpPr>
        <p:spPr>
          <a:xfrm rot="540000">
            <a:off x="10271641" y="123865"/>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dirty="0">
                <a:solidFill>
                  <a:schemeClr val="bg1"/>
                </a:solidFill>
                <a:ea typeface="+mn-lt"/>
                <a:cs typeface="+mn-lt"/>
              </a:rPr>
              <a:t>3: The church as a community of missionary disciples</a:t>
            </a:r>
            <a:endParaRPr lang="en-GB" sz="2000" dirty="0">
              <a:solidFill>
                <a:srgbClr val="000000"/>
              </a:solidFill>
              <a:ea typeface="+mn-lt"/>
              <a:cs typeface="+mn-lt"/>
            </a:endParaRPr>
          </a:p>
        </p:txBody>
      </p:sp>
      <p:sp>
        <p:nvSpPr>
          <p:cNvPr id="7" name="Rectangle: Rounded Corners 6">
            <a:extLst>
              <a:ext uri="{FF2B5EF4-FFF2-40B4-BE49-F238E27FC236}">
                <a16:creationId xmlns:a16="http://schemas.microsoft.com/office/drawing/2014/main" id="{A46E8179-CEDB-F697-BE41-61CD82C304A5}"/>
              </a:ext>
            </a:extLst>
          </p:cNvPr>
          <p:cNvSpPr/>
          <p:nvPr/>
        </p:nvSpPr>
        <p:spPr>
          <a:xfrm rot="540000">
            <a:off x="10276992" y="135449"/>
            <a:ext cx="1765047" cy="2058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400" dirty="0">
                <a:solidFill>
                  <a:schemeClr val="bg1"/>
                </a:solidFill>
                <a:ea typeface="+mn-lt"/>
                <a:cs typeface="+mn-lt"/>
              </a:rPr>
              <a:t>2: Reading the Bible with Missional lenses</a:t>
            </a:r>
          </a:p>
        </p:txBody>
      </p:sp>
      <p:sp>
        <p:nvSpPr>
          <p:cNvPr id="12" name="Rectangle: Rounded Corners 11">
            <a:extLst>
              <a:ext uri="{FF2B5EF4-FFF2-40B4-BE49-F238E27FC236}">
                <a16:creationId xmlns:a16="http://schemas.microsoft.com/office/drawing/2014/main" id="{D1573E5E-7F75-7DA4-8A1C-3ADF298BA322}"/>
              </a:ext>
            </a:extLst>
          </p:cNvPr>
          <p:cNvSpPr/>
          <p:nvPr/>
        </p:nvSpPr>
        <p:spPr>
          <a:xfrm>
            <a:off x="836657" y="1839364"/>
            <a:ext cx="6897965" cy="11592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rtl="0"/>
            <a:r>
              <a:rPr lang="en-GB" sz="2800" dirty="0">
                <a:solidFill>
                  <a:srgbClr val="FFC000"/>
                </a:solidFill>
                <a:latin typeface="Depot New Rg"/>
                <a:ea typeface="Segoe UI"/>
                <a:cs typeface="Segoe UI"/>
              </a:rPr>
              <a:t>c</a:t>
            </a:r>
            <a:r>
              <a:rPr lang="en-GB" sz="2800" baseline="0">
                <a:solidFill>
                  <a:srgbClr val="FFC000"/>
                </a:solidFill>
                <a:latin typeface="Depot New Rg"/>
                <a:ea typeface="Segoe UI"/>
                <a:cs typeface="Segoe UI"/>
              </a:rPr>
              <a:t>)  </a:t>
            </a:r>
            <a:r>
              <a:rPr lang="en-GB" sz="2800" baseline="0" dirty="0">
                <a:solidFill>
                  <a:srgbClr val="FFC000"/>
                </a:solidFill>
                <a:latin typeface="Depot New Rg"/>
                <a:ea typeface="Segoe UI"/>
                <a:cs typeface="Segoe UI"/>
              </a:rPr>
              <a:t>Mission involves Blessing as well as saving</a:t>
            </a:r>
            <a:endParaRPr lang="en-US" sz="2800" dirty="0">
              <a:latin typeface="Depot New Rg"/>
              <a:ea typeface="Segoe UI"/>
              <a:cs typeface="Segoe UI"/>
            </a:endParaRPr>
          </a:p>
        </p:txBody>
      </p:sp>
      <p:sp>
        <p:nvSpPr>
          <p:cNvPr id="13" name="Rectangle: Rounded Corners 12">
            <a:extLst>
              <a:ext uri="{FF2B5EF4-FFF2-40B4-BE49-F238E27FC236}">
                <a16:creationId xmlns:a16="http://schemas.microsoft.com/office/drawing/2014/main" id="{2F3D471E-243C-54E8-D54F-D6F4060A9AD8}"/>
              </a:ext>
            </a:extLst>
          </p:cNvPr>
          <p:cNvSpPr/>
          <p:nvPr/>
        </p:nvSpPr>
        <p:spPr>
          <a:xfrm>
            <a:off x="837267" y="3555561"/>
            <a:ext cx="10517465" cy="27679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en-GB" sz="2800" dirty="0"/>
          </a:p>
          <a:p>
            <a:r>
              <a:rPr lang="en-GB" sz="2800" dirty="0"/>
              <a:t>The Mission of God is to redeem the whole of creation, broken by sin and evil, into the new creation, populated by the redeemed from every culture, through the cross and resurrection of Christ. </a:t>
            </a:r>
          </a:p>
          <a:p>
            <a:endParaRPr lang="en-GB" sz="2400" dirty="0"/>
          </a:p>
          <a:p>
            <a:r>
              <a:rPr lang="en-GB" sz="2400" dirty="0"/>
              <a:t>Wright, Chris. </a:t>
            </a:r>
            <a:r>
              <a:rPr lang="en-GB" sz="2400" i="1" dirty="0"/>
              <a:t>Integral Mission and The Great Commission: The Five Marks of Mission</a:t>
            </a:r>
            <a:endParaRPr lang="en-GB" sz="2400" dirty="0">
              <a:solidFill>
                <a:srgbClr val="000000"/>
              </a:solidFill>
              <a:latin typeface="Segoe UI"/>
              <a:cs typeface="Segoe UI"/>
            </a:endParaRPr>
          </a:p>
        </p:txBody>
      </p:sp>
    </p:spTree>
    <p:extLst>
      <p:ext uri="{BB962C8B-B14F-4D97-AF65-F5344CB8AC3E}">
        <p14:creationId xmlns:p14="http://schemas.microsoft.com/office/powerpoint/2010/main" val="237229624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5C2F5D5C-E3B7-BA8C-3D2F-E92FBD2CBF97}"/>
              </a:ext>
            </a:extLst>
          </p:cNvPr>
          <p:cNvSpPr/>
          <p:nvPr/>
        </p:nvSpPr>
        <p:spPr>
          <a:xfrm rot="600000">
            <a:off x="10599724" y="293198"/>
            <a:ext cx="1121833" cy="167216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50000"/>
              </a:lnSpc>
              <a:spcBef>
                <a:spcPts val="1000"/>
              </a:spcBef>
              <a:spcAft>
                <a:spcPts val="800"/>
              </a:spcAft>
            </a:pPr>
            <a:r>
              <a:rPr lang="en-GB" sz="600" b="1" dirty="0">
                <a:solidFill>
                  <a:srgbClr val="1D2D44"/>
                </a:solidFill>
                <a:latin typeface="Segoe UI"/>
                <a:ea typeface="+mn-lt"/>
                <a:cs typeface="Segoe UI"/>
              </a:rPr>
              <a:t>1 Thessalonians – A community of virtue</a:t>
            </a:r>
            <a:endParaRPr lang="en-GB" sz="600">
              <a:solidFill>
                <a:srgbClr val="1D2D44"/>
              </a:solidFill>
              <a:latin typeface="Segoe UI"/>
              <a:ea typeface="+mn-lt"/>
              <a:cs typeface="Segoe UI"/>
            </a:endParaRPr>
          </a:p>
          <a:p>
            <a:pPr marL="23495">
              <a:lnSpc>
                <a:spcPct val="150000"/>
              </a:lnSpc>
              <a:spcBef>
                <a:spcPts val="1000"/>
              </a:spcBef>
              <a:spcAft>
                <a:spcPts val="800"/>
              </a:spcAft>
            </a:pPr>
            <a:r>
              <a:rPr lang="en-GB" sz="600" dirty="0">
                <a:solidFill>
                  <a:srgbClr val="1D2D44"/>
                </a:solidFill>
                <a:latin typeface="Segoe UI"/>
                <a:ea typeface="+mn-lt"/>
                <a:cs typeface="Segoe UI"/>
              </a:rPr>
              <a:t>a kind of participation in God that means participation in the world in a radically new way. Thus faith, love and hope have to do with the distinctive form of Christian participation in the world; they are not merely centripetal activities but centrifugal ones. In other words they have to do with witness, with mission. </a:t>
            </a:r>
          </a:p>
          <a:p>
            <a:pPr>
              <a:lnSpc>
                <a:spcPct val="90000"/>
              </a:lnSpc>
              <a:spcBef>
                <a:spcPts val="1000"/>
              </a:spcBef>
            </a:pPr>
            <a:r>
              <a:rPr lang="en-GB" sz="600" dirty="0">
                <a:solidFill>
                  <a:srgbClr val="1D2D44"/>
                </a:solidFill>
                <a:latin typeface="Segoe UI"/>
                <a:ea typeface="+mn-lt"/>
                <a:cs typeface="Segoe UI"/>
              </a:rPr>
              <a:t>  Gorman, </a:t>
            </a:r>
            <a:r>
              <a:rPr lang="en-GB" sz="600" i="1" dirty="0">
                <a:solidFill>
                  <a:srgbClr val="1D2D44"/>
                </a:solidFill>
                <a:latin typeface="Segoe UI"/>
                <a:ea typeface="+mn-lt"/>
                <a:cs typeface="Segoe UI"/>
              </a:rPr>
              <a:t>Becoming the Gospel,</a:t>
            </a:r>
            <a:r>
              <a:rPr lang="en-GB" sz="600" dirty="0">
                <a:solidFill>
                  <a:srgbClr val="1D2D44"/>
                </a:solidFill>
                <a:latin typeface="Segoe UI"/>
                <a:ea typeface="+mn-lt"/>
                <a:cs typeface="Segoe UI"/>
              </a:rPr>
              <a:t> p.65</a:t>
            </a:r>
            <a:endParaRPr lang="en-US" sz="600">
              <a:solidFill>
                <a:srgbClr val="1D2D44"/>
              </a:solidFill>
              <a:latin typeface="Segoe UI"/>
              <a:ea typeface="+mn-lt"/>
              <a:cs typeface="Segoe UI"/>
            </a:endParaRPr>
          </a:p>
        </p:txBody>
      </p:sp>
      <p:sp>
        <p:nvSpPr>
          <p:cNvPr id="4" name="Rectangle: Rounded Corners 3">
            <a:extLst>
              <a:ext uri="{FF2B5EF4-FFF2-40B4-BE49-F238E27FC236}">
                <a16:creationId xmlns:a16="http://schemas.microsoft.com/office/drawing/2014/main" id="{26BC6D08-F20F-F314-4AAE-9E6D9C6C89BB}"/>
              </a:ext>
            </a:extLst>
          </p:cNvPr>
          <p:cNvSpPr/>
          <p:nvPr/>
        </p:nvSpPr>
        <p:spPr>
          <a:xfrm rot="600000">
            <a:off x="10631473" y="176781"/>
            <a:ext cx="1206500" cy="17780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50000"/>
              </a:lnSpc>
              <a:spcBef>
                <a:spcPts val="1000"/>
              </a:spcBef>
              <a:spcAft>
                <a:spcPts val="800"/>
              </a:spcAft>
            </a:pPr>
            <a:r>
              <a:rPr lang="en-GB" sz="600" b="1" dirty="0">
                <a:solidFill>
                  <a:srgbClr val="1D2D44"/>
                </a:solidFill>
                <a:latin typeface="Segoe UI"/>
                <a:ea typeface="+mn-lt"/>
                <a:cs typeface="Segoe UI"/>
              </a:rPr>
              <a:t>A community of Representation </a:t>
            </a:r>
            <a:endParaRPr lang="en-GB" sz="600">
              <a:solidFill>
                <a:srgbClr val="1D2D44"/>
              </a:solidFill>
              <a:latin typeface="Segoe UI"/>
              <a:ea typeface="+mn-lt"/>
              <a:cs typeface="Segoe UI"/>
            </a:endParaRPr>
          </a:p>
          <a:p>
            <a:pPr marL="23495">
              <a:lnSpc>
                <a:spcPct val="150000"/>
              </a:lnSpc>
              <a:spcBef>
                <a:spcPts val="1000"/>
              </a:spcBef>
              <a:spcAft>
                <a:spcPts val="800"/>
              </a:spcAft>
            </a:pPr>
            <a:r>
              <a:rPr lang="en-GB" sz="600" dirty="0">
                <a:solidFill>
                  <a:srgbClr val="1D2D44"/>
                </a:solidFill>
                <a:latin typeface="Segoe UI"/>
                <a:ea typeface="+mn-lt"/>
                <a:cs typeface="Segoe UI"/>
              </a:rPr>
              <a:t>The business of the church is to tell and embody a story, the story of God’s mighty acts in creation and redemption and of God’s promises concerning what will be in the end. The church affirms the truth of this story by celebrating it, interpreting it, and enacting it in the life of the contemporary world. It has no other way of affirming its truth . . . The church’s affirmation is that the story that it tells, embodies and enacts is the true story and that others are to be evaluated by reference to it. </a:t>
            </a:r>
          </a:p>
          <a:p>
            <a:pPr>
              <a:lnSpc>
                <a:spcPct val="90000"/>
              </a:lnSpc>
              <a:spcBef>
                <a:spcPts val="1000"/>
              </a:spcBef>
            </a:pPr>
            <a:r>
              <a:rPr lang="en-GB" sz="600" i="1" err="1">
                <a:solidFill>
                  <a:srgbClr val="1D2D44"/>
                </a:solidFill>
                <a:latin typeface="Segoe UI"/>
                <a:ea typeface="+mn-lt"/>
                <a:cs typeface="Segoe UI"/>
              </a:rPr>
              <a:t>Newbigin</a:t>
            </a:r>
            <a:r>
              <a:rPr lang="en-GB" sz="600" i="1" dirty="0">
                <a:solidFill>
                  <a:srgbClr val="1D2D44"/>
                </a:solidFill>
                <a:latin typeface="Segoe UI"/>
                <a:ea typeface="+mn-lt"/>
                <a:cs typeface="Segoe UI"/>
              </a:rPr>
              <a:t>, Proper confidence: Faith, Doubt and Certainty in Christian </a:t>
            </a:r>
            <a:r>
              <a:rPr lang="en-GB" sz="600" i="1" err="1">
                <a:solidFill>
                  <a:srgbClr val="1D2D44"/>
                </a:solidFill>
                <a:latin typeface="Segoe UI"/>
                <a:ea typeface="+mn-lt"/>
                <a:cs typeface="Segoe UI"/>
              </a:rPr>
              <a:t>Discpleship</a:t>
            </a:r>
            <a:r>
              <a:rPr lang="en-GB" sz="600" dirty="0">
                <a:solidFill>
                  <a:srgbClr val="1D2D44"/>
                </a:solidFill>
                <a:latin typeface="Segoe UI"/>
                <a:ea typeface="+mn-lt"/>
                <a:cs typeface="Segoe UI"/>
              </a:rPr>
              <a:t> (Grand Rapids, MI: </a:t>
            </a:r>
            <a:r>
              <a:rPr lang="en-GB" sz="600" err="1">
                <a:solidFill>
                  <a:srgbClr val="1D2D44"/>
                </a:solidFill>
                <a:latin typeface="Segoe UI"/>
                <a:ea typeface="+mn-lt"/>
                <a:cs typeface="Segoe UI"/>
              </a:rPr>
              <a:t>Wm.B.Erdmans</a:t>
            </a:r>
            <a:r>
              <a:rPr lang="en-GB" sz="600" dirty="0">
                <a:solidFill>
                  <a:srgbClr val="1D2D44"/>
                </a:solidFill>
                <a:latin typeface="Segoe UI"/>
                <a:ea typeface="+mn-lt"/>
                <a:cs typeface="Segoe UI"/>
              </a:rPr>
              <a:t> Publishing Co, 1995)</a:t>
            </a:r>
            <a:r>
              <a:rPr lang="en-GB" sz="600" i="1" dirty="0">
                <a:solidFill>
                  <a:srgbClr val="1D2D44"/>
                </a:solidFill>
                <a:latin typeface="Segoe UI"/>
                <a:ea typeface="+mn-lt"/>
                <a:cs typeface="Segoe UI"/>
              </a:rPr>
              <a:t> p.76</a:t>
            </a:r>
            <a:endParaRPr lang="en-GB" sz="600" dirty="0">
              <a:solidFill>
                <a:srgbClr val="1D2D44"/>
              </a:solidFill>
              <a:latin typeface="Segoe UI"/>
              <a:ea typeface="+mn-lt"/>
              <a:cs typeface="Segoe UI"/>
            </a:endParaRPr>
          </a:p>
          <a:p>
            <a:endParaRPr lang="en-GB" sz="600" dirty="0">
              <a:solidFill>
                <a:srgbClr val="1D2D44"/>
              </a:solidFill>
              <a:ea typeface="+mn-lt"/>
              <a:cs typeface="+mn-lt"/>
            </a:endParaRPr>
          </a:p>
        </p:txBody>
      </p:sp>
      <p:sp>
        <p:nvSpPr>
          <p:cNvPr id="5" name="Rectangle: Rounded Corners 4">
            <a:extLst>
              <a:ext uri="{FF2B5EF4-FFF2-40B4-BE49-F238E27FC236}">
                <a16:creationId xmlns:a16="http://schemas.microsoft.com/office/drawing/2014/main" id="{6827B853-5778-269D-FFBB-D366FCB985EC}"/>
              </a:ext>
            </a:extLst>
          </p:cNvPr>
          <p:cNvSpPr/>
          <p:nvPr/>
        </p:nvSpPr>
        <p:spPr>
          <a:xfrm rot="540000">
            <a:off x="10271641" y="123865"/>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dirty="0">
                <a:solidFill>
                  <a:schemeClr val="bg1"/>
                </a:solidFill>
                <a:ea typeface="+mn-lt"/>
                <a:cs typeface="+mn-lt"/>
              </a:rPr>
              <a:t>3: The church as a community of missionary disciples</a:t>
            </a:r>
            <a:endParaRPr lang="en-GB" sz="2000" dirty="0">
              <a:solidFill>
                <a:srgbClr val="000000"/>
              </a:solidFill>
              <a:ea typeface="+mn-lt"/>
              <a:cs typeface="+mn-lt"/>
            </a:endParaRPr>
          </a:p>
        </p:txBody>
      </p:sp>
      <p:sp>
        <p:nvSpPr>
          <p:cNvPr id="12" name="Rectangle: Rounded Corners 11">
            <a:extLst>
              <a:ext uri="{FF2B5EF4-FFF2-40B4-BE49-F238E27FC236}">
                <a16:creationId xmlns:a16="http://schemas.microsoft.com/office/drawing/2014/main" id="{530745C1-0B93-8509-5265-310AC5D78B1B}"/>
              </a:ext>
            </a:extLst>
          </p:cNvPr>
          <p:cNvSpPr/>
          <p:nvPr/>
        </p:nvSpPr>
        <p:spPr>
          <a:xfrm>
            <a:off x="153974" y="1859531"/>
            <a:ext cx="11006666" cy="4550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50000"/>
              </a:lnSpc>
              <a:spcBef>
                <a:spcPts val="1000"/>
              </a:spcBef>
              <a:spcAft>
                <a:spcPts val="800"/>
              </a:spcAft>
            </a:pPr>
            <a:r>
              <a:rPr lang="en-GB" sz="2400" b="1" dirty="0">
                <a:solidFill>
                  <a:srgbClr val="FFC000"/>
                </a:solidFill>
                <a:latin typeface="Segoe UI"/>
                <a:ea typeface="+mn-lt"/>
                <a:cs typeface="Segoe UI"/>
              </a:rPr>
              <a:t>c Mission involves Community </a:t>
            </a:r>
          </a:p>
          <a:p>
            <a:pPr>
              <a:lnSpc>
                <a:spcPct val="150000"/>
              </a:lnSpc>
              <a:spcBef>
                <a:spcPts val="1000"/>
              </a:spcBef>
              <a:spcAft>
                <a:spcPts val="800"/>
              </a:spcAft>
            </a:pPr>
            <a:r>
              <a:rPr lang="en-GB" sz="2400" b="1" dirty="0">
                <a:solidFill>
                  <a:srgbClr val="FFC000"/>
                </a:solidFill>
                <a:latin typeface="Segoe UI"/>
                <a:ea typeface="+mn-lt"/>
                <a:cs typeface="Segoe UI"/>
              </a:rPr>
              <a:t> Thessalonians – A community </a:t>
            </a:r>
            <a:r>
              <a:rPr lang="en-GB" sz="2400" b="1">
                <a:solidFill>
                  <a:srgbClr val="FFC000"/>
                </a:solidFill>
                <a:latin typeface="Segoe UI"/>
                <a:ea typeface="+mn-lt"/>
                <a:cs typeface="Segoe UI"/>
              </a:rPr>
              <a:t>of virtue</a:t>
            </a:r>
            <a:r>
              <a:rPr lang="en-GB" sz="2400" b="1">
                <a:solidFill>
                  <a:srgbClr val="000000"/>
                </a:solidFill>
                <a:latin typeface="Segoe UI"/>
                <a:ea typeface="+mn-lt"/>
                <a:cs typeface="Segoe UI"/>
              </a:rPr>
              <a:t>  </a:t>
            </a:r>
            <a:r>
              <a:rPr lang="en-GB" sz="2400" b="1" dirty="0">
                <a:solidFill>
                  <a:srgbClr val="000000"/>
                </a:solidFill>
                <a:latin typeface="Segoe UI"/>
                <a:ea typeface="+mn-lt"/>
                <a:cs typeface="Segoe UI"/>
              </a:rPr>
              <a:t> </a:t>
            </a:r>
            <a:r>
              <a:rPr lang="en-GB" sz="2400">
                <a:solidFill>
                  <a:schemeClr val="bg1"/>
                </a:solidFill>
                <a:latin typeface="Segoe UI"/>
                <a:ea typeface="+mn-lt"/>
                <a:cs typeface="Segoe UI"/>
              </a:rPr>
              <a:t>Backstory </a:t>
            </a:r>
            <a:r>
              <a:rPr lang="en-GB" sz="2400" dirty="0">
                <a:solidFill>
                  <a:schemeClr val="bg1"/>
                </a:solidFill>
                <a:latin typeface="Segoe UI"/>
                <a:ea typeface="+mn-lt"/>
                <a:cs typeface="Segoe UI"/>
              </a:rPr>
              <a:t>– Acts 17</a:t>
            </a:r>
            <a:endParaRPr lang="en-US" sz="2400" dirty="0">
              <a:solidFill>
                <a:schemeClr val="bg1"/>
              </a:solidFill>
              <a:latin typeface="Segoe UI"/>
              <a:ea typeface="+mn-lt"/>
              <a:cs typeface="Segoe UI"/>
            </a:endParaRPr>
          </a:p>
          <a:p>
            <a:pPr marL="23495">
              <a:lnSpc>
                <a:spcPct val="150000"/>
              </a:lnSpc>
              <a:spcBef>
                <a:spcPts val="1000"/>
              </a:spcBef>
              <a:spcAft>
                <a:spcPts val="800"/>
              </a:spcAft>
            </a:pPr>
            <a:r>
              <a:rPr lang="en-GB" sz="2400" dirty="0">
                <a:solidFill>
                  <a:schemeClr val="bg1"/>
                </a:solidFill>
                <a:latin typeface="Segoe UI"/>
                <a:ea typeface="+mn-lt"/>
                <a:cs typeface="Segoe UI"/>
              </a:rPr>
              <a:t>We always give thanks to God for all of you and mention you in our prayers, constantly remembering before our God and Father your work of faith and labour of love and steadfastness of hope in our Lord Jesus Christ.  </a:t>
            </a:r>
          </a:p>
          <a:p>
            <a:pPr marL="23495">
              <a:lnSpc>
                <a:spcPct val="150000"/>
              </a:lnSpc>
              <a:spcBef>
                <a:spcPts val="1000"/>
              </a:spcBef>
              <a:spcAft>
                <a:spcPts val="800"/>
              </a:spcAft>
            </a:pPr>
            <a:r>
              <a:rPr lang="en-GB" sz="2400" dirty="0">
                <a:solidFill>
                  <a:schemeClr val="bg1"/>
                </a:solidFill>
                <a:latin typeface="Segoe UI"/>
                <a:ea typeface="+mn-lt"/>
                <a:cs typeface="Segoe UI"/>
              </a:rPr>
              <a:t>(1 Thessalonians 1.2-3)</a:t>
            </a:r>
            <a:endParaRPr lang="en-GB" dirty="0"/>
          </a:p>
        </p:txBody>
      </p:sp>
    </p:spTree>
    <p:extLst>
      <p:ext uri="{BB962C8B-B14F-4D97-AF65-F5344CB8AC3E}">
        <p14:creationId xmlns:p14="http://schemas.microsoft.com/office/powerpoint/2010/main" val="6121937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9A7D88F9-A2D0-D8CE-422C-C4DC5B36F451}"/>
              </a:ext>
            </a:extLst>
          </p:cNvPr>
          <p:cNvSpPr/>
          <p:nvPr/>
        </p:nvSpPr>
        <p:spPr>
          <a:xfrm rot="600000">
            <a:off x="10419807" y="663615"/>
            <a:ext cx="1439333" cy="104775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50000"/>
              </a:lnSpc>
              <a:spcBef>
                <a:spcPts val="1000"/>
              </a:spcBef>
              <a:spcAft>
                <a:spcPts val="800"/>
              </a:spcAft>
            </a:pPr>
            <a:r>
              <a:rPr lang="en-GB" sz="600" b="1" dirty="0">
                <a:solidFill>
                  <a:srgbClr val="1D2D44"/>
                </a:solidFill>
                <a:latin typeface="Segoe UI"/>
                <a:ea typeface="+mn-lt"/>
                <a:cs typeface="Segoe UI"/>
              </a:rPr>
              <a:t>1 Thessalonians – A community of virtue</a:t>
            </a:r>
            <a:endParaRPr lang="en-GB" sz="600">
              <a:solidFill>
                <a:srgbClr val="1D2D44"/>
              </a:solidFill>
              <a:latin typeface="Segoe UI"/>
              <a:ea typeface="+mn-lt"/>
              <a:cs typeface="Segoe UI"/>
            </a:endParaRPr>
          </a:p>
          <a:p>
            <a:pPr marL="23495">
              <a:lnSpc>
                <a:spcPct val="150000"/>
              </a:lnSpc>
              <a:spcBef>
                <a:spcPts val="1000"/>
              </a:spcBef>
              <a:spcAft>
                <a:spcPts val="800"/>
              </a:spcAft>
            </a:pPr>
            <a:r>
              <a:rPr lang="en-GB" sz="600" dirty="0">
                <a:solidFill>
                  <a:srgbClr val="1D2D44"/>
                </a:solidFill>
                <a:latin typeface="Segoe UI"/>
                <a:ea typeface="+mn-lt"/>
                <a:cs typeface="Segoe UI"/>
              </a:rPr>
              <a:t>I am, of course, not denying the importance of the many activities by which we seek to challenge public life with the gospel – evangelistic campaigns, distribution of Bibles and Christian literature, conferences, and even books such as this one. But I am saying that these are all secondary, and that they have power to accomplish their purpose only as they are rooted in and lead back to a believing community.”</a:t>
            </a:r>
          </a:p>
          <a:p>
            <a:pPr>
              <a:lnSpc>
                <a:spcPct val="90000"/>
              </a:lnSpc>
              <a:spcBef>
                <a:spcPts val="1000"/>
              </a:spcBef>
            </a:pPr>
            <a:r>
              <a:rPr lang="en-GB" sz="600" dirty="0">
                <a:solidFill>
                  <a:srgbClr val="1D2D44"/>
                </a:solidFill>
                <a:latin typeface="Segoe UI"/>
                <a:ea typeface="+mn-lt"/>
                <a:cs typeface="Segoe UI"/>
              </a:rPr>
              <a:t>Lesslie </a:t>
            </a:r>
            <a:r>
              <a:rPr lang="en-GB" sz="600" err="1">
                <a:solidFill>
                  <a:srgbClr val="1D2D44"/>
                </a:solidFill>
                <a:latin typeface="Segoe UI"/>
                <a:ea typeface="+mn-lt"/>
                <a:cs typeface="Segoe UI"/>
              </a:rPr>
              <a:t>Newbigin</a:t>
            </a:r>
            <a:r>
              <a:rPr lang="en-GB" sz="600" dirty="0">
                <a:solidFill>
                  <a:srgbClr val="1D2D44"/>
                </a:solidFill>
                <a:latin typeface="Segoe UI"/>
                <a:ea typeface="+mn-lt"/>
                <a:cs typeface="Segoe UI"/>
              </a:rPr>
              <a:t>, </a:t>
            </a:r>
            <a:r>
              <a:rPr lang="en-GB" sz="600" i="1" dirty="0">
                <a:solidFill>
                  <a:srgbClr val="1D2D44"/>
                </a:solidFill>
                <a:latin typeface="Segoe UI"/>
                <a:ea typeface="+mn-lt"/>
                <a:cs typeface="Segoe UI"/>
              </a:rPr>
              <a:t>The Gospel in a Pluralist Society </a:t>
            </a:r>
            <a:r>
              <a:rPr lang="en-GB" sz="600" dirty="0">
                <a:solidFill>
                  <a:srgbClr val="1D2D44"/>
                </a:solidFill>
                <a:latin typeface="Segoe UI"/>
                <a:ea typeface="+mn-lt"/>
                <a:cs typeface="Segoe UI"/>
              </a:rPr>
              <a:t>(Grand Rapids, MI: Eerdmans, 1989), 227.</a:t>
            </a:r>
            <a:endParaRPr lang="en-US" sz="600">
              <a:solidFill>
                <a:srgbClr val="1D2D44"/>
              </a:solidFill>
              <a:latin typeface="Segoe UI"/>
              <a:ea typeface="+mn-lt"/>
              <a:cs typeface="Segoe UI"/>
            </a:endParaRPr>
          </a:p>
        </p:txBody>
      </p:sp>
      <p:sp>
        <p:nvSpPr>
          <p:cNvPr id="4" name="Rectangle: Rounded Corners 3">
            <a:extLst>
              <a:ext uri="{FF2B5EF4-FFF2-40B4-BE49-F238E27FC236}">
                <a16:creationId xmlns:a16="http://schemas.microsoft.com/office/drawing/2014/main" id="{EB524838-7A8C-E70C-3608-9E5CE33A8206}"/>
              </a:ext>
            </a:extLst>
          </p:cNvPr>
          <p:cNvSpPr/>
          <p:nvPr/>
        </p:nvSpPr>
        <p:spPr>
          <a:xfrm rot="600000">
            <a:off x="10790223" y="314364"/>
            <a:ext cx="1143000" cy="13970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50000"/>
              </a:lnSpc>
              <a:spcBef>
                <a:spcPts val="1000"/>
              </a:spcBef>
              <a:spcAft>
                <a:spcPts val="800"/>
              </a:spcAft>
            </a:pPr>
            <a:r>
              <a:rPr lang="en-GB" sz="600" b="1" dirty="0">
                <a:solidFill>
                  <a:srgbClr val="1D2D44"/>
                </a:solidFill>
                <a:latin typeface="Segoe UI"/>
                <a:ea typeface="+mn-lt"/>
                <a:cs typeface="Segoe UI"/>
              </a:rPr>
              <a:t>1 Thessalonians – A community of virtue</a:t>
            </a:r>
            <a:endParaRPr lang="en-GB" sz="600">
              <a:solidFill>
                <a:srgbClr val="1D2D44"/>
              </a:solidFill>
              <a:latin typeface="Segoe UI"/>
              <a:ea typeface="+mn-lt"/>
              <a:cs typeface="Segoe UI"/>
            </a:endParaRPr>
          </a:p>
          <a:p>
            <a:pPr marL="23495">
              <a:lnSpc>
                <a:spcPct val="150000"/>
              </a:lnSpc>
              <a:spcBef>
                <a:spcPts val="1000"/>
              </a:spcBef>
              <a:spcAft>
                <a:spcPts val="800"/>
              </a:spcAft>
            </a:pPr>
            <a:r>
              <a:rPr lang="en-GB" sz="600" dirty="0">
                <a:solidFill>
                  <a:srgbClr val="1D2D44"/>
                </a:solidFill>
                <a:latin typeface="Segoe UI"/>
                <a:ea typeface="+mn-lt"/>
                <a:cs typeface="Segoe UI"/>
              </a:rPr>
              <a:t>Backstory – Acts 17</a:t>
            </a:r>
            <a:endParaRPr lang="en-US" sz="600">
              <a:solidFill>
                <a:srgbClr val="1D2D44"/>
              </a:solidFill>
              <a:latin typeface="Segoe UI"/>
              <a:ea typeface="+mn-lt"/>
              <a:cs typeface="Segoe UI"/>
            </a:endParaRPr>
          </a:p>
          <a:p>
            <a:pPr marL="23495">
              <a:lnSpc>
                <a:spcPct val="150000"/>
              </a:lnSpc>
              <a:spcBef>
                <a:spcPts val="1000"/>
              </a:spcBef>
              <a:spcAft>
                <a:spcPts val="800"/>
              </a:spcAft>
            </a:pPr>
            <a:r>
              <a:rPr lang="en-GB" sz="600" dirty="0">
                <a:solidFill>
                  <a:srgbClr val="1D2D44"/>
                </a:solidFill>
                <a:latin typeface="Segoe UI"/>
                <a:ea typeface="+mn-lt"/>
                <a:cs typeface="Segoe UI"/>
              </a:rPr>
              <a:t>We always give thanks to God for all of you and mention you in our prayers, constantly remembering before our God and Father your work of faith and labour of love and steadfastness of hope in our Lord Jesus Christ.  </a:t>
            </a:r>
          </a:p>
          <a:p>
            <a:pPr marL="23495">
              <a:lnSpc>
                <a:spcPct val="150000"/>
              </a:lnSpc>
              <a:spcBef>
                <a:spcPts val="1000"/>
              </a:spcBef>
              <a:spcAft>
                <a:spcPts val="800"/>
              </a:spcAft>
            </a:pPr>
            <a:r>
              <a:rPr lang="en-GB" sz="600" dirty="0">
                <a:solidFill>
                  <a:srgbClr val="1D2D44"/>
                </a:solidFill>
                <a:latin typeface="Segoe UI"/>
                <a:ea typeface="+mn-lt"/>
                <a:cs typeface="Segoe UI"/>
              </a:rPr>
              <a:t>(1 Thessalonians 1.2-3)</a:t>
            </a:r>
            <a:endParaRPr lang="en-GB" sz="600">
              <a:solidFill>
                <a:srgbClr val="1D2D44"/>
              </a:solidFill>
              <a:cs typeface="Calibri"/>
            </a:endParaRPr>
          </a:p>
        </p:txBody>
      </p:sp>
      <p:sp>
        <p:nvSpPr>
          <p:cNvPr id="5" name="Rectangle: Rounded Corners 4">
            <a:extLst>
              <a:ext uri="{FF2B5EF4-FFF2-40B4-BE49-F238E27FC236}">
                <a16:creationId xmlns:a16="http://schemas.microsoft.com/office/drawing/2014/main" id="{7F35DDB5-F790-C1E2-93FD-2F28857382A0}"/>
              </a:ext>
            </a:extLst>
          </p:cNvPr>
          <p:cNvSpPr/>
          <p:nvPr/>
        </p:nvSpPr>
        <p:spPr>
          <a:xfrm rot="540000">
            <a:off x="10271641" y="123865"/>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dirty="0">
                <a:solidFill>
                  <a:schemeClr val="bg1"/>
                </a:solidFill>
                <a:ea typeface="+mn-lt"/>
                <a:cs typeface="+mn-lt"/>
              </a:rPr>
              <a:t>3: The church as a community of missionary disciples</a:t>
            </a:r>
            <a:endParaRPr lang="en-GB" sz="2000" dirty="0">
              <a:solidFill>
                <a:srgbClr val="000000"/>
              </a:solidFill>
              <a:ea typeface="+mn-lt"/>
              <a:cs typeface="+mn-lt"/>
            </a:endParaRPr>
          </a:p>
        </p:txBody>
      </p:sp>
      <p:sp>
        <p:nvSpPr>
          <p:cNvPr id="6" name="Rectangle: Rounded Corners 5">
            <a:extLst>
              <a:ext uri="{FF2B5EF4-FFF2-40B4-BE49-F238E27FC236}">
                <a16:creationId xmlns:a16="http://schemas.microsoft.com/office/drawing/2014/main" id="{08B9A0F3-A4C1-7F0C-8C15-426EFE2FB804}"/>
              </a:ext>
            </a:extLst>
          </p:cNvPr>
          <p:cNvSpPr/>
          <p:nvPr/>
        </p:nvSpPr>
        <p:spPr>
          <a:xfrm>
            <a:off x="333891" y="1796032"/>
            <a:ext cx="10816166" cy="424391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50000"/>
              </a:lnSpc>
              <a:spcBef>
                <a:spcPts val="1000"/>
              </a:spcBef>
              <a:spcAft>
                <a:spcPts val="800"/>
              </a:spcAft>
            </a:pPr>
            <a:r>
              <a:rPr lang="en-GB" sz="2400" b="1" dirty="0">
                <a:solidFill>
                  <a:srgbClr val="FFC000"/>
                </a:solidFill>
                <a:latin typeface="Segoe UI"/>
                <a:ea typeface="+mn-lt"/>
                <a:cs typeface="Segoe UI"/>
              </a:rPr>
              <a:t>1 Thessalonians – A community of virtue</a:t>
            </a:r>
            <a:endParaRPr lang="en-GB" sz="2400" dirty="0">
              <a:solidFill>
                <a:srgbClr val="000000"/>
              </a:solidFill>
              <a:latin typeface="Segoe UI"/>
              <a:ea typeface="+mn-lt"/>
              <a:cs typeface="Segoe UI"/>
            </a:endParaRPr>
          </a:p>
          <a:p>
            <a:pPr marL="23495">
              <a:lnSpc>
                <a:spcPct val="150000"/>
              </a:lnSpc>
              <a:spcBef>
                <a:spcPts val="1000"/>
              </a:spcBef>
              <a:spcAft>
                <a:spcPts val="800"/>
              </a:spcAft>
            </a:pPr>
            <a:r>
              <a:rPr lang="en-GB" sz="2400" dirty="0">
                <a:solidFill>
                  <a:schemeClr val="bg1"/>
                </a:solidFill>
                <a:latin typeface="Segoe UI"/>
                <a:ea typeface="+mn-lt"/>
                <a:cs typeface="Segoe UI"/>
              </a:rPr>
              <a:t>a kind of participation in God that means participation in the world in a radically new way. Thus faith, love and hope have to do with the distinctive form of Christian participation in the world; they are not merely centripetal activities but centrifugal ones. In other words they have to do with witness, with mission. </a:t>
            </a:r>
          </a:p>
          <a:p>
            <a:pPr>
              <a:lnSpc>
                <a:spcPct val="90000"/>
              </a:lnSpc>
              <a:spcBef>
                <a:spcPts val="1000"/>
              </a:spcBef>
            </a:pPr>
            <a:r>
              <a:rPr lang="en-GB" sz="2400" dirty="0">
                <a:solidFill>
                  <a:schemeClr val="bg1"/>
                </a:solidFill>
                <a:latin typeface="Segoe UI"/>
                <a:ea typeface="+mn-lt"/>
                <a:cs typeface="Segoe UI"/>
              </a:rPr>
              <a:t>  Gorman, </a:t>
            </a:r>
            <a:r>
              <a:rPr lang="en-GB" sz="2400" i="1" dirty="0">
                <a:solidFill>
                  <a:schemeClr val="bg1"/>
                </a:solidFill>
                <a:latin typeface="Segoe UI"/>
                <a:ea typeface="+mn-lt"/>
                <a:cs typeface="Segoe UI"/>
              </a:rPr>
              <a:t>Becoming the Gospel,</a:t>
            </a:r>
            <a:r>
              <a:rPr lang="en-GB" sz="2400" dirty="0">
                <a:solidFill>
                  <a:schemeClr val="bg1"/>
                </a:solidFill>
                <a:latin typeface="Segoe UI"/>
                <a:ea typeface="+mn-lt"/>
                <a:cs typeface="Segoe UI"/>
              </a:rPr>
              <a:t> p.65</a:t>
            </a:r>
            <a:endParaRPr lang="en-US" sz="2400" dirty="0">
              <a:solidFill>
                <a:schemeClr val="bg1"/>
              </a:solidFill>
              <a:latin typeface="Segoe UI"/>
              <a:ea typeface="+mn-lt"/>
              <a:cs typeface="Segoe UI"/>
            </a:endParaRPr>
          </a:p>
        </p:txBody>
      </p:sp>
    </p:spTree>
    <p:extLst>
      <p:ext uri="{BB962C8B-B14F-4D97-AF65-F5344CB8AC3E}">
        <p14:creationId xmlns:p14="http://schemas.microsoft.com/office/powerpoint/2010/main" val="4026187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C23C5AA-D9EA-CC97-5F3C-67E0C2C8EEB5}"/>
              </a:ext>
            </a:extLst>
          </p:cNvPr>
          <p:cNvSpPr/>
          <p:nvPr/>
        </p:nvSpPr>
        <p:spPr>
          <a:xfrm rot="600000">
            <a:off x="10599724" y="293198"/>
            <a:ext cx="1121833" cy="167216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50000"/>
              </a:lnSpc>
              <a:spcBef>
                <a:spcPts val="1000"/>
              </a:spcBef>
              <a:spcAft>
                <a:spcPts val="800"/>
              </a:spcAft>
            </a:pPr>
            <a:r>
              <a:rPr lang="en-GB" sz="600" b="1" dirty="0">
                <a:solidFill>
                  <a:srgbClr val="1D2D44"/>
                </a:solidFill>
                <a:latin typeface="Segoe UI"/>
                <a:ea typeface="+mn-lt"/>
                <a:cs typeface="Segoe UI"/>
              </a:rPr>
              <a:t>1 Thessalonians – A community of virtue</a:t>
            </a:r>
            <a:endParaRPr lang="en-GB" sz="600">
              <a:solidFill>
                <a:srgbClr val="1D2D44"/>
              </a:solidFill>
              <a:latin typeface="Segoe UI"/>
              <a:ea typeface="+mn-lt"/>
              <a:cs typeface="Segoe UI"/>
            </a:endParaRPr>
          </a:p>
          <a:p>
            <a:pPr marL="23495">
              <a:lnSpc>
                <a:spcPct val="150000"/>
              </a:lnSpc>
              <a:spcBef>
                <a:spcPts val="1000"/>
              </a:spcBef>
              <a:spcAft>
                <a:spcPts val="800"/>
              </a:spcAft>
            </a:pPr>
            <a:r>
              <a:rPr lang="en-GB" sz="600" dirty="0">
                <a:solidFill>
                  <a:srgbClr val="1D2D44"/>
                </a:solidFill>
                <a:latin typeface="Segoe UI"/>
                <a:ea typeface="+mn-lt"/>
                <a:cs typeface="Segoe UI"/>
              </a:rPr>
              <a:t>a kind of participation in God that means participation in the world in a radically new way. Thus faith, love and hope have to do with the distinctive form of Christian participation in the world; they are not merely centripetal activities but centrifugal ones. In other words they have to do with witness, with mission. </a:t>
            </a:r>
          </a:p>
          <a:p>
            <a:pPr>
              <a:lnSpc>
                <a:spcPct val="90000"/>
              </a:lnSpc>
              <a:spcBef>
                <a:spcPts val="1000"/>
              </a:spcBef>
            </a:pPr>
            <a:r>
              <a:rPr lang="en-GB" sz="600" dirty="0">
                <a:solidFill>
                  <a:srgbClr val="1D2D44"/>
                </a:solidFill>
                <a:latin typeface="Segoe UI"/>
                <a:ea typeface="+mn-lt"/>
                <a:cs typeface="Segoe UI"/>
              </a:rPr>
              <a:t>  Gorman, </a:t>
            </a:r>
            <a:r>
              <a:rPr lang="en-GB" sz="600" i="1" dirty="0">
                <a:solidFill>
                  <a:srgbClr val="1D2D44"/>
                </a:solidFill>
                <a:latin typeface="Segoe UI"/>
                <a:ea typeface="+mn-lt"/>
                <a:cs typeface="Segoe UI"/>
              </a:rPr>
              <a:t>Becoming the Gospel,</a:t>
            </a:r>
            <a:r>
              <a:rPr lang="en-GB" sz="600" dirty="0">
                <a:solidFill>
                  <a:srgbClr val="1D2D44"/>
                </a:solidFill>
                <a:latin typeface="Segoe UI"/>
                <a:ea typeface="+mn-lt"/>
                <a:cs typeface="Segoe UI"/>
              </a:rPr>
              <a:t> p.65</a:t>
            </a:r>
            <a:endParaRPr lang="en-US" sz="600">
              <a:solidFill>
                <a:srgbClr val="1D2D44"/>
              </a:solidFill>
              <a:latin typeface="Segoe UI"/>
              <a:ea typeface="+mn-lt"/>
              <a:cs typeface="Segoe UI"/>
            </a:endParaRPr>
          </a:p>
        </p:txBody>
      </p:sp>
      <p:sp>
        <p:nvSpPr>
          <p:cNvPr id="10" name="Rectangle: Rounded Corners 9">
            <a:extLst>
              <a:ext uri="{FF2B5EF4-FFF2-40B4-BE49-F238E27FC236}">
                <a16:creationId xmlns:a16="http://schemas.microsoft.com/office/drawing/2014/main" id="{37E8B75D-9FA1-599F-4652-FA15E82CAEDC}"/>
              </a:ext>
            </a:extLst>
          </p:cNvPr>
          <p:cNvSpPr/>
          <p:nvPr/>
        </p:nvSpPr>
        <p:spPr>
          <a:xfrm rot="600000">
            <a:off x="10261599" y="644526"/>
            <a:ext cx="1777999" cy="10265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dirty="0">
                <a:solidFill>
                  <a:schemeClr val="bg1"/>
                </a:solidFill>
                <a:cs typeface="Calibri"/>
              </a:rPr>
              <a:t>Beginning Theology: Missiology</a:t>
            </a:r>
            <a:endParaRPr lang="en-GB" sz="2000">
              <a:solidFill>
                <a:schemeClr val="bg1"/>
              </a:solidFill>
              <a:cs typeface="Calibri"/>
            </a:endParaRPr>
          </a:p>
        </p:txBody>
      </p:sp>
      <p:sp>
        <p:nvSpPr>
          <p:cNvPr id="8" name="Rectangle: Rounded Corners 7">
            <a:extLst>
              <a:ext uri="{FF2B5EF4-FFF2-40B4-BE49-F238E27FC236}">
                <a16:creationId xmlns:a16="http://schemas.microsoft.com/office/drawing/2014/main" id="{8B59772B-F8E1-60F7-1631-9F2D332651FB}"/>
              </a:ext>
            </a:extLst>
          </p:cNvPr>
          <p:cNvSpPr/>
          <p:nvPr/>
        </p:nvSpPr>
        <p:spPr>
          <a:xfrm rot="540000">
            <a:off x="10271640" y="123864"/>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dirty="0">
                <a:solidFill>
                  <a:schemeClr val="bg1"/>
                </a:solidFill>
                <a:ea typeface="+mn-lt"/>
                <a:cs typeface="+mn-lt"/>
              </a:rPr>
              <a:t>Closing Thoughts</a:t>
            </a:r>
          </a:p>
        </p:txBody>
      </p:sp>
      <p:sp>
        <p:nvSpPr>
          <p:cNvPr id="5" name="Rectangle: Rounded Corners 4">
            <a:extLst>
              <a:ext uri="{FF2B5EF4-FFF2-40B4-BE49-F238E27FC236}">
                <a16:creationId xmlns:a16="http://schemas.microsoft.com/office/drawing/2014/main" id="{38DA152D-4427-1C4C-097A-397BB09F9BC5}"/>
              </a:ext>
            </a:extLst>
          </p:cNvPr>
          <p:cNvSpPr/>
          <p:nvPr/>
        </p:nvSpPr>
        <p:spPr>
          <a:xfrm rot="540000">
            <a:off x="10271641" y="123865"/>
            <a:ext cx="1767416" cy="20637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dirty="0">
                <a:solidFill>
                  <a:schemeClr val="bg1"/>
                </a:solidFill>
                <a:ea typeface="+mn-lt"/>
                <a:cs typeface="+mn-lt"/>
              </a:rPr>
              <a:t>3: The church as a community of missionary disciples</a:t>
            </a:r>
            <a:endParaRPr lang="en-GB" sz="2000" dirty="0">
              <a:solidFill>
                <a:srgbClr val="000000"/>
              </a:solidFill>
              <a:ea typeface="+mn-lt"/>
              <a:cs typeface="+mn-lt"/>
            </a:endParaRPr>
          </a:p>
        </p:txBody>
      </p:sp>
      <p:sp>
        <p:nvSpPr>
          <p:cNvPr id="7" name="Title 6">
            <a:extLst>
              <a:ext uri="{FF2B5EF4-FFF2-40B4-BE49-F238E27FC236}">
                <a16:creationId xmlns:a16="http://schemas.microsoft.com/office/drawing/2014/main" id="{D37ADAAD-D2FA-ED5C-2B01-DCD4CB43ADA7}"/>
              </a:ext>
            </a:extLst>
          </p:cNvPr>
          <p:cNvSpPr>
            <a:spLocks noGrp="1"/>
          </p:cNvSpPr>
          <p:nvPr>
            <p:ph type="title"/>
          </p:nvPr>
        </p:nvSpPr>
        <p:spPr/>
        <p:txBody>
          <a:bodyPr/>
          <a:lstStyle/>
          <a:p>
            <a:endParaRPr lang="en-GB"/>
          </a:p>
        </p:txBody>
      </p:sp>
      <p:sp>
        <p:nvSpPr>
          <p:cNvPr id="6" name="Rectangle: Rounded Corners 5">
            <a:extLst>
              <a:ext uri="{FF2B5EF4-FFF2-40B4-BE49-F238E27FC236}">
                <a16:creationId xmlns:a16="http://schemas.microsoft.com/office/drawing/2014/main" id="{8931EB33-2A70-A1FB-7CF5-7C39595FF0CC}"/>
              </a:ext>
            </a:extLst>
          </p:cNvPr>
          <p:cNvSpPr/>
          <p:nvPr/>
        </p:nvSpPr>
        <p:spPr>
          <a:xfrm>
            <a:off x="333890" y="2229948"/>
            <a:ext cx="11027833" cy="40216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50000"/>
              </a:lnSpc>
              <a:spcBef>
                <a:spcPts val="1000"/>
              </a:spcBef>
              <a:spcAft>
                <a:spcPts val="800"/>
              </a:spcAft>
            </a:pPr>
            <a:r>
              <a:rPr lang="en-GB" b="1" dirty="0">
                <a:solidFill>
                  <a:srgbClr val="FFC000"/>
                </a:solidFill>
                <a:latin typeface="Segoe UI"/>
                <a:ea typeface="+mn-lt"/>
                <a:cs typeface="Segoe UI"/>
              </a:rPr>
              <a:t>1 </a:t>
            </a:r>
            <a:r>
              <a:rPr lang="en-GB" sz="2000" b="1" dirty="0">
                <a:solidFill>
                  <a:srgbClr val="FFC000"/>
                </a:solidFill>
                <a:latin typeface="Segoe UI"/>
                <a:ea typeface="+mn-lt"/>
                <a:cs typeface="Segoe UI"/>
              </a:rPr>
              <a:t>Thessalonians – A community of virtue</a:t>
            </a:r>
            <a:endParaRPr lang="en-GB" sz="2000" dirty="0">
              <a:solidFill>
                <a:srgbClr val="000000"/>
              </a:solidFill>
              <a:latin typeface="Segoe UI"/>
              <a:ea typeface="+mn-lt"/>
              <a:cs typeface="Segoe UI"/>
            </a:endParaRPr>
          </a:p>
          <a:p>
            <a:pPr marL="23495">
              <a:lnSpc>
                <a:spcPct val="150000"/>
              </a:lnSpc>
              <a:spcBef>
                <a:spcPts val="1000"/>
              </a:spcBef>
              <a:spcAft>
                <a:spcPts val="800"/>
              </a:spcAft>
            </a:pPr>
            <a:r>
              <a:rPr lang="en-GB" sz="2000" dirty="0">
                <a:solidFill>
                  <a:schemeClr val="bg1"/>
                </a:solidFill>
                <a:latin typeface="Segoe UI"/>
                <a:ea typeface="+mn-lt"/>
                <a:cs typeface="Segoe UI"/>
              </a:rPr>
              <a:t>I am, of course, not denying the importance of the many activities by which we seek to challenge public life with the gospel – evangelistic campaigns, distribution of Bibles and Christian literature, conferences, and even books such as this one. But I am saying that these are all secondary, and that they have power to accomplish their purpose only as they are rooted in and lead back to a believing community.”</a:t>
            </a:r>
          </a:p>
          <a:p>
            <a:pPr>
              <a:lnSpc>
                <a:spcPct val="90000"/>
              </a:lnSpc>
              <a:spcBef>
                <a:spcPts val="1000"/>
              </a:spcBef>
            </a:pPr>
            <a:r>
              <a:rPr lang="en-GB" sz="2000" dirty="0">
                <a:solidFill>
                  <a:schemeClr val="bg1"/>
                </a:solidFill>
                <a:latin typeface="Segoe UI"/>
                <a:ea typeface="+mn-lt"/>
                <a:cs typeface="Segoe UI"/>
              </a:rPr>
              <a:t>Lesslie </a:t>
            </a:r>
            <a:r>
              <a:rPr lang="en-GB" sz="2000" dirty="0" err="1">
                <a:solidFill>
                  <a:schemeClr val="bg1"/>
                </a:solidFill>
                <a:latin typeface="Segoe UI"/>
                <a:ea typeface="+mn-lt"/>
                <a:cs typeface="Segoe UI"/>
              </a:rPr>
              <a:t>Newbigin</a:t>
            </a:r>
            <a:r>
              <a:rPr lang="en-GB" sz="2000" dirty="0">
                <a:solidFill>
                  <a:schemeClr val="bg1"/>
                </a:solidFill>
                <a:latin typeface="Segoe UI"/>
                <a:ea typeface="+mn-lt"/>
                <a:cs typeface="Segoe UI"/>
              </a:rPr>
              <a:t>, </a:t>
            </a:r>
            <a:r>
              <a:rPr lang="en-GB" sz="2000" i="1" dirty="0">
                <a:solidFill>
                  <a:schemeClr val="bg1"/>
                </a:solidFill>
                <a:latin typeface="Segoe UI"/>
                <a:ea typeface="+mn-lt"/>
                <a:cs typeface="Segoe UI"/>
              </a:rPr>
              <a:t>The Gospel in a Pluralist Society </a:t>
            </a:r>
            <a:r>
              <a:rPr lang="en-GB" sz="2000" dirty="0">
                <a:solidFill>
                  <a:schemeClr val="bg1"/>
                </a:solidFill>
                <a:latin typeface="Segoe UI"/>
                <a:ea typeface="+mn-lt"/>
                <a:cs typeface="Segoe UI"/>
              </a:rPr>
              <a:t>(Grand Rapids, MI: Eerdmans, 1989), 227.</a:t>
            </a:r>
            <a:endParaRPr lang="en-US" sz="2000" dirty="0">
              <a:solidFill>
                <a:schemeClr val="bg1"/>
              </a:solidFill>
              <a:latin typeface="Segoe UI"/>
              <a:ea typeface="+mn-lt"/>
              <a:cs typeface="Segoe UI"/>
            </a:endParaRPr>
          </a:p>
        </p:txBody>
      </p:sp>
    </p:spTree>
    <p:extLst>
      <p:ext uri="{BB962C8B-B14F-4D97-AF65-F5344CB8AC3E}">
        <p14:creationId xmlns:p14="http://schemas.microsoft.com/office/powerpoint/2010/main" val="2044648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F2F9FEC-EF3E-524C-648A-5B5967D30C31}"/>
              </a:ext>
            </a:extLst>
          </p:cNvPr>
          <p:cNvSpPr/>
          <p:nvPr/>
        </p:nvSpPr>
        <p:spPr>
          <a:xfrm>
            <a:off x="10578557" y="166199"/>
            <a:ext cx="1439333" cy="7090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50000"/>
              </a:lnSpc>
              <a:spcBef>
                <a:spcPts val="1000"/>
              </a:spcBef>
              <a:spcAft>
                <a:spcPts val="800"/>
              </a:spcAft>
            </a:pPr>
            <a:r>
              <a:rPr lang="en-GB" sz="600" b="1" dirty="0">
                <a:solidFill>
                  <a:srgbClr val="1D2D44"/>
                </a:solidFill>
                <a:latin typeface="Segoe UI"/>
                <a:ea typeface="+mn-lt"/>
                <a:cs typeface="Segoe UI"/>
              </a:rPr>
              <a:t>1 Thessalonians – A community of virtue</a:t>
            </a:r>
            <a:endParaRPr lang="en-GB" sz="600">
              <a:solidFill>
                <a:srgbClr val="1D2D44"/>
              </a:solidFill>
              <a:latin typeface="Segoe UI"/>
              <a:ea typeface="+mn-lt"/>
              <a:cs typeface="Segoe UI"/>
            </a:endParaRPr>
          </a:p>
          <a:p>
            <a:pPr marL="23495">
              <a:lnSpc>
                <a:spcPct val="150000"/>
              </a:lnSpc>
              <a:spcBef>
                <a:spcPts val="1000"/>
              </a:spcBef>
              <a:spcAft>
                <a:spcPts val="800"/>
              </a:spcAft>
            </a:pPr>
            <a:r>
              <a:rPr lang="en-GB" sz="600" dirty="0">
                <a:solidFill>
                  <a:srgbClr val="1D2D44"/>
                </a:solidFill>
                <a:latin typeface="Segoe UI"/>
                <a:ea typeface="+mn-lt"/>
                <a:cs typeface="Segoe UI"/>
              </a:rPr>
              <a:t>I am, of course, not denying the importance of the many activities by which we seek to challenge public life with the gospel – evangelistic campaigns, distribution of Bibles and Christian literature, conferences, and even books such as this one. But I am saying that these are all secondary, and that they have power to accomplish their purpose only as they are rooted in and lead back to a believing community.”</a:t>
            </a:r>
          </a:p>
          <a:p>
            <a:pPr>
              <a:lnSpc>
                <a:spcPct val="90000"/>
              </a:lnSpc>
              <a:spcBef>
                <a:spcPts val="1000"/>
              </a:spcBef>
            </a:pPr>
            <a:r>
              <a:rPr lang="en-GB" sz="600" dirty="0">
                <a:solidFill>
                  <a:srgbClr val="1D2D44"/>
                </a:solidFill>
                <a:latin typeface="Segoe UI"/>
                <a:ea typeface="+mn-lt"/>
                <a:cs typeface="Segoe UI"/>
              </a:rPr>
              <a:t>Lesslie </a:t>
            </a:r>
            <a:r>
              <a:rPr lang="en-GB" sz="600" err="1">
                <a:solidFill>
                  <a:srgbClr val="1D2D44"/>
                </a:solidFill>
                <a:latin typeface="Segoe UI"/>
                <a:ea typeface="+mn-lt"/>
                <a:cs typeface="Segoe UI"/>
              </a:rPr>
              <a:t>Newbigin</a:t>
            </a:r>
            <a:r>
              <a:rPr lang="en-GB" sz="600" dirty="0">
                <a:solidFill>
                  <a:srgbClr val="1D2D44"/>
                </a:solidFill>
                <a:latin typeface="Segoe UI"/>
                <a:ea typeface="+mn-lt"/>
                <a:cs typeface="Segoe UI"/>
              </a:rPr>
              <a:t>, </a:t>
            </a:r>
            <a:r>
              <a:rPr lang="en-GB" sz="600" i="1" dirty="0">
                <a:solidFill>
                  <a:srgbClr val="1D2D44"/>
                </a:solidFill>
                <a:latin typeface="Segoe UI"/>
                <a:ea typeface="+mn-lt"/>
                <a:cs typeface="Segoe UI"/>
              </a:rPr>
              <a:t>The Gospel in a Pluralist Society </a:t>
            </a:r>
            <a:r>
              <a:rPr lang="en-GB" sz="600" dirty="0">
                <a:solidFill>
                  <a:srgbClr val="1D2D44"/>
                </a:solidFill>
                <a:latin typeface="Segoe UI"/>
                <a:ea typeface="+mn-lt"/>
                <a:cs typeface="Segoe UI"/>
              </a:rPr>
              <a:t>(Grand Rapids, MI: Eerdmans, 1989), 227.</a:t>
            </a:r>
            <a:endParaRPr lang="en-US" sz="600">
              <a:solidFill>
                <a:srgbClr val="1D2D44"/>
              </a:solidFill>
              <a:latin typeface="Segoe UI"/>
              <a:ea typeface="+mn-lt"/>
              <a:cs typeface="Segoe UI"/>
            </a:endParaRPr>
          </a:p>
        </p:txBody>
      </p:sp>
      <p:sp>
        <p:nvSpPr>
          <p:cNvPr id="5" name="Rectangle: Rounded Corners 4">
            <a:extLst>
              <a:ext uri="{FF2B5EF4-FFF2-40B4-BE49-F238E27FC236}">
                <a16:creationId xmlns:a16="http://schemas.microsoft.com/office/drawing/2014/main" id="{AB391879-8789-C62D-51F9-E9C76369B517}"/>
              </a:ext>
            </a:extLst>
          </p:cNvPr>
          <p:cNvSpPr/>
          <p:nvPr/>
        </p:nvSpPr>
        <p:spPr>
          <a:xfrm>
            <a:off x="1275807" y="578947"/>
            <a:ext cx="1767416" cy="91016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dirty="0">
                <a:solidFill>
                  <a:schemeClr val="bg1"/>
                </a:solidFill>
                <a:ea typeface="+mn-lt"/>
                <a:cs typeface="+mn-lt"/>
              </a:rPr>
              <a:t>Closing Thoughts</a:t>
            </a:r>
          </a:p>
        </p:txBody>
      </p:sp>
      <p:sp>
        <p:nvSpPr>
          <p:cNvPr id="9" name="Rectangle: Rounded Corners 8">
            <a:extLst>
              <a:ext uri="{FF2B5EF4-FFF2-40B4-BE49-F238E27FC236}">
                <a16:creationId xmlns:a16="http://schemas.microsoft.com/office/drawing/2014/main" id="{33E4E76E-9179-9480-F72C-97A3C961D1B2}"/>
              </a:ext>
            </a:extLst>
          </p:cNvPr>
          <p:cNvSpPr/>
          <p:nvPr/>
        </p:nvSpPr>
        <p:spPr>
          <a:xfrm>
            <a:off x="10409766" y="9526"/>
            <a:ext cx="1777999" cy="102658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dirty="0">
                <a:solidFill>
                  <a:schemeClr val="bg1"/>
                </a:solidFill>
                <a:cs typeface="Calibri"/>
              </a:rPr>
              <a:t>Beginning Theology: Missiology</a:t>
            </a:r>
            <a:endParaRPr lang="en-GB" sz="2000">
              <a:solidFill>
                <a:schemeClr val="bg1"/>
              </a:solidFill>
              <a:cs typeface="Calibri"/>
            </a:endParaRPr>
          </a:p>
        </p:txBody>
      </p:sp>
      <p:sp>
        <p:nvSpPr>
          <p:cNvPr id="6" name="Rectangle: Rounded Corners 5">
            <a:extLst>
              <a:ext uri="{FF2B5EF4-FFF2-40B4-BE49-F238E27FC236}">
                <a16:creationId xmlns:a16="http://schemas.microsoft.com/office/drawing/2014/main" id="{51AFFB48-66E1-06AE-3C0F-5CC0643FA144}"/>
              </a:ext>
            </a:extLst>
          </p:cNvPr>
          <p:cNvSpPr/>
          <p:nvPr/>
        </p:nvSpPr>
        <p:spPr>
          <a:xfrm>
            <a:off x="323849" y="1840442"/>
            <a:ext cx="11027832" cy="209549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800" dirty="0">
                <a:solidFill>
                  <a:schemeClr val="bg1"/>
                </a:solidFill>
                <a:ea typeface="+mn-lt"/>
                <a:cs typeface="+mn-lt"/>
              </a:rPr>
              <a:t>We always give thanks to God for all of you and mention you in our prayers, constantly remembering before our God and Father your work of </a:t>
            </a:r>
            <a:r>
              <a:rPr lang="en-GB" sz="2800" dirty="0">
                <a:solidFill>
                  <a:srgbClr val="FFC000"/>
                </a:solidFill>
                <a:ea typeface="+mn-lt"/>
                <a:cs typeface="+mn-lt"/>
              </a:rPr>
              <a:t>faith </a:t>
            </a:r>
            <a:r>
              <a:rPr lang="en-GB" sz="2800" dirty="0">
                <a:solidFill>
                  <a:schemeClr val="bg1"/>
                </a:solidFill>
                <a:ea typeface="+mn-lt"/>
                <a:cs typeface="+mn-lt"/>
              </a:rPr>
              <a:t>and labour of </a:t>
            </a:r>
            <a:r>
              <a:rPr lang="en-GB" sz="2800" dirty="0">
                <a:solidFill>
                  <a:srgbClr val="FFC000"/>
                </a:solidFill>
                <a:ea typeface="+mn-lt"/>
                <a:cs typeface="+mn-lt"/>
              </a:rPr>
              <a:t>love</a:t>
            </a:r>
            <a:r>
              <a:rPr lang="en-GB" sz="2800" dirty="0">
                <a:solidFill>
                  <a:schemeClr val="bg1"/>
                </a:solidFill>
                <a:ea typeface="+mn-lt"/>
                <a:cs typeface="+mn-lt"/>
              </a:rPr>
              <a:t> and steadfastness of </a:t>
            </a:r>
            <a:r>
              <a:rPr lang="en-GB" sz="2800" dirty="0">
                <a:solidFill>
                  <a:srgbClr val="FFC000"/>
                </a:solidFill>
                <a:ea typeface="+mn-lt"/>
                <a:cs typeface="+mn-lt"/>
              </a:rPr>
              <a:t>hope</a:t>
            </a:r>
            <a:r>
              <a:rPr lang="en-GB" sz="2800" dirty="0">
                <a:solidFill>
                  <a:schemeClr val="bg1"/>
                </a:solidFill>
                <a:ea typeface="+mn-lt"/>
                <a:cs typeface="+mn-lt"/>
              </a:rPr>
              <a:t> in our Lord Jesus Christ.  </a:t>
            </a:r>
          </a:p>
        </p:txBody>
      </p:sp>
      <p:sp>
        <p:nvSpPr>
          <p:cNvPr id="8" name="Rectangle: Rounded Corners 7">
            <a:extLst>
              <a:ext uri="{FF2B5EF4-FFF2-40B4-BE49-F238E27FC236}">
                <a16:creationId xmlns:a16="http://schemas.microsoft.com/office/drawing/2014/main" id="{179CD0B2-08AA-888C-33CB-4B46CBF6F684}"/>
              </a:ext>
            </a:extLst>
          </p:cNvPr>
          <p:cNvSpPr/>
          <p:nvPr/>
        </p:nvSpPr>
        <p:spPr>
          <a:xfrm>
            <a:off x="4303181" y="5502274"/>
            <a:ext cx="3587749" cy="60324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800" dirty="0">
                <a:solidFill>
                  <a:schemeClr val="bg1"/>
                </a:solidFill>
                <a:ea typeface="+mn-lt"/>
                <a:cs typeface="+mn-lt"/>
              </a:rPr>
              <a:t>(1 Thessalonians 1.2-3)</a:t>
            </a:r>
            <a:endParaRPr lang="en-US" dirty="0">
              <a:cs typeface="Calibri" panose="020F0502020204030204"/>
            </a:endParaRPr>
          </a:p>
        </p:txBody>
      </p:sp>
    </p:spTree>
    <p:extLst>
      <p:ext uri="{BB962C8B-B14F-4D97-AF65-F5344CB8AC3E}">
        <p14:creationId xmlns:p14="http://schemas.microsoft.com/office/powerpoint/2010/main" val="21636618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3277</Words>
  <Application>Microsoft Office PowerPoint</Application>
  <PresentationFormat>Widescreen</PresentationFormat>
  <Paragraphs>220</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Depot New Rg</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Title</dc:title>
  <dc:creator>Luke Resch</dc:creator>
  <cp:lastModifiedBy>Hannah Steele</cp:lastModifiedBy>
  <cp:revision>788</cp:revision>
  <dcterms:created xsi:type="dcterms:W3CDTF">2021-01-27T16:42:55Z</dcterms:created>
  <dcterms:modified xsi:type="dcterms:W3CDTF">2026-06-02T16:06:12Z</dcterms:modified>
</cp:coreProperties>
</file>