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sldIdLst>
    <p:sldId id="256" r:id="rId6"/>
    <p:sldId id="257" r:id="rId7"/>
    <p:sldId id="270" r:id="rId8"/>
    <p:sldId id="271" r:id="rId9"/>
    <p:sldId id="258" r:id="rId10"/>
    <p:sldId id="272" r:id="rId11"/>
    <p:sldId id="273" r:id="rId12"/>
    <p:sldId id="274" r:id="rId13"/>
    <p:sldId id="259" r:id="rId14"/>
    <p:sldId id="275" r:id="rId15"/>
    <p:sldId id="268" r:id="rId16"/>
    <p:sldId id="260" r:id="rId17"/>
    <p:sldId id="276" r:id="rId18"/>
    <p:sldId id="264" r:id="rId19"/>
    <p:sldId id="277" r:id="rId20"/>
    <p:sldId id="278" r:id="rId21"/>
    <p:sldId id="279" r:id="rId22"/>
    <p:sldId id="261" r:id="rId23"/>
    <p:sldId id="262" r:id="rId24"/>
    <p:sldId id="263" r:id="rId25"/>
    <p:sldId id="280" r:id="rId26"/>
    <p:sldId id="283" r:id="rId27"/>
    <p:sldId id="287" r:id="rId28"/>
    <p:sldId id="286" r:id="rId29"/>
    <p:sldId id="285" r:id="rId30"/>
    <p:sldId id="266" r:id="rId31"/>
    <p:sldId id="284" r:id="rId32"/>
    <p:sldId id="269" r:id="rId33"/>
    <p:sldId id="26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2E09BA-9BC2-43AE-83F2-1B2D204F65DE}" v="44" dt="2025-06-16T14:50:05.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72"/>
    <p:restoredTop sz="96327"/>
  </p:normalViewPr>
  <p:slideViewPr>
    <p:cSldViewPr snapToGrid="0" snapToObjects="1">
      <p:cViewPr varScale="1">
        <p:scale>
          <a:sx n="119" d="100"/>
          <a:sy n="119" d="100"/>
        </p:scale>
        <p:origin x="13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34BF1-BCDD-2147-87FF-6A194034E040}"/>
              </a:ext>
            </a:extLst>
          </p:cNvPr>
          <p:cNvSpPr>
            <a:spLocks noGrp="1"/>
          </p:cNvSpPr>
          <p:nvPr>
            <p:ph type="ctrTitle"/>
          </p:nvPr>
        </p:nvSpPr>
        <p:spPr>
          <a:xfrm>
            <a:off x="1524000" y="1122363"/>
            <a:ext cx="9144000" cy="2387600"/>
          </a:xfrm>
        </p:spPr>
        <p:txBody>
          <a:bodyPr anchor="b"/>
          <a:lstStyle>
            <a:lvl1pPr algn="ctr">
              <a:defRPr sz="6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8399D2D6-33CB-F543-AE74-5FF70E2D90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DE98D54-A24E-704A-B16B-58836A0C9D31}"/>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66B8D750-F714-F140-81E6-515A24EBFC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42150-449B-DC47-B1B7-F8BE4EAEDE3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61662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84BC8-080D-1A47-83C8-D0ADFE18198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453D01-FA76-834F-87D8-5E5971A9B8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FDC2126-15B9-1A43-9651-F223AB210A44}"/>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095138AC-8071-4B4D-95E3-B5CA07447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0A5AC-FF28-C24D-B25C-2C028D54606B}"/>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0969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5A4215-DDA6-7345-B638-B736A950AD8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0F527E6-07F2-DF47-9553-E3AE4CB1FE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472BC7-2B19-1C43-83B7-DDA9D07E4BA4}"/>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3B356EA9-D3B3-B047-B64B-6CE36C530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D6809-ABB1-6345-9C08-6D9422F8DCEC}"/>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4283127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49AC-1886-F826-53A1-CC8DAC0ABA1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A65F1E7-D68E-6334-7FDF-3DBD99AFC6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1D799F3-EE2B-47CB-ECDF-2404C2F31F1D}"/>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CA91F8F7-8E70-C0FB-F88D-1AF07A3E3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768D3-4499-7C89-413A-F3CF467F8E33}"/>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501876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2474-0BEB-05D8-45AB-7A86702EA76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AED487E-E611-06A9-0369-172D4B13BF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F09A8D-9570-4135-629A-387F3234EA19}"/>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A11D13BA-A341-7022-02CE-3CACE0EA7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ED9F6-DCB3-0A9C-14D6-1A0086ABBE98}"/>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945119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6C909-A5AF-337A-FC70-19A11BFD63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D3F6D8-A6F2-03B4-A487-64ADDAC689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57908B8-33C3-88AF-6955-8EF4556551B5}"/>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74112590-23C9-5C9F-30BE-73F5A0ED04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7E33B-0555-D26A-2229-795B36D3DDBC}"/>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470058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E881B-D134-ECDA-F080-20E910EF3A7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D63DC1-2899-827A-7002-18F6C5C4C8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20453C8-B0BD-38E6-D6A3-D4FF815D19C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1240447-3A48-2EE9-8D68-E446F8F7BB74}"/>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6" name="Footer Placeholder 5">
            <a:extLst>
              <a:ext uri="{FF2B5EF4-FFF2-40B4-BE49-F238E27FC236}">
                <a16:creationId xmlns:a16="http://schemas.microsoft.com/office/drawing/2014/main" id="{328F0964-4170-4E11-5B16-DBE9376B81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549AAF-C7C7-0E27-8F35-69517738A39D}"/>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966758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3B5D2-6ACA-A942-CA3A-02E4EE7D512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B537E2-159B-AC0A-511F-1EF862230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2B491C1-3DED-5FAF-B5A7-C25921C043C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5D0E262-080F-DA98-D05C-2FB1735C31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E631E59-7BCD-79B1-50A7-9998523A0FD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D8119AC-81FC-9F05-0664-753B0D4B25A4}"/>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8" name="Footer Placeholder 7">
            <a:extLst>
              <a:ext uri="{FF2B5EF4-FFF2-40B4-BE49-F238E27FC236}">
                <a16:creationId xmlns:a16="http://schemas.microsoft.com/office/drawing/2014/main" id="{5E823CCA-C4A3-7C5E-0A22-B7F5BB1B96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7D1FEF-C6BB-505B-A89A-E90C859E3245}"/>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256978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0A91B-C4D5-3835-75B8-52E68F1BFAB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01302B3-D534-A857-B84C-E8BF58466AD3}"/>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4" name="Footer Placeholder 3">
            <a:extLst>
              <a:ext uri="{FF2B5EF4-FFF2-40B4-BE49-F238E27FC236}">
                <a16:creationId xmlns:a16="http://schemas.microsoft.com/office/drawing/2014/main" id="{06E90F64-04A1-25B9-53E0-88FFC690BC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FF0148-94B4-BEFB-3F09-505452BA0C3F}"/>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858964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BA330E-0CBD-9C59-C524-32F87F5F3E85}"/>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3" name="Footer Placeholder 2">
            <a:extLst>
              <a:ext uri="{FF2B5EF4-FFF2-40B4-BE49-F238E27FC236}">
                <a16:creationId xmlns:a16="http://schemas.microsoft.com/office/drawing/2014/main" id="{6168194F-4DAD-E05B-5C1A-90BA85FBD9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C9A59F-C8A3-1554-1209-EFDB4012CFE1}"/>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489102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C8C6F-D5CC-E914-4447-C967436D3F7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3FFE698-49F7-FF94-C4FC-E674FEE5B8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ED0977D-E9C8-A1C3-CA9F-E734233C5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8B2000-47B6-80C8-B826-70059648A5CE}"/>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6" name="Footer Placeholder 5">
            <a:extLst>
              <a:ext uri="{FF2B5EF4-FFF2-40B4-BE49-F238E27FC236}">
                <a16:creationId xmlns:a16="http://schemas.microsoft.com/office/drawing/2014/main" id="{4B8C77B8-6426-3128-4C24-DEEBE32080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DA858-A6A3-58F7-1082-15428DEEE4D4}"/>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295600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56DEB-A353-0744-A0FB-AF6D5278B8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B1B9DD3-93C3-C243-B8CF-0226D0B776D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354234-82EE-0245-BAF3-493B1CE0A9F7}"/>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BCAC438D-2B68-FB4F-860B-DC40B4F7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C9D26-BD22-C348-9F8B-A60479ABA655}"/>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720096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FEF13-29FF-05EB-6245-BFD8ED72A0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40075D-3046-DBB6-4F85-F436E674C8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E47CCD-2D73-44FC-9234-81DDA8030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0FEAA2-3D97-729F-05A8-5D2234D7B70E}"/>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6" name="Footer Placeholder 5">
            <a:extLst>
              <a:ext uri="{FF2B5EF4-FFF2-40B4-BE49-F238E27FC236}">
                <a16:creationId xmlns:a16="http://schemas.microsoft.com/office/drawing/2014/main" id="{BBB78440-CDC2-DFEA-2708-0B43BC65E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CE7825-19DA-AEF1-EF48-01B0483A97AD}"/>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078332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57F9-1BA8-01C5-BFCC-FC13AA78736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F38C2D5-FF24-A857-1A6E-446B2E09F5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B3772D6-4EC6-8973-216E-DCF8F0685E2D}"/>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CAC0A367-84D6-A7C1-A71E-F46F2CDAF2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35E2A-B16C-5B0D-371B-506CA028F472}"/>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192055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3BF28C-6F98-7F3B-DBED-260B5AB9D61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828F280-BC68-D8A4-6F2B-095FB1C0ED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9415F8-5E9C-2AFF-EA90-384EFA821486}"/>
              </a:ext>
            </a:extLst>
          </p:cNvPr>
          <p:cNvSpPr>
            <a:spLocks noGrp="1"/>
          </p:cNvSpPr>
          <p:nvPr>
            <p:ph type="dt" sz="half" idx="10"/>
          </p:nvPr>
        </p:nvSpPr>
        <p:spPr/>
        <p:txBody>
          <a:body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492A9D42-D3DC-8CAE-E1D8-C0D3E66FE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A623D-B36B-AF96-CC85-B14DC164DAF4}"/>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735479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6DAD-9DE4-B948-BD8F-FDC8396C32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5312A3A-C3B7-F240-A01D-6AFD46DAB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75984A8-8243-F14A-B4EB-490E739E71A0}"/>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ECE234F5-339F-AA49-9ED3-F588FBE35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EE43C-3E00-DE40-9898-AB87E3F76DB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32765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B1B7-82A1-6D42-AC4C-F275006870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A5F4F0-417E-7A43-BC3A-28F8FE6D8A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839D6B3-0578-7141-8567-2C98C4DD171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6C04154-F99B-AA47-B20C-5B9A99829237}"/>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6" name="Footer Placeholder 5">
            <a:extLst>
              <a:ext uri="{FF2B5EF4-FFF2-40B4-BE49-F238E27FC236}">
                <a16:creationId xmlns:a16="http://schemas.microsoft.com/office/drawing/2014/main" id="{961875E6-29FD-9D4A-ABC3-FB57A536F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65E079-0A1A-A748-B134-AB662FA3AD5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267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44F6-EE07-2041-AE94-E857D973DB4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D5B786-A07F-FC49-9A3E-DF700E0C44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B4BB28-5045-6D40-85C5-987CCEFDD7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2E18A16-B3BA-4E47-8E76-9FA166C74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DBDC33-DAF9-CA43-A3E4-BF57FC4925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A52DA0A-9D8E-DA4A-88EE-EAE097C61858}"/>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8" name="Footer Placeholder 7">
            <a:extLst>
              <a:ext uri="{FF2B5EF4-FFF2-40B4-BE49-F238E27FC236}">
                <a16:creationId xmlns:a16="http://schemas.microsoft.com/office/drawing/2014/main" id="{0ECF9417-E166-734F-90E0-293F9A53DE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8ADE8-E1B8-2B48-8C40-252775F6B3F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535891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93563-4DD2-C74C-BCCC-377FCB3352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1C0ACE6-4E11-EA4C-A2CA-E1D0FFE75258}"/>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4" name="Footer Placeholder 3">
            <a:extLst>
              <a:ext uri="{FF2B5EF4-FFF2-40B4-BE49-F238E27FC236}">
                <a16:creationId xmlns:a16="http://schemas.microsoft.com/office/drawing/2014/main" id="{051944CC-EC04-5348-B65A-34DD8451D2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0990CD-B1BB-B94F-A04B-965A3152FF81}"/>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9770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DF541-5E42-B24B-8AB7-43D1CC0AD61D}"/>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3" name="Footer Placeholder 2">
            <a:extLst>
              <a:ext uri="{FF2B5EF4-FFF2-40B4-BE49-F238E27FC236}">
                <a16:creationId xmlns:a16="http://schemas.microsoft.com/office/drawing/2014/main" id="{9AAF4CA1-3B03-114F-8F7D-836EB5B719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8EEA2B-23F7-DF4F-B5BD-C78694776BEE}"/>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25688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2293-FE92-7F44-A95E-8F2983B575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178F4-1D05-924F-BF70-EEB01CED9F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6B44D8-15A3-804D-B618-8645BFC9B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A9711E-15E1-0641-A542-493B4E65FD78}"/>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6" name="Footer Placeholder 5">
            <a:extLst>
              <a:ext uri="{FF2B5EF4-FFF2-40B4-BE49-F238E27FC236}">
                <a16:creationId xmlns:a16="http://schemas.microsoft.com/office/drawing/2014/main" id="{BAC0A4DA-1852-6341-8289-151FC6A0C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7CA73-9EC0-5548-80D0-023B33D1148D}"/>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8659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26BE-0979-C34D-A86D-C06E494FF2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AB9E34F-8C65-8649-91FD-5269C8CA4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14DA53-B785-E04E-9422-1E8CF87FD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2BB737D-D5F6-1446-A1B6-F2FD2BD5BE45}"/>
              </a:ext>
            </a:extLst>
          </p:cNvPr>
          <p:cNvSpPr>
            <a:spLocks noGrp="1"/>
          </p:cNvSpPr>
          <p:nvPr>
            <p:ph type="dt" sz="half" idx="10"/>
          </p:nvPr>
        </p:nvSpPr>
        <p:spPr/>
        <p:txBody>
          <a:bodyPr/>
          <a:lstStyle/>
          <a:p>
            <a:fld id="{58A06A12-3D1E-1D43-B68C-C3FEEC56BC03}" type="datetimeFigureOut">
              <a:rPr lang="en-US" smtClean="0"/>
              <a:t>6/11/2026</a:t>
            </a:fld>
            <a:endParaRPr lang="en-US"/>
          </a:p>
        </p:txBody>
      </p:sp>
      <p:sp>
        <p:nvSpPr>
          <p:cNvPr id="6" name="Footer Placeholder 5">
            <a:extLst>
              <a:ext uri="{FF2B5EF4-FFF2-40B4-BE49-F238E27FC236}">
                <a16:creationId xmlns:a16="http://schemas.microsoft.com/office/drawing/2014/main" id="{55F61840-6F30-804B-88B1-F21EDC294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A30378-E7CD-4F42-A5F4-2A7824B1314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3027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C6CAAB-7B55-F345-A246-B0CB438828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5C07C0-1CF1-B147-AF72-7FA8FF3C2B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A3D7B7E-8910-A04E-9028-1A034D81E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A06A12-3D1E-1D43-B68C-C3FEEC56BC03}" type="datetimeFigureOut">
              <a:rPr lang="en-US" smtClean="0"/>
              <a:t>6/11/2026</a:t>
            </a:fld>
            <a:endParaRPr lang="en-US"/>
          </a:p>
        </p:txBody>
      </p:sp>
      <p:sp>
        <p:nvSpPr>
          <p:cNvPr id="5" name="Footer Placeholder 4">
            <a:extLst>
              <a:ext uri="{FF2B5EF4-FFF2-40B4-BE49-F238E27FC236}">
                <a16:creationId xmlns:a16="http://schemas.microsoft.com/office/drawing/2014/main" id="{41C70570-07B8-8C41-BDA3-F56CCBF07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7CBD28-066C-0946-A258-4C0D018D34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FC601-C0F2-3240-ABB0-2CB6D0F8495B}" type="slidenum">
              <a:rPr lang="en-US" smtClean="0"/>
              <a:t>‹#›</a:t>
            </a:fld>
            <a:endParaRPr lang="en-US"/>
          </a:p>
        </p:txBody>
      </p:sp>
    </p:spTree>
    <p:extLst>
      <p:ext uri="{BB962C8B-B14F-4D97-AF65-F5344CB8AC3E}">
        <p14:creationId xmlns:p14="http://schemas.microsoft.com/office/powerpoint/2010/main" val="1288769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109B2F-DD6D-2B55-B55C-B57F992079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51EADB-B459-58D4-D676-FC66E2111C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3E532A-23B7-C185-5820-F3EB978704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CD24E-1C80-EC4B-9AF9-E2C2B6FA2A88}" type="datetimeFigureOut">
              <a:rPr lang="en-US" smtClean="0"/>
              <a:t>6/11/2026</a:t>
            </a:fld>
            <a:endParaRPr lang="en-US"/>
          </a:p>
        </p:txBody>
      </p:sp>
      <p:sp>
        <p:nvSpPr>
          <p:cNvPr id="5" name="Footer Placeholder 4">
            <a:extLst>
              <a:ext uri="{FF2B5EF4-FFF2-40B4-BE49-F238E27FC236}">
                <a16:creationId xmlns:a16="http://schemas.microsoft.com/office/drawing/2014/main" id="{6AB3787C-E444-6012-88F7-0E2385941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F27C35-71BC-A005-BF78-E8E441EC61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4087F-8FDF-4444-9659-85312C4F0C21}" type="slidenum">
              <a:rPr lang="en-US" smtClean="0"/>
              <a:t>‹#›</a:t>
            </a:fld>
            <a:endParaRPr lang="en-US"/>
          </a:p>
        </p:txBody>
      </p:sp>
    </p:spTree>
    <p:extLst>
      <p:ext uri="{BB962C8B-B14F-4D97-AF65-F5344CB8AC3E}">
        <p14:creationId xmlns:p14="http://schemas.microsoft.com/office/powerpoint/2010/main" val="3048489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E39ABC-DE35-A74C-9C98-0935A0A64FE3}"/>
              </a:ext>
            </a:extLst>
          </p:cNvPr>
          <p:cNvSpPr>
            <a:spLocks noGrp="1"/>
          </p:cNvSpPr>
          <p:nvPr>
            <p:ph type="ctrTitle"/>
          </p:nvPr>
        </p:nvSpPr>
        <p:spPr>
          <a:xfrm>
            <a:off x="3706434" y="2739796"/>
            <a:ext cx="7965557" cy="784746"/>
          </a:xfrm>
        </p:spPr>
        <p:txBody>
          <a:bodyPr>
            <a:noAutofit/>
          </a:bodyPr>
          <a:lstStyle/>
          <a:p>
            <a:pPr algn="r"/>
            <a:r>
              <a:rPr lang="en-US" sz="4200" b="1" dirty="0">
                <a:solidFill>
                  <a:schemeClr val="bg1"/>
                </a:solidFill>
                <a:latin typeface="Poppins" pitchFamily="2" charset="77"/>
                <a:cs typeface="Poppins" pitchFamily="2" charset="77"/>
              </a:rPr>
              <a:t>What’s Trending?</a:t>
            </a:r>
          </a:p>
        </p:txBody>
      </p:sp>
      <p:sp>
        <p:nvSpPr>
          <p:cNvPr id="5" name="Subtitle 2">
            <a:extLst>
              <a:ext uri="{FF2B5EF4-FFF2-40B4-BE49-F238E27FC236}">
                <a16:creationId xmlns:a16="http://schemas.microsoft.com/office/drawing/2014/main" id="{08D89F96-7074-3344-9FBC-5C696D642E82}"/>
              </a:ext>
            </a:extLst>
          </p:cNvPr>
          <p:cNvSpPr>
            <a:spLocks noGrp="1"/>
          </p:cNvSpPr>
          <p:nvPr>
            <p:ph type="subTitle" idx="1"/>
          </p:nvPr>
        </p:nvSpPr>
        <p:spPr>
          <a:xfrm>
            <a:off x="5780675" y="3637032"/>
            <a:ext cx="5803267" cy="484599"/>
          </a:xfrm>
        </p:spPr>
        <p:txBody>
          <a:bodyPr/>
          <a:lstStyle/>
          <a:p>
            <a:pPr algn="r"/>
            <a:r>
              <a:rPr lang="en-US" dirty="0">
                <a:solidFill>
                  <a:schemeClr val="bg1"/>
                </a:solidFill>
                <a:latin typeface="Poppins" pitchFamily="2" charset="77"/>
                <a:cs typeface="Poppins" pitchFamily="2" charset="77"/>
              </a:rPr>
              <a:t>Dr Sara Schumacher</a:t>
            </a:r>
          </a:p>
        </p:txBody>
      </p:sp>
    </p:spTree>
    <p:extLst>
      <p:ext uri="{BB962C8B-B14F-4D97-AF65-F5344CB8AC3E}">
        <p14:creationId xmlns:p14="http://schemas.microsoft.com/office/powerpoint/2010/main" val="2096996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9DDBF-EDA4-8463-CD9B-D211079A13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0A5B7-A693-C24A-618C-E89CCF1B0BA6}"/>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BA944E96-3D6B-8ED8-6927-2CD5D3878DF9}"/>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2800" dirty="0">
                <a:solidFill>
                  <a:schemeClr val="bg1"/>
                </a:solidFill>
                <a:latin typeface="Poppins" pitchFamily="2" charset="77"/>
                <a:cs typeface="Poppins" pitchFamily="2" charset="77"/>
              </a:rPr>
              <a:t>“What we are currently living through is a kind of major tipping point or a great upheaval… we are living the end of what could have seemed an era of abundance… the end of the abundance of products of technologies that seemed always available… the end of the abundance of land and materials including water…” </a:t>
            </a:r>
            <a:r>
              <a:rPr lang="en-GB" altLang="en-US" sz="2800" b="1" dirty="0">
                <a:solidFill>
                  <a:schemeClr val="bg1"/>
                </a:solidFill>
                <a:latin typeface="Poppins" pitchFamily="2" charset="77"/>
                <a:cs typeface="Poppins" pitchFamily="2" charset="77"/>
              </a:rPr>
              <a:t>Emmanuel Macron</a:t>
            </a:r>
            <a:br>
              <a:rPr lang="en-GB" altLang="en-US" sz="2800" dirty="0">
                <a:solidFill>
                  <a:schemeClr val="bg1"/>
                </a:solidFill>
                <a:latin typeface="Poppins" pitchFamily="2" charset="77"/>
                <a:cs typeface="Poppins" pitchFamily="2" charset="77"/>
              </a:rPr>
            </a:br>
            <a:endParaRPr lang="en-GB" altLang="en-US" sz="2800" dirty="0">
              <a:solidFill>
                <a:schemeClr val="bg1"/>
              </a:solidFill>
              <a:latin typeface="Poppins" pitchFamily="2" charset="77"/>
              <a:cs typeface="Poppins" pitchFamily="2" charset="77"/>
            </a:endParaRPr>
          </a:p>
          <a:p>
            <a:pPr marL="342900" indent="-342900" algn="l">
              <a:lnSpc>
                <a:spcPct val="100000"/>
              </a:lnSpc>
              <a:buFont typeface="Arial" panose="020B0604020202020204" pitchFamily="34" charset="0"/>
              <a:buChar char="•"/>
            </a:pPr>
            <a:r>
              <a:rPr lang="en-GB" altLang="en-US" sz="2800" b="1" dirty="0">
                <a:solidFill>
                  <a:schemeClr val="bg1"/>
                </a:solidFill>
                <a:latin typeface="Poppins" pitchFamily="2" charset="77"/>
                <a:cs typeface="Poppins" pitchFamily="2" charset="77"/>
              </a:rPr>
              <a:t>Discussion: </a:t>
            </a:r>
            <a:r>
              <a:rPr lang="en-GB" altLang="en-US" sz="2800" dirty="0">
                <a:solidFill>
                  <a:schemeClr val="bg1"/>
                </a:solidFill>
                <a:latin typeface="Poppins" pitchFamily="2" charset="77"/>
                <a:cs typeface="Poppins" pitchFamily="2" charset="77"/>
              </a:rPr>
              <a:t>What assumptions lie behind this quotation? </a:t>
            </a:r>
            <a:endParaRPr lang="en-US" altLang="en-US" sz="28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171539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F15C-BAA0-A159-8358-5DC76C742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7C6F6-5AE2-A168-F857-E2243904DC91}"/>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8AD6BB75-D7C2-C174-9440-F0FE1D8D9746}"/>
              </a:ext>
            </a:extLst>
          </p:cNvPr>
          <p:cNvSpPr txBox="1">
            <a:spLocks/>
          </p:cNvSpPr>
          <p:nvPr/>
        </p:nvSpPr>
        <p:spPr>
          <a:xfrm>
            <a:off x="838200" y="2727016"/>
            <a:ext cx="9183766" cy="39037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600" b="1" dirty="0">
                <a:solidFill>
                  <a:schemeClr val="bg1"/>
                </a:solidFill>
                <a:latin typeface="Poppins" pitchFamily="2" charset="77"/>
                <a:cs typeface="Poppins" pitchFamily="2" charset="77"/>
              </a:rPr>
              <a:t>Discussion: </a:t>
            </a:r>
            <a:r>
              <a:rPr lang="en-GB" altLang="en-US" sz="3600" dirty="0">
                <a:solidFill>
                  <a:schemeClr val="bg1"/>
                </a:solidFill>
                <a:latin typeface="Poppins" pitchFamily="2" charset="77"/>
                <a:cs typeface="Poppins" pitchFamily="2" charset="77"/>
              </a:rPr>
              <a:t>What other questions would you add to the list? </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365320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FE8E9-7263-31BD-04E6-9895DD6F0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C9093-1109-C7CB-BBBA-FC0D82F16413}"/>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A2352BB4-5C7D-981E-F638-CFE60B166563}"/>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2800" dirty="0" err="1">
                <a:solidFill>
                  <a:schemeClr val="bg1"/>
                </a:solidFill>
                <a:latin typeface="Poppins" pitchFamily="2" charset="77"/>
                <a:cs typeface="Poppins" pitchFamily="2" charset="77"/>
              </a:rPr>
              <a:t>‘the</a:t>
            </a:r>
            <a:r>
              <a:rPr lang="en-GB" altLang="en-US" sz="2800" dirty="0">
                <a:solidFill>
                  <a:schemeClr val="bg1"/>
                </a:solidFill>
                <a:latin typeface="Poppins" pitchFamily="2" charset="77"/>
                <a:cs typeface="Poppins" pitchFamily="2" charset="77"/>
              </a:rPr>
              <a:t> good toward which humans are meant to strive…the ultimate goal of our striving along with the values that determine what is truly worth desiring.‘ </a:t>
            </a:r>
            <a:r>
              <a:rPr lang="en-GB" altLang="en-US" sz="2800" b="1" dirty="0">
                <a:solidFill>
                  <a:schemeClr val="bg1"/>
                </a:solidFill>
                <a:latin typeface="Poppins" pitchFamily="2" charset="77"/>
                <a:cs typeface="Poppins" pitchFamily="2" charset="77"/>
              </a:rPr>
              <a:t>Volf &amp; Croasmun</a:t>
            </a:r>
          </a:p>
        </p:txBody>
      </p:sp>
    </p:spTree>
    <p:extLst>
      <p:ext uri="{BB962C8B-B14F-4D97-AF65-F5344CB8AC3E}">
        <p14:creationId xmlns:p14="http://schemas.microsoft.com/office/powerpoint/2010/main" val="1629708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DFE14-413C-A0F0-A001-5BBEDC19AE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5C3A2-56DD-0BF6-4C22-FF0583C6C245}"/>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03291325-7564-90CE-9241-E740331B1D8E}"/>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2800" dirty="0" err="1">
                <a:solidFill>
                  <a:schemeClr val="bg1"/>
                </a:solidFill>
                <a:latin typeface="Poppins" pitchFamily="2" charset="77"/>
                <a:cs typeface="Poppins" pitchFamily="2" charset="77"/>
              </a:rPr>
              <a:t>‘the</a:t>
            </a:r>
            <a:r>
              <a:rPr lang="en-GB" altLang="en-US" sz="2800" dirty="0">
                <a:solidFill>
                  <a:schemeClr val="bg1"/>
                </a:solidFill>
                <a:latin typeface="Poppins" pitchFamily="2" charset="77"/>
                <a:cs typeface="Poppins" pitchFamily="2" charset="77"/>
              </a:rPr>
              <a:t> good toward which humans are meant to strive…the ultimate goal of our striving along with the values that determine what is truly worth desiring.‘ </a:t>
            </a:r>
            <a:r>
              <a:rPr lang="en-GB" altLang="en-US" sz="2800" b="1" dirty="0">
                <a:solidFill>
                  <a:schemeClr val="bg1"/>
                </a:solidFill>
                <a:latin typeface="Poppins" pitchFamily="2" charset="77"/>
                <a:cs typeface="Poppins" pitchFamily="2" charset="77"/>
              </a:rPr>
              <a:t>Volf &amp; Croasmun</a:t>
            </a:r>
          </a:p>
          <a:p>
            <a:pPr marL="342900" indent="-342900" algn="l">
              <a:lnSpc>
                <a:spcPct val="100000"/>
              </a:lnSpc>
              <a:buFont typeface="Arial" panose="020B0604020202020204" pitchFamily="34" charset="0"/>
              <a:buChar char="•"/>
            </a:pPr>
            <a:r>
              <a:rPr lang="en-GB" altLang="en-US" sz="2800" dirty="0">
                <a:solidFill>
                  <a:schemeClr val="bg1"/>
                </a:solidFill>
                <a:latin typeface="Poppins" pitchFamily="2" charset="77"/>
                <a:cs typeface="Poppins" pitchFamily="2" charset="77"/>
              </a:rPr>
              <a:t>‘a set of explicit or implicit convictions about what it means for us to lead life well, for our life to go well, and for it to feel right, convictions that guide—or should guide—all our desires and efforts.’ </a:t>
            </a:r>
            <a:r>
              <a:rPr lang="en-GB" altLang="en-US" sz="2800" b="1" dirty="0">
                <a:solidFill>
                  <a:schemeClr val="bg1"/>
                </a:solidFill>
                <a:latin typeface="Poppins" pitchFamily="2" charset="77"/>
                <a:cs typeface="Poppins" pitchFamily="2" charset="77"/>
              </a:rPr>
              <a:t>Volf &amp; Croasmun</a:t>
            </a:r>
          </a:p>
        </p:txBody>
      </p:sp>
    </p:spTree>
    <p:extLst>
      <p:ext uri="{BB962C8B-B14F-4D97-AF65-F5344CB8AC3E}">
        <p14:creationId xmlns:p14="http://schemas.microsoft.com/office/powerpoint/2010/main" val="4119725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1DA3D-BC22-1F2C-4B4E-16710B1ED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A6B451-FA64-B67A-31A0-F7F579F3AE95}"/>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C12DB94D-F24B-75ED-D5E7-183741364655}"/>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Three-part structure</a:t>
            </a:r>
          </a:p>
        </p:txBody>
      </p:sp>
    </p:spTree>
    <p:extLst>
      <p:ext uri="{BB962C8B-B14F-4D97-AF65-F5344CB8AC3E}">
        <p14:creationId xmlns:p14="http://schemas.microsoft.com/office/powerpoint/2010/main" val="248461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6E4DE-48A9-B063-06A6-98C6A1D5E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1C4DE-0326-96AA-E0C2-906C0D3B713A}"/>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B7E77F5C-C2A6-F01B-2AD3-65C9CE08CD18}"/>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Three-part structure</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going well</a:t>
            </a:r>
          </a:p>
        </p:txBody>
      </p:sp>
    </p:spTree>
    <p:extLst>
      <p:ext uri="{BB962C8B-B14F-4D97-AF65-F5344CB8AC3E}">
        <p14:creationId xmlns:p14="http://schemas.microsoft.com/office/powerpoint/2010/main" val="2425535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EF28C-F17B-6746-A212-64499681B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EEA01-9E30-F299-1A18-6D8F9D667A83}"/>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74675BF0-46EC-37AB-F605-5EE6484A54D1}"/>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Three-part structure</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going well</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led well</a:t>
            </a:r>
          </a:p>
        </p:txBody>
      </p:sp>
    </p:spTree>
    <p:extLst>
      <p:ext uri="{BB962C8B-B14F-4D97-AF65-F5344CB8AC3E}">
        <p14:creationId xmlns:p14="http://schemas.microsoft.com/office/powerpoint/2010/main" val="1082323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80749-9051-4D55-B5A0-F040B7ECB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071DE-6202-61B2-5502-1B92875C38B0}"/>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57DF15EA-ACD9-471F-B997-C4F6FC0B1661}"/>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Three-part structure</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going well</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led well</a:t>
            </a:r>
          </a:p>
          <a:p>
            <a:pPr marL="800100" lvl="1" indent="-342900" algn="l">
              <a:lnSpc>
                <a:spcPct val="100000"/>
              </a:lnSpc>
              <a:buFont typeface="Arial" panose="020B0604020202020204" pitchFamily="34" charset="0"/>
              <a:buChar char="•"/>
            </a:pPr>
            <a:r>
              <a:rPr lang="en-GB" altLang="en-US" sz="3600" dirty="0">
                <a:solidFill>
                  <a:schemeClr val="bg1"/>
                </a:solidFill>
                <a:latin typeface="Poppins" pitchFamily="2" charset="77"/>
                <a:cs typeface="Poppins" pitchFamily="2" charset="77"/>
              </a:rPr>
              <a:t>Life feeling as it should</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1513599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C50C7-CB43-50AB-75BD-E45BE686EC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9CDCA-9E5B-6C4A-C0F0-B920A8A8E5A0}"/>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91D6D326-9FE0-300F-6651-B195BDF3A9B8}"/>
              </a:ext>
            </a:extLst>
          </p:cNvPr>
          <p:cNvSpPr txBox="1">
            <a:spLocks/>
          </p:cNvSpPr>
          <p:nvPr/>
        </p:nvSpPr>
        <p:spPr>
          <a:xfrm>
            <a:off x="838200" y="1810877"/>
            <a:ext cx="9183766"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altLang="en-US" sz="3200" dirty="0">
                <a:solidFill>
                  <a:schemeClr val="bg1"/>
                </a:solidFill>
                <a:latin typeface="Poppins" pitchFamily="2" charset="77"/>
                <a:cs typeface="Poppins" pitchFamily="2" charset="77"/>
              </a:rPr>
              <a:t>‘A vision of the good life captures our hearts and imaginations not by providing a set of rules or ideas, but by painting a picture of what it looks like for us to flourish and live well. This is why such pictures are communicated most powerfully in stories, legends, myths, plays, novels and films rather than dissertations, messages, and monographs.’ </a:t>
            </a:r>
            <a:r>
              <a:rPr lang="en-GB" altLang="en-US" sz="3200" b="1" dirty="0">
                <a:solidFill>
                  <a:schemeClr val="bg1"/>
                </a:solidFill>
                <a:latin typeface="Poppins" pitchFamily="2" charset="77"/>
                <a:cs typeface="Poppins" pitchFamily="2" charset="77"/>
              </a:rPr>
              <a:t>James K.A. Smith</a:t>
            </a:r>
            <a:endParaRPr lang="en-US" altLang="en-US" sz="3600" b="1"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902252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C8E3E-732A-9A5F-22A5-90FA693E8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7E8E1-4585-CA90-7EDE-C1DDB31E86A9}"/>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What is the good life? </a:t>
            </a:r>
          </a:p>
        </p:txBody>
      </p:sp>
      <p:sp>
        <p:nvSpPr>
          <p:cNvPr id="3" name="Content Placeholder 2">
            <a:extLst>
              <a:ext uri="{FF2B5EF4-FFF2-40B4-BE49-F238E27FC236}">
                <a16:creationId xmlns:a16="http://schemas.microsoft.com/office/drawing/2014/main" id="{921AD3B4-D06B-7660-B41D-F329E7FD7871}"/>
              </a:ext>
            </a:extLst>
          </p:cNvPr>
          <p:cNvSpPr txBox="1">
            <a:spLocks/>
          </p:cNvSpPr>
          <p:nvPr/>
        </p:nvSpPr>
        <p:spPr>
          <a:xfrm>
            <a:off x="838200" y="2045546"/>
            <a:ext cx="9183766"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altLang="en-US" sz="3600" b="1" dirty="0">
                <a:solidFill>
                  <a:schemeClr val="bg1"/>
                </a:solidFill>
                <a:latin typeface="Poppins" pitchFamily="2" charset="77"/>
                <a:cs typeface="Poppins" pitchFamily="2" charset="77"/>
              </a:rPr>
              <a:t>Discussion: </a:t>
            </a:r>
            <a:r>
              <a:rPr lang="en-GB" altLang="en-US" sz="3600" dirty="0">
                <a:solidFill>
                  <a:schemeClr val="bg1"/>
                </a:solidFill>
                <a:latin typeface="Poppins" pitchFamily="2" charset="77"/>
                <a:cs typeface="Poppins" pitchFamily="2" charset="77"/>
              </a:rPr>
              <a:t>Think about your favourite (or a popular) film, book or TV show. What vision of the good life does it commend? Why do you think that vision is compelling? </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330480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61FE-AA82-C742-829D-341F1D3A2763}"/>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en-US" sz="4000" b="1" dirty="0">
                <a:solidFill>
                  <a:schemeClr val="bg1"/>
                </a:solidFill>
                <a:latin typeface="Poppins" pitchFamily="2" charset="77"/>
                <a:cs typeface="Poppins" pitchFamily="2" charset="77"/>
              </a:rPr>
              <a:t>Structure</a:t>
            </a:r>
            <a:endParaRPr lang="en-US" sz="4000" b="1" dirty="0">
              <a:solidFill>
                <a:schemeClr val="bg1"/>
              </a:solidFill>
              <a:latin typeface="Poppins" pitchFamily="2" charset="77"/>
              <a:cs typeface="Poppins" pitchFamily="2" charset="77"/>
            </a:endParaRPr>
          </a:p>
        </p:txBody>
      </p:sp>
      <p:sp>
        <p:nvSpPr>
          <p:cNvPr id="3" name="Content Placeholder 2">
            <a:extLst>
              <a:ext uri="{FF2B5EF4-FFF2-40B4-BE49-F238E27FC236}">
                <a16:creationId xmlns:a16="http://schemas.microsoft.com/office/drawing/2014/main" id="{F9D72B52-9269-2F49-AAFA-832B90396DCE}"/>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are the questions of our age?</a:t>
            </a:r>
          </a:p>
        </p:txBody>
      </p:sp>
    </p:spTree>
    <p:extLst>
      <p:ext uri="{BB962C8B-B14F-4D97-AF65-F5344CB8AC3E}">
        <p14:creationId xmlns:p14="http://schemas.microsoft.com/office/powerpoint/2010/main" val="309749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309DC-F4C7-2A9A-0810-03E83CA14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6671F-8FD3-72D4-DFDB-B82AA7C284FF}"/>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6FAC8BCA-0F0A-0B25-3C49-7D1F449286D2}"/>
              </a:ext>
            </a:extLst>
          </p:cNvPr>
          <p:cNvSpPr txBox="1">
            <a:spLocks/>
          </p:cNvSpPr>
          <p:nvPr/>
        </p:nvSpPr>
        <p:spPr>
          <a:xfrm>
            <a:off x="838199" y="2045546"/>
            <a:ext cx="9349673"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the purpose of theology ‘to discern, articulate, and commend visions of flourishing life in light of God’s self-revelation in Jesus Christ.’ </a:t>
            </a:r>
            <a:r>
              <a:rPr lang="en-GB" altLang="en-US" sz="3200" b="1" dirty="0">
                <a:solidFill>
                  <a:schemeClr val="bg1"/>
                </a:solidFill>
                <a:latin typeface="Poppins" pitchFamily="2" charset="77"/>
                <a:cs typeface="Poppins" pitchFamily="2" charset="77"/>
              </a:rPr>
              <a:t>Volf &amp; Croasmun</a:t>
            </a:r>
          </a:p>
        </p:txBody>
      </p:sp>
    </p:spTree>
    <p:extLst>
      <p:ext uri="{BB962C8B-B14F-4D97-AF65-F5344CB8AC3E}">
        <p14:creationId xmlns:p14="http://schemas.microsoft.com/office/powerpoint/2010/main" val="649617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22C2B-18C1-8942-5922-41A064176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8E1D0-873D-7F51-FCCA-522730D35302}"/>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A3D8B846-D81D-EA98-8DCA-CB9160A51DFD}"/>
              </a:ext>
            </a:extLst>
          </p:cNvPr>
          <p:cNvSpPr txBox="1">
            <a:spLocks/>
          </p:cNvSpPr>
          <p:nvPr/>
        </p:nvSpPr>
        <p:spPr>
          <a:xfrm>
            <a:off x="838199" y="2045546"/>
            <a:ext cx="9349673"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the purpose of theology ‘to discern, articulate, and commend visions of flourishing life in light of God’s self-revelation in Jesus Christ.’ </a:t>
            </a:r>
            <a:r>
              <a:rPr lang="en-GB" altLang="en-US" sz="3200" b="1" dirty="0">
                <a:solidFill>
                  <a:schemeClr val="bg1"/>
                </a:solidFill>
                <a:latin typeface="Poppins" pitchFamily="2" charset="77"/>
                <a:cs typeface="Poppins" pitchFamily="2" charset="77"/>
              </a:rPr>
              <a:t>Volf &amp; Croasmun</a:t>
            </a:r>
          </a:p>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The Christian vision has unique form and content.</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70834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8AE99-2C31-F8C5-8B14-21C531FB2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E2360-CC74-7AC9-1FB5-11949CAE2C12}"/>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DB57BD3D-BA26-25EE-1735-682EC6E70675}"/>
              </a:ext>
            </a:extLst>
          </p:cNvPr>
          <p:cNvSpPr txBox="1">
            <a:spLocks/>
          </p:cNvSpPr>
          <p:nvPr/>
        </p:nvSpPr>
        <p:spPr>
          <a:xfrm>
            <a:off x="838199" y="2045546"/>
            <a:ext cx="9741569"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Creation: </a:t>
            </a:r>
            <a:r>
              <a:rPr lang="en-GB" altLang="en-US" sz="3200" dirty="0">
                <a:solidFill>
                  <a:schemeClr val="bg1"/>
                </a:solidFill>
                <a:latin typeface="Poppins" pitchFamily="2" charset="77"/>
                <a:cs typeface="Poppins" pitchFamily="2" charset="77"/>
              </a:rPr>
              <a:t>The world is ‘created good by God’</a:t>
            </a:r>
          </a:p>
        </p:txBody>
      </p:sp>
    </p:spTree>
    <p:extLst>
      <p:ext uri="{BB962C8B-B14F-4D97-AF65-F5344CB8AC3E}">
        <p14:creationId xmlns:p14="http://schemas.microsoft.com/office/powerpoint/2010/main" val="402946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84737-A1F2-5703-2172-DFDF333B7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1B3BF-E131-F849-4DD2-D41957CAE62D}"/>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C529921D-4227-05BD-AAB5-4AC377E7D6E9}"/>
              </a:ext>
            </a:extLst>
          </p:cNvPr>
          <p:cNvSpPr txBox="1">
            <a:spLocks/>
          </p:cNvSpPr>
          <p:nvPr/>
        </p:nvSpPr>
        <p:spPr>
          <a:xfrm>
            <a:off x="838199" y="2045546"/>
            <a:ext cx="9741569"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Creation: </a:t>
            </a:r>
            <a:r>
              <a:rPr lang="en-GB" altLang="en-US" sz="3200" dirty="0">
                <a:solidFill>
                  <a:schemeClr val="bg1"/>
                </a:solidFill>
                <a:latin typeface="Poppins" pitchFamily="2" charset="77"/>
                <a:cs typeface="Poppins" pitchFamily="2" charset="77"/>
              </a:rPr>
              <a:t>The world is ‘created good by God’</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Fall:</a:t>
            </a:r>
            <a:r>
              <a:rPr lang="en-GB" altLang="en-US" sz="3200" dirty="0">
                <a:solidFill>
                  <a:schemeClr val="bg1"/>
                </a:solidFill>
                <a:latin typeface="Poppins" pitchFamily="2" charset="77"/>
                <a:cs typeface="Poppins" pitchFamily="2" charset="77"/>
              </a:rPr>
              <a:t> The world is ‘malformed by sin’</a:t>
            </a:r>
          </a:p>
        </p:txBody>
      </p:sp>
    </p:spTree>
    <p:extLst>
      <p:ext uri="{BB962C8B-B14F-4D97-AF65-F5344CB8AC3E}">
        <p14:creationId xmlns:p14="http://schemas.microsoft.com/office/powerpoint/2010/main" val="1052053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8850B-AA26-0373-25CA-76EC7E888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F400C-668C-CC7A-AE31-80F249DE76C7}"/>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1DF4F0C4-13B1-2FD7-1FBE-76D531C3DD69}"/>
              </a:ext>
            </a:extLst>
          </p:cNvPr>
          <p:cNvSpPr txBox="1">
            <a:spLocks/>
          </p:cNvSpPr>
          <p:nvPr/>
        </p:nvSpPr>
        <p:spPr>
          <a:xfrm>
            <a:off x="838199" y="2045546"/>
            <a:ext cx="9741569"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Creation: </a:t>
            </a:r>
            <a:r>
              <a:rPr lang="en-GB" altLang="en-US" sz="3200" dirty="0">
                <a:solidFill>
                  <a:schemeClr val="bg1"/>
                </a:solidFill>
                <a:latin typeface="Poppins" pitchFamily="2" charset="77"/>
                <a:cs typeface="Poppins" pitchFamily="2" charset="77"/>
              </a:rPr>
              <a:t>The world is ‘created good by God’</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Fall:</a:t>
            </a:r>
            <a:r>
              <a:rPr lang="en-GB" altLang="en-US" sz="3200" dirty="0">
                <a:solidFill>
                  <a:schemeClr val="bg1"/>
                </a:solidFill>
                <a:latin typeface="Poppins" pitchFamily="2" charset="77"/>
                <a:cs typeface="Poppins" pitchFamily="2" charset="77"/>
              </a:rPr>
              <a:t> The world is ‘malformed by sin’</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Redemption:</a:t>
            </a:r>
            <a:r>
              <a:rPr lang="en-GB" altLang="en-US" sz="3200" dirty="0">
                <a:solidFill>
                  <a:schemeClr val="bg1"/>
                </a:solidFill>
                <a:latin typeface="Poppins" pitchFamily="2" charset="77"/>
                <a:cs typeface="Poppins" pitchFamily="2" charset="77"/>
              </a:rPr>
              <a:t> The world is </a:t>
            </a:r>
            <a:r>
              <a:rPr lang="en-GB" altLang="en-US" sz="3200" dirty="0" err="1">
                <a:solidFill>
                  <a:schemeClr val="bg1"/>
                </a:solidFill>
                <a:latin typeface="Poppins" pitchFamily="2" charset="77"/>
                <a:cs typeface="Poppins" pitchFamily="2" charset="77"/>
              </a:rPr>
              <a:t>‘the</a:t>
            </a:r>
            <a:r>
              <a:rPr lang="en-GB" altLang="en-US" sz="3200" dirty="0">
                <a:solidFill>
                  <a:schemeClr val="bg1"/>
                </a:solidFill>
                <a:latin typeface="Poppins" pitchFamily="2" charset="77"/>
                <a:cs typeface="Poppins" pitchFamily="2" charset="77"/>
              </a:rPr>
              <a:t> site of God’s indwelling in the person of Jesus Christ’</a:t>
            </a:r>
          </a:p>
        </p:txBody>
      </p:sp>
    </p:spTree>
    <p:extLst>
      <p:ext uri="{BB962C8B-B14F-4D97-AF65-F5344CB8AC3E}">
        <p14:creationId xmlns:p14="http://schemas.microsoft.com/office/powerpoint/2010/main" val="431468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C4FB2-A222-D588-A59F-56A07FD208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2857B8-E687-F5A8-01FD-9B2A23F80ACA}"/>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A673B87C-CC7F-06D1-C115-EA0DE873E587}"/>
              </a:ext>
            </a:extLst>
          </p:cNvPr>
          <p:cNvSpPr txBox="1">
            <a:spLocks/>
          </p:cNvSpPr>
          <p:nvPr/>
        </p:nvSpPr>
        <p:spPr>
          <a:xfrm>
            <a:off x="838199" y="2045546"/>
            <a:ext cx="9741569"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Creation: </a:t>
            </a:r>
            <a:r>
              <a:rPr lang="en-GB" altLang="en-US" sz="3200" dirty="0">
                <a:solidFill>
                  <a:schemeClr val="bg1"/>
                </a:solidFill>
                <a:latin typeface="Poppins" pitchFamily="2" charset="77"/>
                <a:cs typeface="Poppins" pitchFamily="2" charset="77"/>
              </a:rPr>
              <a:t>The world is ‘created good by God’</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Fall:</a:t>
            </a:r>
            <a:r>
              <a:rPr lang="en-GB" altLang="en-US" sz="3200" dirty="0">
                <a:solidFill>
                  <a:schemeClr val="bg1"/>
                </a:solidFill>
                <a:latin typeface="Poppins" pitchFamily="2" charset="77"/>
                <a:cs typeface="Poppins" pitchFamily="2" charset="77"/>
              </a:rPr>
              <a:t> The world is ‘malformed by sin’</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Redemption:</a:t>
            </a:r>
            <a:r>
              <a:rPr lang="en-GB" altLang="en-US" sz="3200" dirty="0">
                <a:solidFill>
                  <a:schemeClr val="bg1"/>
                </a:solidFill>
                <a:latin typeface="Poppins" pitchFamily="2" charset="77"/>
                <a:cs typeface="Poppins" pitchFamily="2" charset="77"/>
              </a:rPr>
              <a:t> The world is </a:t>
            </a:r>
            <a:r>
              <a:rPr lang="en-GB" altLang="en-US" sz="3200" dirty="0" err="1">
                <a:solidFill>
                  <a:schemeClr val="bg1"/>
                </a:solidFill>
                <a:latin typeface="Poppins" pitchFamily="2" charset="77"/>
                <a:cs typeface="Poppins" pitchFamily="2" charset="77"/>
              </a:rPr>
              <a:t>‘the</a:t>
            </a:r>
            <a:r>
              <a:rPr lang="en-GB" altLang="en-US" sz="3200" dirty="0">
                <a:solidFill>
                  <a:schemeClr val="bg1"/>
                </a:solidFill>
                <a:latin typeface="Poppins" pitchFamily="2" charset="77"/>
                <a:cs typeface="Poppins" pitchFamily="2" charset="77"/>
              </a:rPr>
              <a:t> site of God’s indwelling in the person of Jesus Christ’</a:t>
            </a:r>
          </a:p>
          <a:p>
            <a:pPr marL="342900" indent="-342900" algn="l">
              <a:lnSpc>
                <a:spcPct val="100000"/>
              </a:lnSpc>
              <a:buFont typeface="Arial" panose="020B0604020202020204" pitchFamily="34" charset="0"/>
              <a:buChar char="•"/>
            </a:pPr>
            <a:r>
              <a:rPr lang="en-GB" altLang="en-US" sz="3200" b="1" dirty="0">
                <a:solidFill>
                  <a:schemeClr val="bg1"/>
                </a:solidFill>
                <a:latin typeface="Poppins" pitchFamily="2" charset="77"/>
                <a:cs typeface="Poppins" pitchFamily="2" charset="77"/>
              </a:rPr>
              <a:t>New Creation: </a:t>
            </a:r>
            <a:r>
              <a:rPr lang="en-GB" altLang="en-US" sz="3200" dirty="0">
                <a:solidFill>
                  <a:schemeClr val="bg1"/>
                </a:solidFill>
                <a:latin typeface="Poppins" pitchFamily="2" charset="77"/>
                <a:cs typeface="Poppins" pitchFamily="2" charset="77"/>
              </a:rPr>
              <a:t>The world is ‘destined for eschatological consummation’</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2907773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D8AA-BCA1-5387-9EA2-29188E9CFF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1973F-D84D-B008-8405-0A1F1A3F12C8}"/>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D37B4358-F7D5-76AB-7B83-A7FFF4F2DF7F}"/>
              </a:ext>
            </a:extLst>
          </p:cNvPr>
          <p:cNvSpPr txBox="1">
            <a:spLocks/>
          </p:cNvSpPr>
          <p:nvPr/>
        </p:nvSpPr>
        <p:spPr>
          <a:xfrm>
            <a:off x="838200" y="2045546"/>
            <a:ext cx="9183766"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We live with tension</a:t>
            </a:r>
          </a:p>
        </p:txBody>
      </p:sp>
    </p:spTree>
    <p:extLst>
      <p:ext uri="{BB962C8B-B14F-4D97-AF65-F5344CB8AC3E}">
        <p14:creationId xmlns:p14="http://schemas.microsoft.com/office/powerpoint/2010/main" val="193911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10ECA-AE4B-EA7F-A850-D1A708E85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B132A-FBB7-5C4E-BB7D-0BE4D88D2E79}"/>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4BCDAB56-290C-8B9D-3A68-73746EB89073}"/>
              </a:ext>
            </a:extLst>
          </p:cNvPr>
          <p:cNvSpPr txBox="1">
            <a:spLocks/>
          </p:cNvSpPr>
          <p:nvPr/>
        </p:nvSpPr>
        <p:spPr>
          <a:xfrm>
            <a:off x="838200" y="2045546"/>
            <a:ext cx="9183766"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We live with tension</a:t>
            </a:r>
          </a:p>
          <a:p>
            <a:pPr marL="342900" indent="-342900" algn="l">
              <a:lnSpc>
                <a:spcPct val="100000"/>
              </a:lnSpc>
              <a:buFont typeface="Arial" panose="020B0604020202020204" pitchFamily="34" charset="0"/>
              <a:buChar char="•"/>
            </a:pPr>
            <a:r>
              <a:rPr lang="en-GB" altLang="en-US" sz="3200" dirty="0">
                <a:solidFill>
                  <a:schemeClr val="bg1"/>
                </a:solidFill>
                <a:latin typeface="Poppins" pitchFamily="2" charset="77"/>
                <a:cs typeface="Poppins" pitchFamily="2" charset="77"/>
              </a:rPr>
              <a:t>‘Awareness of these tensions makes it possible to willingly accept certain limitations to flourishing without giving up on the vision of its fullness.’ </a:t>
            </a:r>
            <a:r>
              <a:rPr lang="en-GB" altLang="en-US" sz="3200" b="1" dirty="0">
                <a:solidFill>
                  <a:schemeClr val="bg1"/>
                </a:solidFill>
                <a:latin typeface="Poppins" pitchFamily="2" charset="77"/>
                <a:cs typeface="Poppins" pitchFamily="2" charset="77"/>
              </a:rPr>
              <a:t>Volf &amp; Croasmun</a:t>
            </a:r>
            <a:endParaRPr lang="en-US" altLang="en-US" sz="3600" b="1"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1834780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59EE6-3A8B-26DB-7D23-E70A94AF3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51CBD-8DC8-35CE-9C94-29A9AE9BB3A3}"/>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a:t>
            </a:r>
          </a:p>
        </p:txBody>
      </p:sp>
      <p:sp>
        <p:nvSpPr>
          <p:cNvPr id="3" name="Content Placeholder 2">
            <a:extLst>
              <a:ext uri="{FF2B5EF4-FFF2-40B4-BE49-F238E27FC236}">
                <a16:creationId xmlns:a16="http://schemas.microsoft.com/office/drawing/2014/main" id="{3E8FAC3C-A2B5-ADBC-7DAF-D87799CC3B06}"/>
              </a:ext>
            </a:extLst>
          </p:cNvPr>
          <p:cNvSpPr txBox="1">
            <a:spLocks/>
          </p:cNvSpPr>
          <p:nvPr/>
        </p:nvSpPr>
        <p:spPr>
          <a:xfrm>
            <a:off x="838200" y="2045546"/>
            <a:ext cx="9183766" cy="4585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altLang="en-US" sz="3600" b="1" dirty="0">
                <a:solidFill>
                  <a:schemeClr val="bg1"/>
                </a:solidFill>
                <a:latin typeface="Poppins" pitchFamily="2" charset="77"/>
                <a:cs typeface="Poppins" pitchFamily="2" charset="77"/>
              </a:rPr>
              <a:t>Discussion: </a:t>
            </a:r>
            <a:r>
              <a:rPr lang="en-GB" altLang="en-US" sz="3600" dirty="0">
                <a:solidFill>
                  <a:schemeClr val="bg1"/>
                </a:solidFill>
                <a:latin typeface="Poppins" pitchFamily="2" charset="77"/>
                <a:cs typeface="Poppins" pitchFamily="2" charset="77"/>
              </a:rPr>
              <a:t>In what ways do you experience this tension in your own Christian life? </a:t>
            </a:r>
            <a:endParaRPr lang="en-US" altLang="en-US" sz="36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4170342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D39CD-A1FF-C5A8-91AD-49DFAF718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1956A-74AB-3CE3-432B-E6F9972CDA25}"/>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Christian Vision of the Good Life </a:t>
            </a:r>
          </a:p>
        </p:txBody>
      </p:sp>
      <p:sp>
        <p:nvSpPr>
          <p:cNvPr id="3" name="Content Placeholder 2">
            <a:extLst>
              <a:ext uri="{FF2B5EF4-FFF2-40B4-BE49-F238E27FC236}">
                <a16:creationId xmlns:a16="http://schemas.microsoft.com/office/drawing/2014/main" id="{4B38DF7F-FE4E-0A29-C503-773467EB416E}"/>
              </a:ext>
            </a:extLst>
          </p:cNvPr>
          <p:cNvSpPr txBox="1">
            <a:spLocks/>
          </p:cNvSpPr>
          <p:nvPr/>
        </p:nvSpPr>
        <p:spPr>
          <a:xfrm>
            <a:off x="838200" y="1691235"/>
            <a:ext cx="9382041" cy="4801976"/>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altLang="en-US" sz="2800" dirty="0">
                <a:solidFill>
                  <a:schemeClr val="bg1"/>
                </a:solidFill>
                <a:latin typeface="Poppins" pitchFamily="2" charset="77"/>
                <a:cs typeface="Poppins" pitchFamily="2" charset="77"/>
              </a:rPr>
              <a:t>‘The reality is that Jesus means it when he says that he has come to bring people abundant life. This includes life now, not just an ethereal future. That flourishing life begins the moment anyone becomes a part of Jesus through faith and hope in him. But our happiness is not complete, and life is mysteriously found in the midst of pain and loss, not in everything getting better and better. Life and happiness are found, not by searching out the perfect Instagram photo that we can tag with #blessed, but in learning to embrace the fullness of life’s emotions and circumstances—dark and bright—through the virtue of hope.’ </a:t>
            </a:r>
            <a:r>
              <a:rPr lang="en-GB" altLang="en-US" sz="2800" b="1" dirty="0">
                <a:solidFill>
                  <a:schemeClr val="bg1"/>
                </a:solidFill>
                <a:latin typeface="Poppins" pitchFamily="2" charset="77"/>
                <a:cs typeface="Poppins" pitchFamily="2" charset="77"/>
              </a:rPr>
              <a:t>Jonathan T Pennington</a:t>
            </a:r>
          </a:p>
        </p:txBody>
      </p:sp>
    </p:spTree>
    <p:extLst>
      <p:ext uri="{BB962C8B-B14F-4D97-AF65-F5344CB8AC3E}">
        <p14:creationId xmlns:p14="http://schemas.microsoft.com/office/powerpoint/2010/main" val="21088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8231F-D150-0970-7415-803F6153F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6218DF-5529-3329-F8C3-93C617043070}"/>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en-US" sz="4000" b="1" dirty="0">
                <a:solidFill>
                  <a:schemeClr val="bg1"/>
                </a:solidFill>
                <a:latin typeface="Poppins" pitchFamily="2" charset="77"/>
                <a:cs typeface="Poppins" pitchFamily="2" charset="77"/>
              </a:rPr>
              <a:t>Structure</a:t>
            </a:r>
            <a:endParaRPr lang="en-US" sz="4000" b="1" dirty="0">
              <a:solidFill>
                <a:schemeClr val="bg1"/>
              </a:solidFill>
              <a:latin typeface="Poppins" pitchFamily="2" charset="77"/>
              <a:cs typeface="Poppins" pitchFamily="2" charset="77"/>
            </a:endParaRPr>
          </a:p>
        </p:txBody>
      </p:sp>
      <p:sp>
        <p:nvSpPr>
          <p:cNvPr id="3" name="Content Placeholder 2">
            <a:extLst>
              <a:ext uri="{FF2B5EF4-FFF2-40B4-BE49-F238E27FC236}">
                <a16:creationId xmlns:a16="http://schemas.microsoft.com/office/drawing/2014/main" id="{E9129CD6-45DD-3070-8446-707680C8F709}"/>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are the questions of our age?</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is the Good Life?</a:t>
            </a:r>
          </a:p>
        </p:txBody>
      </p:sp>
    </p:spTree>
    <p:extLst>
      <p:ext uri="{BB962C8B-B14F-4D97-AF65-F5344CB8AC3E}">
        <p14:creationId xmlns:p14="http://schemas.microsoft.com/office/powerpoint/2010/main" val="878311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976D-4467-7523-13B5-5CD99263B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B8C-EB0D-442E-B6CB-AA3A2F90CB06}"/>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en-US" sz="4000" b="1" dirty="0">
                <a:solidFill>
                  <a:schemeClr val="bg1"/>
                </a:solidFill>
                <a:latin typeface="Poppins" pitchFamily="2" charset="77"/>
                <a:cs typeface="Poppins" pitchFamily="2" charset="77"/>
              </a:rPr>
              <a:t>Structure</a:t>
            </a:r>
            <a:endParaRPr lang="en-US" sz="4000" b="1" dirty="0">
              <a:solidFill>
                <a:schemeClr val="bg1"/>
              </a:solidFill>
              <a:latin typeface="Poppins" pitchFamily="2" charset="77"/>
              <a:cs typeface="Poppins" pitchFamily="2" charset="77"/>
            </a:endParaRPr>
          </a:p>
        </p:txBody>
      </p:sp>
      <p:sp>
        <p:nvSpPr>
          <p:cNvPr id="3" name="Content Placeholder 2">
            <a:extLst>
              <a:ext uri="{FF2B5EF4-FFF2-40B4-BE49-F238E27FC236}">
                <a16:creationId xmlns:a16="http://schemas.microsoft.com/office/drawing/2014/main" id="{C14F1C3C-FCE4-C6B9-7DBC-8033864692C0}"/>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are the questions of our age?</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is the Good Life?</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is the Christian vision of the Good Life? </a:t>
            </a:r>
          </a:p>
        </p:txBody>
      </p:sp>
    </p:spTree>
    <p:extLst>
      <p:ext uri="{BB962C8B-B14F-4D97-AF65-F5344CB8AC3E}">
        <p14:creationId xmlns:p14="http://schemas.microsoft.com/office/powerpoint/2010/main" val="1886291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22A60-FC2B-6B4B-95A1-4DA5E335B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3A672-0A55-3490-5A01-AFF3C0D11214}"/>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AA808CDE-8B48-3A9B-86E4-E42F18C7F272}"/>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be human?</a:t>
            </a:r>
          </a:p>
        </p:txBody>
      </p:sp>
    </p:spTree>
    <p:extLst>
      <p:ext uri="{BB962C8B-B14F-4D97-AF65-F5344CB8AC3E}">
        <p14:creationId xmlns:p14="http://schemas.microsoft.com/office/powerpoint/2010/main" val="1972046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D682-D943-0A4F-2886-C38301EA56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F38DD-ED35-1D88-F0E9-BDE37D4A3F7A}"/>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C9807EC4-017B-45D7-EC36-6221087BFE27}"/>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be human?</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Whose humanity matters?</a:t>
            </a:r>
          </a:p>
        </p:txBody>
      </p:sp>
    </p:spTree>
    <p:extLst>
      <p:ext uri="{BB962C8B-B14F-4D97-AF65-F5344CB8AC3E}">
        <p14:creationId xmlns:p14="http://schemas.microsoft.com/office/powerpoint/2010/main" val="10656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14803-0F0E-A5B6-A993-495D3BB6C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7EFA1-BCD6-0F5E-20FC-C98A509DEA19}"/>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B675A669-2726-6A6C-D09C-C8498F53404F}"/>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be human?</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Whose humanity matters?</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live well?</a:t>
            </a:r>
          </a:p>
        </p:txBody>
      </p:sp>
    </p:spTree>
    <p:extLst>
      <p:ext uri="{BB962C8B-B14F-4D97-AF65-F5344CB8AC3E}">
        <p14:creationId xmlns:p14="http://schemas.microsoft.com/office/powerpoint/2010/main" val="201612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860A9-D397-E41C-A50F-5ED009D7C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00E5F-6AE6-52B4-E1BD-12E6FE490F12}"/>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3917BB2C-D8BC-00D4-B7E3-11C2DC8C1B4B}"/>
              </a:ext>
            </a:extLst>
          </p:cNvPr>
          <p:cNvSpPr txBox="1">
            <a:spLocks/>
          </p:cNvSpPr>
          <p:nvPr/>
        </p:nvSpPr>
        <p:spPr>
          <a:xfrm>
            <a:off x="1091380" y="235394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be human?</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Whose humanity matters?</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does it mean to live well?</a:t>
            </a:r>
          </a:p>
          <a:p>
            <a:pPr marL="342900" indent="-342900" algn="l">
              <a:lnSpc>
                <a:spcPct val="100000"/>
              </a:lnSpc>
              <a:buFont typeface="Arial" panose="020B0604020202020204" pitchFamily="34" charset="0"/>
              <a:buChar char="•"/>
            </a:pPr>
            <a:r>
              <a:rPr lang="en-US" altLang="en-US" sz="3600" dirty="0">
                <a:solidFill>
                  <a:schemeClr val="bg1"/>
                </a:solidFill>
                <a:latin typeface="Poppins" pitchFamily="2" charset="77"/>
                <a:cs typeface="Poppins" pitchFamily="2" charset="77"/>
              </a:rPr>
              <a:t>What is the good life? </a:t>
            </a:r>
          </a:p>
        </p:txBody>
      </p:sp>
    </p:spTree>
    <p:extLst>
      <p:ext uri="{BB962C8B-B14F-4D97-AF65-F5344CB8AC3E}">
        <p14:creationId xmlns:p14="http://schemas.microsoft.com/office/powerpoint/2010/main" val="314629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07836-42EE-2AAF-22C9-FA266CE3DC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A2CC6-805D-71E0-CC52-6790F05B1985}"/>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Questions of our Age</a:t>
            </a:r>
          </a:p>
        </p:txBody>
      </p:sp>
      <p:sp>
        <p:nvSpPr>
          <p:cNvPr id="3" name="Content Placeholder 2">
            <a:extLst>
              <a:ext uri="{FF2B5EF4-FFF2-40B4-BE49-F238E27FC236}">
                <a16:creationId xmlns:a16="http://schemas.microsoft.com/office/drawing/2014/main" id="{8466B643-AC70-1B6C-2F95-C3A702D49F94}"/>
              </a:ext>
            </a:extLst>
          </p:cNvPr>
          <p:cNvSpPr txBox="1">
            <a:spLocks/>
          </p:cNvSpPr>
          <p:nvPr/>
        </p:nvSpPr>
        <p:spPr>
          <a:xfrm>
            <a:off x="1091381" y="1828800"/>
            <a:ext cx="9576620" cy="4876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GB" altLang="en-US" sz="2800" dirty="0">
                <a:solidFill>
                  <a:schemeClr val="bg1"/>
                </a:solidFill>
                <a:latin typeface="Poppins" pitchFamily="2" charset="77"/>
                <a:cs typeface="Poppins" pitchFamily="2" charset="77"/>
              </a:rPr>
              <a:t>“What we are currently living through is a kind of major tipping point or a great upheaval… we are living the end of what could have seemed an era of abundance… the end of the abundance of products of technologies that seemed always available… the end of the abundance of land and materials including water…” </a:t>
            </a:r>
            <a:r>
              <a:rPr lang="en-GB" altLang="en-US" sz="2800" b="1" dirty="0">
                <a:solidFill>
                  <a:schemeClr val="bg1"/>
                </a:solidFill>
                <a:latin typeface="Poppins" pitchFamily="2" charset="77"/>
                <a:cs typeface="Poppins" pitchFamily="2" charset="77"/>
              </a:rPr>
              <a:t>Emmanuel Macron</a:t>
            </a:r>
          </a:p>
        </p:txBody>
      </p:sp>
    </p:spTree>
    <p:extLst>
      <p:ext uri="{BB962C8B-B14F-4D97-AF65-F5344CB8AC3E}">
        <p14:creationId xmlns:p14="http://schemas.microsoft.com/office/powerpoint/2010/main" val="1898609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28A3D0E4CB984EA3392A2C72369E4F" ma:contentTypeVersion="" ma:contentTypeDescription="Create a new document." ma:contentTypeScope="" ma:versionID="f78b839d9241b4a09f57a5216f200603">
  <xsd:schema xmlns:xsd="http://www.w3.org/2001/XMLSchema" xmlns:xs="http://www.w3.org/2001/XMLSchema" xmlns:p="http://schemas.microsoft.com/office/2006/metadata/properties" xmlns:ns1="http://schemas.microsoft.com/sharepoint/v3" xmlns:ns2="58323645-54ad-4d5a-8fda-d05a6e95476f" xmlns:ns3="fe0bca3f-3bc4-42dc-8875-3f8e291b3b7b" xmlns:ns4="df801a4b-13e1-4cd1-8f02-2b5a5a9af19b" targetNamespace="http://schemas.microsoft.com/office/2006/metadata/properties" ma:root="true" ma:fieldsID="1de808122dad81bad2fad25d0433ec10" ns1:_="" ns2:_="" ns3:_="" ns4:_="">
    <xsd:import namespace="http://schemas.microsoft.com/sharepoint/v3"/>
    <xsd:import namespace="58323645-54ad-4d5a-8fda-d05a6e95476f"/>
    <xsd:import namespace="fe0bca3f-3bc4-42dc-8875-3f8e291b3b7b"/>
    <xsd:import namespace="df801a4b-13e1-4cd1-8f02-2b5a5a9af19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323645-54ad-4d5a-8fda-d05a6e95476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e0bca3f-3bc4-42dc-8875-3f8e291b3b7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description=""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de312f3-b84d-41bb-8935-ac6a29e2355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801a4b-13e1-4cd1-8f02-2b5a5a9af19b"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B3A3FE34-69E0-4534-BB89-717EA7188E0B}" ma:internalName="TaxCatchAll" ma:showField="CatchAllData" ma:web="{58323645-54ad-4d5a-8fda-d05a6e9547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fe0bca3f-3bc4-42dc-8875-3f8e291b3b7b">
      <Terms xmlns="http://schemas.microsoft.com/office/infopath/2007/PartnerControls"/>
    </lcf76f155ced4ddcb4097134ff3c332f>
    <TaxCatchAll xmlns="df801a4b-13e1-4cd1-8f02-2b5a5a9af1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BF5058-A489-4E72-8223-675B533383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323645-54ad-4d5a-8fda-d05a6e95476f"/>
    <ds:schemaRef ds:uri="fe0bca3f-3bc4-42dc-8875-3f8e291b3b7b"/>
    <ds:schemaRef ds:uri="df801a4b-13e1-4cd1-8f02-2b5a5a9af1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F7488E-D646-425B-8983-4123EBD476BF}">
  <ds:schemaRef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df801a4b-13e1-4cd1-8f02-2b5a5a9af19b"/>
    <ds:schemaRef ds:uri="http://schemas.microsoft.com/office/2006/metadata/properties"/>
    <ds:schemaRef ds:uri="fe0bca3f-3bc4-42dc-8875-3f8e291b3b7b"/>
    <ds:schemaRef ds:uri="http://www.w3.org/XML/1998/namespace"/>
    <ds:schemaRef ds:uri="58323645-54ad-4d5a-8fda-d05a6e95476f"/>
    <ds:schemaRef ds:uri="http://schemas.microsoft.com/sharepoint/v3"/>
    <ds:schemaRef ds:uri="http://purl.org/dc/terms/"/>
    <ds:schemaRef ds:uri="http://purl.org/dc/elements/1.1/"/>
  </ds:schemaRefs>
</ds:datastoreItem>
</file>

<file path=customXml/itemProps3.xml><?xml version="1.0" encoding="utf-8"?>
<ds:datastoreItem xmlns:ds="http://schemas.openxmlformats.org/officeDocument/2006/customXml" ds:itemID="{EE23E602-6F01-4473-9301-61077A4D3F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1034</Words>
  <Application>Microsoft Office PowerPoint</Application>
  <PresentationFormat>Widescreen</PresentationFormat>
  <Paragraphs>83</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Custom Design</vt:lpstr>
      <vt:lpstr>What’s Trending?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Title</dc:title>
  <dc:creator>Luke Resch</dc:creator>
  <cp:lastModifiedBy>Sara Schumacher</cp:lastModifiedBy>
  <cp:revision>23</cp:revision>
  <dcterms:created xsi:type="dcterms:W3CDTF">2021-01-27T16:42:55Z</dcterms:created>
  <dcterms:modified xsi:type="dcterms:W3CDTF">2026-06-11T12:10:40Z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0x0101003128A3D0E4CB984EA3392A2C72369E4F</vt:lpwstr>
  </property>
  <property fmtid="{D5CDD505-2E9C-101B-9397-08002B2CF9AE}" pid="3" name="MediaServiceImageTags">
    <vt:lpwstr/>
  </property>
</Properties>
</file>