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73" r:id="rId5"/>
    <p:sldMasterId id="2147483660" r:id="rId6"/>
  </p:sldMasterIdLst>
  <p:sldIdLst>
    <p:sldId id="256" r:id="rId7"/>
    <p:sldId id="257" r:id="rId8"/>
    <p:sldId id="270" r:id="rId9"/>
    <p:sldId id="262" r:id="rId10"/>
    <p:sldId id="263" r:id="rId11"/>
    <p:sldId id="264" r:id="rId12"/>
    <p:sldId id="265" r:id="rId13"/>
    <p:sldId id="266" r:id="rId14"/>
    <p:sldId id="271" r:id="rId15"/>
    <p:sldId id="268" r:id="rId16"/>
    <p:sldId id="267" r:id="rId17"/>
    <p:sldId id="272" r:id="rId18"/>
    <p:sldId id="269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72"/>
    <p:restoredTop sz="96327"/>
  </p:normalViewPr>
  <p:slideViewPr>
    <p:cSldViewPr snapToGrid="0" snapToObjects="1">
      <p:cViewPr varScale="1">
        <p:scale>
          <a:sx n="95" d="100"/>
          <a:sy n="95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BF1-BCDD-2147-87FF-6A194034E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9D2D6-33CB-F543-AE74-5FF70E2D9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8D54-A24E-704A-B16B-58836A0C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750-F714-F140-81E6-515A24EB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42150-449B-DC47-B1B7-F8BE4EA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26BE-0979-C34D-A86D-C06E494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E34F-8C65-8649-91FD-5269C8CA4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4DA53-B785-E04E-9422-1E8CF87FD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B737D-D5F6-1446-A1B6-F2FD2BD5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61840-6F30-804B-88B1-F21EDC29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30378-E7CD-4F42-A5F4-2A7824B1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84BC8-080D-1A47-83C8-D0ADFE18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53D01-FA76-834F-87D8-5E5971A9B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C2126-15B9-1A43-9651-F223AB21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138AC-8071-4B4D-95E3-B5CA0744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0A5AC-FF28-C24D-B25C-2C028D54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97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5A4215-DDA6-7345-B638-B736A950A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527E6-07F2-DF47-9553-E3AE4CB1F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2BC7-2B19-1C43-83B7-DDA9D07E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56EA9-D3B3-B047-B64B-6CE36C530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6809-ABB1-6345-9C08-6D9422F8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7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49AC-1886-F826-53A1-CC8DAC0AB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5F1E7-D68E-6334-7FDF-3DBD99AFC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799F3-EE2B-47CB-ECDF-2404C2F3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F8F7-8E70-C0FB-F88D-1AF07A3E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68D3-4499-7C89-413A-F3CF467F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76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2474-0BEB-05D8-45AB-7A86702E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487E-E611-06A9-0369-172D4B13B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09A8D-9570-4135-629A-387F3234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D13BA-A341-7022-02CE-3CACE0EA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ED9F6-DCB3-0A9C-14D6-1A0086A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19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C909-A5AF-337A-FC70-19A11BFD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3F6D8-A6F2-03B4-A487-64ADDAC68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908B8-33C3-88AF-6955-8EF45565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12590-23C9-5C9F-30BE-73F5A0ED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7E33B-0555-D26A-2229-795B36D3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E881B-D134-ECDA-F080-20E910EF3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63DC1-2899-827A-7002-18F6C5C4C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453C8-B0BD-38E6-D6A3-D4FF815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40447-3A48-2EE9-8D68-E446F8F7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F0964-4170-4E11-5B16-DBE9376B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49AAF-C7C7-0E27-8F35-69517738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582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B5D2-6ACA-A942-CA3A-02E4EE7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537E2-159B-AC0A-511F-1EF86223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491C1-3DED-5FAF-B5A7-C25921C04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0E262-080F-DA98-D05C-2FB1735C3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31E59-7BCD-79B1-50A7-9998523A0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8119AC-81FC-9F05-0664-753B0D4B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23CCA-C4A3-7C5E-0A22-B7F5BB1B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D1FEF-C6BB-505B-A89A-E90C859E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8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A91B-C4D5-3835-75B8-52E68F1B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302B3-D534-A857-B84C-E8BF5846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90F64-04A1-25B9-53E0-88FFC690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F0148-94B4-BEFB-3F09-505452BA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4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BA330E-0CBD-9C59-C524-32F87F5F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68194F-4DAD-E05B-5C1A-90BA85FB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9A59F-C8A3-1554-1209-EFDB4012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0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BF1-BCDD-2147-87FF-6A194034E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9D2D6-33CB-F543-AE74-5FF70E2D9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8D54-A24E-704A-B16B-58836A0C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750-F714-F140-81E6-515A24EB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42150-449B-DC47-B1B7-F8BE4EA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6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C8C6F-D5CC-E914-4447-C967436D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FE698-49F7-FF94-C4FC-E674FEE5B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0977D-E9C8-A1C3-CA9F-E734233C5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B2000-47B6-80C8-B826-70059648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C77B8-6426-3128-4C24-DEEBE320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A858-A6A3-58F7-1082-15428DEE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0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EF13-29FF-05EB-6245-BFD8ED72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40075D-3046-DBB6-4F85-F436E674C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47CCD-2D73-44FC-9234-81DDA8030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FEAA2-3D97-729F-05A8-5D2234D7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78440-CDC2-DFEA-2708-0B43BC65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7825-19DA-AEF1-EF48-01B0483A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329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C57F9-1BA8-01C5-BFCC-FC13AA78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8C2D5-FF24-A857-1A6E-446B2E09F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772D6-4EC6-8973-216E-DCF8F06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0A367-84D6-A7C1-A71E-F46F2CDA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5E2A-B16C-5B0D-371B-506CA028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55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BF28C-6F98-7F3B-DBED-260B5AB9D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8F280-BC68-D8A4-6F2B-095FB1C0E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15F8-5E9C-2AFF-EA90-384EFA82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9D42-D3DC-8CAE-E1D8-C0D3E66F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A623D-B36B-AF96-CC85-B14DC164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98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B307E-780F-B940-8FAB-0C6854B53B6B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A2BB-2347-0841-80FC-76FE7A78F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2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6DEB-A353-0744-A0FB-AF6D5278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B9DD3-93C3-C243-B8CF-0226D0B77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54234-82EE-0245-BAF3-493B1CE0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C438D-2B68-FB4F-860B-DC40B4F7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C9D26-BD22-C348-9F8B-A60479AB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6DAD-9DE4-B948-BD8F-FDC8396C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12A3A-C3B7-F240-A01D-6AFD46DAB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984A8-8243-F14A-B4EB-490E739E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234F5-339F-AA49-9ED3-F588FBE35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E43C-3E00-DE40-9898-AB87E3F7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B1B7-82A1-6D42-AC4C-F27500687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F4F0-417E-7A43-BC3A-28F8FE6D8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9D6B3-0578-7141-8567-2C98C4DD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04154-F99B-AA47-B20C-5B9A9982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875E6-29FD-9D4A-ABC3-FB57A536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5E079-0A1A-A748-B134-AB662FA3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44F6-EE07-2041-AE94-E857D973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5B786-A07F-FC49-9A3E-DF700E0C4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4BB28-5045-6D40-85C5-987CCEFDD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18A16-B3BA-4E47-8E76-9FA166C74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BDC33-DAF9-CA43-A3E4-BF57FC492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2DA0A-9D8E-DA4A-88EE-EAE097C6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CF9417-E166-734F-90E0-293F9A53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18ADE8-E1B8-2B48-8C40-252775F6B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9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3563-4DD2-C74C-BCCC-377FCB33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0ACE6-4E11-EA4C-A2CA-E1D0FFE7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944CC-EC04-5348-B65A-34DD8451D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990CD-B1BB-B94F-A04B-965A3152F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8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DF541-5E42-B24B-8AB7-43D1CC0A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F4CA1-3B03-114F-8F7D-836EB5B7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EEA2B-23F7-DF4F-B5BD-C7869477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8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22293-FE92-7F44-A95E-8F2983B5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78F4-1D05-924F-BF70-EEB01CED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B44D8-15A3-804D-B618-8645BFC9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9711E-15E1-0641-A542-493B4E65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0A4DA-1852-6341-8289-151FC6A0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7CA73-9EC0-5548-80D0-023B33D1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6CAAB-7B55-F345-A246-B0CB4388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C07C0-1CF1-B147-AF72-7FA8FF3C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7B7E-8910-A04E-9028-1A034D81E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6A12-3D1E-1D43-B68C-C3FEEC56BC03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70570-07B8-8C41-BDA3-F56CCBF0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D28-066C-0946-A258-4C0D018D3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49" r:id="rId2"/>
    <p:sldLayoutId id="2147483674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09B2F-DD6D-2B55-B55C-B57F99207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1EADB-B459-58D4-D676-FC66E2111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32A-23B7-C185-5820-F3EB9787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D24E-1C80-EC4B-9AF9-E2C2B6FA2A88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3787C-E444-6012-88F7-0E2385941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27C35-71BC-A005-BF78-E8E441EC6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B307E-780F-B940-8FAB-0C6854B53B6B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1A2BB-2347-0841-80FC-76FE7A78F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5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E39ABC-DE35-A74C-9C98-0935A0A64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5277" y="2739796"/>
            <a:ext cx="8479001" cy="784746"/>
          </a:xfrm>
        </p:spPr>
        <p:txBody>
          <a:bodyPr>
            <a:noAutofit/>
          </a:bodyPr>
          <a:lstStyle/>
          <a:p>
            <a:pPr algn="r"/>
            <a:r>
              <a:rPr lang="en-US" sz="4200" b="1" dirty="0">
                <a:solidFill>
                  <a:schemeClr val="bg1"/>
                </a:solidFill>
                <a:latin typeface="Depot New Lt" panose="020B0503000000020004"/>
                <a:cs typeface="Poppins" pitchFamily="2" charset="77"/>
              </a:rPr>
              <a:t>The Final Word: Reading Revelation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8D89F96-7074-3344-9FBC-5C696D642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0675" y="3637032"/>
            <a:ext cx="5803267" cy="484599"/>
          </a:xfrm>
        </p:spPr>
        <p:txBody>
          <a:bodyPr/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Depot New Lt" panose="020B0503000000020004"/>
                <a:cs typeface="Poppins" pitchFamily="2" charset="77"/>
              </a:rPr>
              <a:t>Revd</a:t>
            </a:r>
            <a:r>
              <a:rPr lang="en-US" dirty="0">
                <a:solidFill>
                  <a:schemeClr val="bg1"/>
                </a:solidFill>
                <a:latin typeface="Depot New Lt" panose="020B0503000000020004"/>
                <a:cs typeface="Poppins" pitchFamily="2" charset="77"/>
              </a:rPr>
              <a:t> Dr James Harding </a:t>
            </a:r>
          </a:p>
        </p:txBody>
      </p:sp>
    </p:spTree>
    <p:extLst>
      <p:ext uri="{BB962C8B-B14F-4D97-AF65-F5344CB8AC3E}">
        <p14:creationId xmlns:p14="http://schemas.microsoft.com/office/powerpoint/2010/main" val="2096996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5400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2: When does it all happen?</a:t>
            </a:r>
            <a:endParaRPr lang="en-US" sz="5400" b="1" dirty="0">
              <a:solidFill>
                <a:srgbClr val="FFC000"/>
              </a:solidFill>
              <a:latin typeface="Depot New Lt"/>
              <a:ea typeface="Arial" charset="0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5"/>
            <a:ext cx="11136785" cy="440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GB" sz="4800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Preterist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= Past = Alcazar c.1600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800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Futurist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= Future = Ribera c.1590</a:t>
            </a:r>
          </a:p>
          <a:p>
            <a:pPr>
              <a:lnSpc>
                <a:spcPct val="150000"/>
              </a:lnSpc>
            </a:pPr>
            <a:r>
              <a:rPr lang="en-GB" sz="4800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Historicist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= Ongoing = </a:t>
            </a:r>
            <a:r>
              <a:rPr lang="en-GB" sz="4800" i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Left Behind 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1995</a:t>
            </a:r>
          </a:p>
          <a:p>
            <a:pPr>
              <a:lnSpc>
                <a:spcPct val="150000"/>
              </a:lnSpc>
            </a:pPr>
            <a:r>
              <a:rPr lang="en-GB" sz="4800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Idealist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= Spiritual = </a:t>
            </a:r>
            <a:r>
              <a:rPr lang="en-GB" sz="4800" dirty="0" err="1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Tyconius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c.380AD</a:t>
            </a:r>
          </a:p>
        </p:txBody>
      </p:sp>
    </p:spTree>
    <p:extLst>
      <p:ext uri="{BB962C8B-B14F-4D97-AF65-F5344CB8AC3E}">
        <p14:creationId xmlns:p14="http://schemas.microsoft.com/office/powerpoint/2010/main" val="2585620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8912" y="126765"/>
            <a:ext cx="11289792" cy="701730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4267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2: When does it all happen?</a:t>
            </a:r>
            <a:endParaRPr lang="en-US" sz="4267" b="1" dirty="0">
              <a:solidFill>
                <a:srgbClr val="FFC000"/>
              </a:solidFill>
              <a:latin typeface="Depot New Lt"/>
              <a:ea typeface="Arial" charset="0"/>
              <a:cs typeface="Arial" charset="0"/>
            </a:endParaRPr>
          </a:p>
          <a:p>
            <a:pPr marL="990575" indent="-990575" algn="ctr">
              <a:defRPr/>
            </a:pPr>
            <a:r>
              <a:rPr lang="en-US" sz="5333" b="1" dirty="0">
                <a:solidFill>
                  <a:schemeClr val="bg1"/>
                </a:solidFill>
                <a:latin typeface="Depot New Lt"/>
                <a:ea typeface="Arial" charset="0"/>
                <a:cs typeface="Arial" charset="0"/>
              </a:rPr>
              <a:t>Recapitulatory</a:t>
            </a:r>
            <a:r>
              <a:rPr lang="en-US" sz="3733" b="1" dirty="0">
                <a:solidFill>
                  <a:schemeClr val="bg1"/>
                </a:solidFill>
                <a:latin typeface="Depot New Lt"/>
                <a:ea typeface="Arial" charset="0"/>
                <a:cs typeface="Arial" charset="0"/>
              </a:rPr>
              <a:t> </a:t>
            </a:r>
          </a:p>
          <a:p>
            <a:pPr marL="990575" indent="-990575">
              <a:defRPr/>
            </a:pPr>
            <a:endParaRPr lang="en-US" sz="2133" b="1" dirty="0">
              <a:solidFill>
                <a:schemeClr val="bg1"/>
              </a:solidFill>
              <a:latin typeface="Depot New Lt"/>
              <a:ea typeface="Arial" charset="0"/>
              <a:cs typeface="Arial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18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endParaRPr lang="en-SG" sz="2667" dirty="0">
              <a:solidFill>
                <a:schemeClr val="bg1"/>
              </a:solidFill>
              <a:latin typeface="Depot New Lt"/>
              <a:cs typeface="Arial" panose="020B0604020202020204" pitchFamily="34" charset="0"/>
            </a:endParaRPr>
          </a:p>
          <a:p>
            <a:pPr marL="990575" indent="-990575">
              <a:defRPr/>
            </a:pPr>
            <a:r>
              <a:rPr lang="en-GB" sz="3733" dirty="0">
                <a:solidFill>
                  <a:schemeClr val="bg1"/>
                </a:solidFill>
                <a:latin typeface="Depot New Lt"/>
                <a:cs typeface="Arial" panose="020B0604020202020204" pitchFamily="34" charset="0"/>
              </a:rPr>
              <a:t>Joachim of Fiore, </a:t>
            </a:r>
            <a:r>
              <a:rPr lang="en-GB" sz="3733" i="1" dirty="0">
                <a:solidFill>
                  <a:schemeClr val="bg1"/>
                </a:solidFill>
                <a:latin typeface="Depot New Lt"/>
                <a:cs typeface="Arial" panose="020B0604020202020204" pitchFamily="34" charset="0"/>
              </a:rPr>
              <a:t>Liber </a:t>
            </a:r>
            <a:r>
              <a:rPr lang="en-GB" sz="3733" i="1" dirty="0" err="1">
                <a:solidFill>
                  <a:schemeClr val="bg1"/>
                </a:solidFill>
                <a:latin typeface="Depot New Lt"/>
                <a:cs typeface="Arial" panose="020B0604020202020204" pitchFamily="34" charset="0"/>
              </a:rPr>
              <a:t>Figurarum</a:t>
            </a:r>
            <a:r>
              <a:rPr lang="en-GB" sz="3733" i="1" dirty="0">
                <a:solidFill>
                  <a:schemeClr val="bg1"/>
                </a:solidFill>
                <a:latin typeface="Depot New Lt"/>
                <a:cs typeface="Arial" panose="020B0604020202020204" pitchFamily="34" charset="0"/>
              </a:rPr>
              <a:t> </a:t>
            </a:r>
            <a:r>
              <a:rPr lang="en-GB" sz="3733" dirty="0">
                <a:solidFill>
                  <a:schemeClr val="bg1"/>
                </a:solidFill>
                <a:latin typeface="Depot New Lt"/>
                <a:cs typeface="Arial" panose="020B0604020202020204" pitchFamily="34" charset="0"/>
              </a:rPr>
              <a:t>c. 1199</a:t>
            </a:r>
            <a:endParaRPr lang="en-US" sz="3733" b="1" dirty="0">
              <a:solidFill>
                <a:schemeClr val="bg1"/>
              </a:solidFill>
              <a:latin typeface="Depot New Lt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5BEF29-60F7-4C14-83EE-28962E7CFA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87" r="6187"/>
          <a:stretch/>
        </p:blipFill>
        <p:spPr>
          <a:xfrm rot="16200000">
            <a:off x="4042339" y="243676"/>
            <a:ext cx="4652271" cy="759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438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5400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2: When does it all happen?</a:t>
            </a:r>
            <a:endParaRPr lang="en-US" sz="5400" b="1" dirty="0">
              <a:solidFill>
                <a:srgbClr val="FFC000"/>
              </a:solidFill>
              <a:latin typeface="Depot New Lt"/>
              <a:ea typeface="Arial" charset="0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5"/>
            <a:ext cx="11136785" cy="4226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Prophecy   = Three Cycles:</a:t>
            </a:r>
          </a:p>
          <a:p>
            <a:pPr marL="0" indent="0">
              <a:buNone/>
            </a:pPr>
            <a:endParaRPr lang="en-GB" sz="3200" dirty="0">
              <a:solidFill>
                <a:schemeClr val="bg1"/>
              </a:solidFill>
              <a:latin typeface="Depot New Lt" panose="020B0503000000020004"/>
              <a:cs typeface="Arial" panose="020B0604020202020204" pitchFamily="34" charset="0"/>
            </a:endParaRPr>
          </a:p>
          <a:p>
            <a:pPr marL="761981" indent="-761981">
              <a:buFont typeface="Arial" panose="020B0604020202020204" pitchFamily="34" charset="0"/>
              <a:buChar char="•"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Historical </a:t>
            </a:r>
            <a:r>
              <a:rPr lang="en-GB" sz="4800" i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cf.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  <a:r>
              <a:rPr lang="en-GB" sz="4800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Dt 13:1-5</a:t>
            </a:r>
            <a:endParaRPr lang="en-GB" sz="5867" dirty="0">
              <a:solidFill>
                <a:srgbClr val="FFC000"/>
              </a:solidFill>
              <a:latin typeface="Depot New Lt" panose="020B0503000000020004"/>
              <a:cs typeface="Arial" panose="020B0604020202020204" pitchFamily="34" charset="0"/>
            </a:endParaRPr>
          </a:p>
          <a:p>
            <a:pPr marL="761981" indent="-761981">
              <a:buFont typeface="Arial" panose="020B0604020202020204" pitchFamily="34" charset="0"/>
              <a:buChar char="•"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Christocentric </a:t>
            </a:r>
            <a:r>
              <a:rPr lang="en-GB" sz="4800" i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cf.</a:t>
            </a:r>
            <a:r>
              <a:rPr lang="en-GB" sz="4800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  <a:r>
              <a:rPr lang="en-GB" sz="4800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Mt 22:40; Lk 24:44</a:t>
            </a:r>
            <a:endParaRPr lang="en-GB" sz="5867" dirty="0">
              <a:solidFill>
                <a:srgbClr val="FFC000"/>
              </a:solidFill>
              <a:latin typeface="Depot New Lt" panose="020B0503000000020004"/>
              <a:cs typeface="Arial" panose="020B0604020202020204" pitchFamily="34" charset="0"/>
            </a:endParaRPr>
          </a:p>
          <a:p>
            <a:pPr marL="761981" indent="-761981">
              <a:buFont typeface="Arial" panose="020B0604020202020204" pitchFamily="34" charset="0"/>
              <a:buChar char="•"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Eschatological</a:t>
            </a:r>
            <a:r>
              <a:rPr lang="en-GB" sz="5867" i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  <a:r>
              <a:rPr lang="en-GB" sz="4800" i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cf. </a:t>
            </a:r>
            <a:r>
              <a:rPr lang="en-GB" sz="4800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Acts 2:14</a:t>
            </a: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  <a:endParaRPr lang="en-GB" sz="1067" dirty="0">
              <a:solidFill>
                <a:schemeClr val="bg1"/>
              </a:solidFill>
              <a:latin typeface="Depot New Lt" panose="020B0503000000020004"/>
              <a:cs typeface="Arial" panose="020B0604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99FEC29-72C7-423E-AE8A-E2C43FFFF9F6}"/>
              </a:ext>
            </a:extLst>
          </p:cNvPr>
          <p:cNvSpPr/>
          <p:nvPr/>
        </p:nvSpPr>
        <p:spPr>
          <a:xfrm>
            <a:off x="303015" y="1568562"/>
            <a:ext cx="3404495" cy="1126511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1060270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5400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2: When does it all happen?</a:t>
            </a:r>
            <a:endParaRPr lang="en-US" sz="5400" b="1" dirty="0">
              <a:solidFill>
                <a:srgbClr val="FFC000"/>
              </a:solidFill>
              <a:latin typeface="Depot New Lt"/>
              <a:ea typeface="Arial" charset="0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5"/>
            <a:ext cx="11136785" cy="4606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OF   Jesus Christ =</a:t>
            </a:r>
          </a:p>
          <a:p>
            <a:pPr marL="0" indent="0">
              <a:buNone/>
            </a:pPr>
            <a:endParaRPr lang="en-GB" sz="2133" dirty="0">
              <a:solidFill>
                <a:schemeClr val="bg1"/>
              </a:solidFill>
              <a:latin typeface="Depot New Lt" panose="020B0503000000020004"/>
              <a:cs typeface="Arial" panose="020B0604020202020204" pitchFamily="34" charset="0"/>
            </a:endParaRPr>
          </a:p>
          <a:p>
            <a:r>
              <a:rPr lang="en-SG" sz="5333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</a:rPr>
              <a:t>Rev. 1:8; 1:11</a:t>
            </a:r>
            <a:r>
              <a:rPr lang="en-SG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</a:rPr>
              <a:t> “</a:t>
            </a:r>
            <a:r>
              <a:rPr lang="en-GB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</a:rPr>
              <a:t>the Alpha and the Omega … beginning and end… who is and who was and who is to come” </a:t>
            </a:r>
          </a:p>
          <a:p>
            <a:r>
              <a:rPr lang="en-GB" sz="5333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</a:rPr>
              <a:t>Rev. 1:17</a:t>
            </a:r>
            <a:r>
              <a:rPr lang="en-GB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</a:rPr>
              <a:t> “the first and the last”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99FEC29-72C7-423E-AE8A-E2C43FFFF9F6}"/>
              </a:ext>
            </a:extLst>
          </p:cNvPr>
          <p:cNvSpPr/>
          <p:nvPr/>
        </p:nvSpPr>
        <p:spPr>
          <a:xfrm>
            <a:off x="427789" y="1568562"/>
            <a:ext cx="1319019" cy="1126511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3231126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Discussion Time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02192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E39ABC-DE35-A74C-9C98-0935A0A64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5277" y="2739796"/>
            <a:ext cx="8479001" cy="784746"/>
          </a:xfrm>
        </p:spPr>
        <p:txBody>
          <a:bodyPr>
            <a:noAutofit/>
          </a:bodyPr>
          <a:lstStyle/>
          <a:p>
            <a:pPr algn="r"/>
            <a:r>
              <a:rPr lang="en-US" sz="4200" b="1" dirty="0">
                <a:solidFill>
                  <a:schemeClr val="bg1"/>
                </a:solidFill>
                <a:latin typeface="Depot New Lt" panose="020B0503000000020004"/>
                <a:cs typeface="Poppins" pitchFamily="2" charset="77"/>
              </a:rPr>
              <a:t>The Final Word: Reading Revelation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8D89F96-7074-3344-9FBC-5C696D642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0675" y="3637032"/>
            <a:ext cx="5803267" cy="484599"/>
          </a:xfrm>
        </p:spPr>
        <p:txBody>
          <a:bodyPr/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Depot New Lt" panose="020B0503000000020004"/>
                <a:cs typeface="Poppins" pitchFamily="2" charset="77"/>
              </a:rPr>
              <a:t>Revd</a:t>
            </a:r>
            <a:r>
              <a:rPr lang="en-US" dirty="0">
                <a:solidFill>
                  <a:schemeClr val="bg1"/>
                </a:solidFill>
                <a:latin typeface="Depot New Lt" panose="020B0503000000020004"/>
                <a:cs typeface="Poppins" pitchFamily="2" charset="77"/>
              </a:rPr>
              <a:t> Dr James Harding </a:t>
            </a:r>
          </a:p>
        </p:txBody>
      </p:sp>
    </p:spTree>
    <p:extLst>
      <p:ext uri="{BB962C8B-B14F-4D97-AF65-F5344CB8AC3E}">
        <p14:creationId xmlns:p14="http://schemas.microsoft.com/office/powerpoint/2010/main" val="3438114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800" b="1" dirty="0">
                <a:solidFill>
                  <a:srgbClr val="FFD051"/>
                </a:solidFill>
                <a:latin typeface="Depot New Lt" panose="020B0503000000020004"/>
                <a:cs typeface="Poppins" pitchFamily="2" charset="77"/>
              </a:rPr>
              <a:t>Aims</a:t>
            </a:r>
            <a:endParaRPr lang="en-US" sz="4800" b="1" dirty="0">
              <a:solidFill>
                <a:srgbClr val="FFD051"/>
              </a:solidFill>
              <a:latin typeface="Depot New Lt" panose="020B0503000000020004"/>
              <a:cs typeface="Poppins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763676" y="1825625"/>
            <a:ext cx="105901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r>
              <a:rPr lang="en-US" sz="4400" dirty="0">
                <a:solidFill>
                  <a:schemeClr val="bg1"/>
                </a:solidFill>
                <a:effectLst/>
                <a:latin typeface="Depot New Lt" panose="020B0503000000020004"/>
                <a:ea typeface="Calibri" panose="020F0502020204030204" pitchFamily="34" charset="0"/>
                <a:cs typeface="Arial" panose="020B0604020202020204" pitchFamily="34" charset="0"/>
              </a:rPr>
              <a:t> How to understand the book of Revelation</a:t>
            </a:r>
          </a:p>
          <a:p>
            <a:pPr marL="342900" indent="-342900" algn="l">
              <a:lnSpc>
                <a:spcPct val="200000"/>
              </a:lnSpc>
              <a:buFont typeface="+mj-lt"/>
              <a:buAutoNum type="arabicPeriod"/>
            </a:pPr>
            <a:r>
              <a:rPr lang="en-GB" sz="4400" dirty="0">
                <a:solidFill>
                  <a:schemeClr val="bg1"/>
                </a:solidFill>
                <a:effectLst/>
                <a:latin typeface="Depot New Lt" panose="020B0503000000020004"/>
                <a:ea typeface="Calibri" panose="020F0502020204030204" pitchFamily="34" charset="0"/>
                <a:cs typeface="Arial" panose="020B0604020202020204" pitchFamily="34" charset="0"/>
              </a:rPr>
              <a:t> When will it all happen?</a:t>
            </a:r>
          </a:p>
        </p:txBody>
      </p:sp>
    </p:spTree>
    <p:extLst>
      <p:ext uri="{BB962C8B-B14F-4D97-AF65-F5344CB8AC3E}">
        <p14:creationId xmlns:p14="http://schemas.microsoft.com/office/powerpoint/2010/main" val="309749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Discussion Time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9F6F7DD-6F16-1E57-D0A3-8DBF1B016A90}"/>
              </a:ext>
            </a:extLst>
          </p:cNvPr>
          <p:cNvSpPr txBox="1">
            <a:spLocks/>
          </p:cNvSpPr>
          <p:nvPr/>
        </p:nvSpPr>
        <p:spPr>
          <a:xfrm>
            <a:off x="839876" y="581481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4000" b="1" dirty="0">
                <a:solidFill>
                  <a:schemeClr val="bg1"/>
                </a:solidFill>
                <a:latin typeface="Depot New Lt" panose="020B0503000000020004" pitchFamily="34" charset="77"/>
              </a:rPr>
              <a:t>How do you feel about reading the book of Revelation?</a:t>
            </a:r>
          </a:p>
          <a:p>
            <a:pPr algn="l"/>
            <a:endParaRPr lang="en-US" sz="2800" b="1" dirty="0">
              <a:solidFill>
                <a:schemeClr val="bg1"/>
              </a:solidFill>
              <a:latin typeface="Depot New Lt" panose="020B0503000000020004" pitchFamily="34" charset="77"/>
            </a:endParaRPr>
          </a:p>
          <a:p>
            <a:pPr algn="l"/>
            <a:r>
              <a:rPr lang="en-US" sz="4000" b="1" dirty="0">
                <a:solidFill>
                  <a:schemeClr val="bg1"/>
                </a:solidFill>
                <a:latin typeface="Depot New Lt" panose="020B0503000000020004" pitchFamily="34" charset="77"/>
              </a:rPr>
              <a:t>Do you ignore it… or are you obsessed by it?</a:t>
            </a:r>
          </a:p>
          <a:p>
            <a:pPr algn="l"/>
            <a:endParaRPr lang="en-US" sz="4000" b="1" dirty="0">
              <a:solidFill>
                <a:schemeClr val="bg1"/>
              </a:solidFill>
              <a:latin typeface="Depot New Lt" panose="020B0503000000020004" pitchFamily="34" charset="77"/>
            </a:endParaRPr>
          </a:p>
          <a:p>
            <a:pPr algn="l"/>
            <a:r>
              <a:rPr lang="en-US" sz="4000" b="1" dirty="0">
                <a:solidFill>
                  <a:schemeClr val="bg1"/>
                </a:solidFill>
                <a:latin typeface="Depot New Lt" panose="020B0503000000020004" pitchFamily="34" charset="77"/>
              </a:rPr>
              <a:t>Is it a dangerous book?</a:t>
            </a:r>
          </a:p>
          <a:p>
            <a:pPr algn="l"/>
            <a:endParaRPr lang="en-US" sz="4000" b="1" dirty="0">
              <a:solidFill>
                <a:schemeClr val="bg1"/>
              </a:solidFill>
              <a:latin typeface="Depot New Lt" panose="020B0503000000020004" pitchFamily="34" charset="77"/>
            </a:endParaRPr>
          </a:p>
          <a:p>
            <a:pPr algn="l"/>
            <a:r>
              <a:rPr lang="en-US" sz="4000" b="1" dirty="0">
                <a:solidFill>
                  <a:schemeClr val="bg1"/>
                </a:solidFill>
                <a:latin typeface="Depot New Lt" panose="020B0503000000020004" pitchFamily="34" charset="77"/>
              </a:rPr>
              <a:t>Is </a:t>
            </a:r>
            <a:r>
              <a:rPr lang="en-US" sz="4000" b="1">
                <a:solidFill>
                  <a:schemeClr val="bg1"/>
                </a:solidFill>
                <a:latin typeface="Depot New Lt" panose="020B0503000000020004" pitchFamily="34" charset="77"/>
              </a:rPr>
              <a:t>your response Fight</a:t>
            </a:r>
            <a:r>
              <a:rPr lang="en-US" sz="4000" b="1" dirty="0">
                <a:solidFill>
                  <a:schemeClr val="bg1"/>
                </a:solidFill>
                <a:latin typeface="Depot New Lt" panose="020B0503000000020004" pitchFamily="34" charset="77"/>
              </a:rPr>
              <a:t>… or Flight?</a:t>
            </a:r>
            <a:endParaRPr lang="en-US" sz="2800" b="1" dirty="0">
              <a:solidFill>
                <a:schemeClr val="bg1"/>
              </a:solidFill>
              <a:latin typeface="Depot New Lt" panose="020B05030000000200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6731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1: Six clues for reading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5"/>
            <a:ext cx="11136785" cy="4719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</a:pPr>
            <a:r>
              <a:rPr lang="en-SG" sz="37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lang="en-SG" sz="37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SG" sz="37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SG" sz="3733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revelation</a:t>
            </a:r>
            <a:r>
              <a:rPr lang="en-SG" sz="37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of Jesus Christ, which God gave him to show his servants what must soon take place; </a:t>
            </a:r>
            <a:r>
              <a:rPr lang="en-SG" sz="37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SG" sz="3733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he made it known</a:t>
            </a:r>
            <a:r>
              <a:rPr lang="en-SG" sz="37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by sending his angel to his servant John, </a:t>
            </a:r>
            <a:r>
              <a:rPr lang="en-SG" sz="37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2 </a:t>
            </a:r>
            <a:r>
              <a:rPr lang="en-SG" sz="37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who testified to the word of God and to the testimony of Jesus Christ, even to all that he saw. </a:t>
            </a:r>
            <a:r>
              <a:rPr lang="en-SG" sz="37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3 </a:t>
            </a:r>
            <a:r>
              <a:rPr lang="en-SG" sz="3733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Blessed</a:t>
            </a:r>
            <a:r>
              <a:rPr lang="en-SG" sz="37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is the one who reads aloud the words of the prophecy, and </a:t>
            </a:r>
            <a:r>
              <a:rPr lang="en-SG" sz="37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SG" sz="3733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blessed</a:t>
            </a:r>
            <a:r>
              <a:rPr lang="en-SG" sz="37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are those who hear and who </a:t>
            </a:r>
            <a:r>
              <a:rPr lang="en-SG" sz="37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en-SG" sz="3733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keep</a:t>
            </a:r>
            <a:r>
              <a:rPr lang="en-SG" sz="37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what is written in it; for the time is near.</a:t>
            </a:r>
            <a:endParaRPr lang="en-GB" sz="3733" dirty="0">
              <a:solidFill>
                <a:schemeClr val="bg1"/>
              </a:solidFill>
              <a:effectLst/>
              <a:latin typeface="Depot New Lt" panose="020B0503000000020004"/>
              <a:ea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5D6B966-A577-4F6E-8BCC-28EEA7ACA81A}"/>
              </a:ext>
            </a:extLst>
          </p:cNvPr>
          <p:cNvSpPr/>
          <p:nvPr/>
        </p:nvSpPr>
        <p:spPr>
          <a:xfrm>
            <a:off x="3921404" y="1689769"/>
            <a:ext cx="606035" cy="584647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20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6489DE6-0749-45CC-88FC-60B773E5C89A}"/>
              </a:ext>
            </a:extLst>
          </p:cNvPr>
          <p:cNvSpPr/>
          <p:nvPr/>
        </p:nvSpPr>
        <p:spPr>
          <a:xfrm>
            <a:off x="495518" y="5072881"/>
            <a:ext cx="2078348" cy="673759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1987082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1: Six hermeneutical clues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5"/>
            <a:ext cx="1113678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</a:pPr>
            <a:r>
              <a:rPr lang="en-SG" sz="5333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SG" sz="5333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revelation</a:t>
            </a:r>
            <a:r>
              <a:rPr lang="en-SG" sz="5333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SG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= </a:t>
            </a:r>
            <a:r>
              <a:rPr lang="en-US" sz="5333" b="1" dirty="0" err="1">
                <a:solidFill>
                  <a:srgbClr val="78999A"/>
                </a:solidFill>
                <a:latin typeface="Depot New Lt" panose="020B0503000000020004"/>
                <a:cs typeface="Arial" panose="020B0604020202020204" pitchFamily="34" charset="0"/>
              </a:rPr>
              <a:t>apokalupsis</a:t>
            </a:r>
            <a:r>
              <a:rPr lang="en-SG" sz="5333" dirty="0">
                <a:solidFill>
                  <a:schemeClr val="bg1"/>
                </a:solidFill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= </a:t>
            </a:r>
            <a:r>
              <a:rPr lang="en-SG" sz="5333" i="1" dirty="0" err="1">
                <a:solidFill>
                  <a:srgbClr val="78999A"/>
                </a:solidFill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revelatio</a:t>
            </a:r>
            <a:endParaRPr lang="en-SG" sz="5333" i="1" dirty="0">
              <a:solidFill>
                <a:srgbClr val="78999A"/>
              </a:solidFill>
              <a:latin typeface="Depot New Lt" panose="020B0503000000020004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</a:pPr>
            <a:r>
              <a:rPr lang="en-SG" sz="5333" dirty="0">
                <a:solidFill>
                  <a:schemeClr val="bg1"/>
                </a:solidFill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= </a:t>
            </a:r>
            <a:r>
              <a:rPr lang="en-SG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remove a veil </a:t>
            </a:r>
          </a:p>
          <a:p>
            <a:pPr algn="just">
              <a:spcBef>
                <a:spcPts val="1200"/>
              </a:spcBef>
            </a:pPr>
            <a:r>
              <a:rPr lang="en-SG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= to unveil</a:t>
            </a:r>
          </a:p>
          <a:p>
            <a:pPr algn="just">
              <a:spcBef>
                <a:spcPts val="1200"/>
              </a:spcBef>
            </a:pPr>
            <a:r>
              <a:rPr lang="en-SG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= to reveal</a:t>
            </a:r>
          </a:p>
          <a:p>
            <a:pPr algn="just">
              <a:spcBef>
                <a:spcPts val="1200"/>
              </a:spcBef>
            </a:pPr>
            <a:r>
              <a:rPr lang="en-SG" sz="5333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= no longer hidden</a:t>
            </a:r>
            <a:r>
              <a:rPr lang="en-SG" sz="3733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3733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endParaRPr lang="en-GB" sz="3733" dirty="0">
              <a:solidFill>
                <a:schemeClr val="bg1"/>
              </a:solidFill>
              <a:effectLst/>
              <a:latin typeface="Depot New Lt" panose="020B0503000000020004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99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1: Six hermeneutical clues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6"/>
            <a:ext cx="11136785" cy="4544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</a:pPr>
            <a:r>
              <a:rPr lang="en-SG" sz="5867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SG" sz="5867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he made it known </a:t>
            </a:r>
            <a:r>
              <a:rPr lang="en-GB" sz="5333" b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</a:t>
            </a:r>
            <a:r>
              <a:rPr lang="en-US" sz="6400" b="1" dirty="0" err="1">
                <a:solidFill>
                  <a:srgbClr val="7DBFC0"/>
                </a:solidFill>
                <a:latin typeface="Depot New Lt" panose="020B0503000000020004"/>
                <a:cs typeface="Arial" panose="020B0604020202020204" pitchFamily="34" charset="0"/>
              </a:rPr>
              <a:t>esēmanen</a:t>
            </a:r>
            <a:r>
              <a:rPr lang="en-SG" sz="6400" b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SG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signify with symbols and signs</a:t>
            </a:r>
            <a:r>
              <a:rPr lang="en-SG" sz="5867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metaphors and pictures</a:t>
            </a:r>
          </a:p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“like”</a:t>
            </a:r>
            <a:endParaRPr lang="en-GB" sz="1067" dirty="0">
              <a:solidFill>
                <a:schemeClr val="bg1"/>
              </a:solidFill>
              <a:latin typeface="Depot New Lt" panose="020B0503000000020004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</a:pPr>
            <a:endParaRPr lang="en-SG" sz="3733" dirty="0">
              <a:solidFill>
                <a:schemeClr val="bg1"/>
              </a:solidFill>
              <a:effectLst/>
              <a:latin typeface="Depot New Lt" panose="020B0503000000020004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526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1: Six hermeneutical clues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5"/>
            <a:ext cx="1113678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</a:pPr>
            <a:r>
              <a:rPr lang="en-SG" sz="5867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SG" sz="5867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blessed </a:t>
            </a:r>
            <a:r>
              <a:rPr lang="en-GB" sz="5333" b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</a:t>
            </a:r>
            <a:r>
              <a:rPr lang="en-US" sz="6400" b="1" dirty="0" err="1">
                <a:solidFill>
                  <a:srgbClr val="7DBFC0"/>
                </a:solidFill>
                <a:latin typeface="Depot New Lt" panose="020B0503000000020004"/>
                <a:cs typeface="Arial" panose="020B0604020202020204" pitchFamily="34" charset="0"/>
              </a:rPr>
              <a:t>makarios</a:t>
            </a:r>
            <a:r>
              <a:rPr lang="en-SG" sz="6400" b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SG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happy</a:t>
            </a:r>
            <a:r>
              <a:rPr lang="en-SG" sz="5867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not worried</a:t>
            </a:r>
          </a:p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defined in the Beatitudes </a:t>
            </a:r>
            <a:r>
              <a:rPr lang="en-GB" sz="5867" i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cf.</a:t>
            </a: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Mt 5</a:t>
            </a:r>
            <a:endParaRPr lang="en-GB" sz="1067" dirty="0">
              <a:solidFill>
                <a:schemeClr val="bg1"/>
              </a:solidFill>
              <a:latin typeface="Depot New Lt" panose="020B05030000000200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486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Part 1: Six hermeneutical clues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E70966-16C5-443A-952D-3BE920161997}"/>
              </a:ext>
            </a:extLst>
          </p:cNvPr>
          <p:cNvSpPr txBox="1"/>
          <p:nvPr/>
        </p:nvSpPr>
        <p:spPr>
          <a:xfrm>
            <a:off x="499089" y="1589956"/>
            <a:ext cx="11136785" cy="4278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</a:pPr>
            <a:r>
              <a:rPr lang="en-SG" sz="5867" baseline="30000" dirty="0">
                <a:solidFill>
                  <a:schemeClr val="bg1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en-SG" sz="5867" b="1" u="sng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keep</a:t>
            </a:r>
            <a:r>
              <a:rPr lang="en-SG" sz="5867" b="1" dirty="0">
                <a:solidFill>
                  <a:srgbClr val="FFC000"/>
                </a:solidFill>
                <a:effectLst/>
                <a:latin typeface="Depot New Lt" panose="020B0503000000020004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5333" b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</a:t>
            </a:r>
            <a:r>
              <a:rPr lang="en-US" sz="6400" b="1" dirty="0" err="1">
                <a:solidFill>
                  <a:srgbClr val="7DBFC0"/>
                </a:solidFill>
                <a:latin typeface="Depot New Lt" panose="020B0503000000020004"/>
                <a:cs typeface="Arial" panose="020B0604020202020204" pitchFamily="34" charset="0"/>
              </a:rPr>
              <a:t>tērēo</a:t>
            </a:r>
            <a:r>
              <a:rPr lang="en-SG" sz="6400" b="1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SG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obey the commandments</a:t>
            </a:r>
            <a:r>
              <a:rPr lang="en-SG" sz="5867" dirty="0">
                <a:solidFill>
                  <a:srgbClr val="FFC000"/>
                </a:solidFill>
                <a:latin typeface="Depot New Lt" panose="020B0503000000020004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sz="3200" dirty="0">
              <a:solidFill>
                <a:schemeClr val="bg1"/>
              </a:solidFill>
              <a:latin typeface="Depot New Lt" panose="020B0503000000020004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prophecy</a:t>
            </a:r>
          </a:p>
          <a:p>
            <a:pPr marL="0" indent="0">
              <a:buNone/>
            </a:pPr>
            <a:r>
              <a:rPr lang="en-GB" sz="5867" dirty="0">
                <a:solidFill>
                  <a:schemeClr val="bg1"/>
                </a:solidFill>
                <a:latin typeface="Depot New Lt" panose="020B0503000000020004"/>
                <a:cs typeface="Arial" panose="020B0604020202020204" pitchFamily="34" charset="0"/>
              </a:rPr>
              <a:t>= instructive NOT predictive</a:t>
            </a:r>
            <a:endParaRPr lang="en-GB" sz="1067" dirty="0">
              <a:solidFill>
                <a:schemeClr val="bg1"/>
              </a:solidFill>
              <a:latin typeface="Depot New Lt" panose="020B0503000000020004"/>
              <a:cs typeface="Arial" panose="020B0604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99FEC29-72C7-423E-AE8A-E2C43FFFF9F6}"/>
              </a:ext>
            </a:extLst>
          </p:cNvPr>
          <p:cNvSpPr/>
          <p:nvPr/>
        </p:nvSpPr>
        <p:spPr>
          <a:xfrm>
            <a:off x="303015" y="3864366"/>
            <a:ext cx="3404495" cy="1126511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292240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5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5333" b="1" dirty="0">
                <a:solidFill>
                  <a:srgbClr val="FFC000"/>
                </a:solidFill>
                <a:latin typeface="Depot New Lt" panose="020B0503000000020004" pitchFamily="34" charset="77"/>
              </a:rPr>
              <a:t>Discussion Time</a:t>
            </a:r>
            <a:endParaRPr lang="en-US" sz="4000" b="1" dirty="0">
              <a:solidFill>
                <a:srgbClr val="FFC000"/>
              </a:solidFill>
              <a:latin typeface="Depot New Lt" panose="020B05030000000200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94499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8A3D0E4CB984EA3392A2C72369E4F" ma:contentTypeVersion="" ma:contentTypeDescription="Create a new document." ma:contentTypeScope="" ma:versionID="f78b839d9241b4a09f57a5216f200603">
  <xsd:schema xmlns:xsd="http://www.w3.org/2001/XMLSchema" xmlns:xs="http://www.w3.org/2001/XMLSchema" xmlns:p="http://schemas.microsoft.com/office/2006/metadata/properties" xmlns:ns1="http://schemas.microsoft.com/sharepoint/v3" xmlns:ns2="58323645-54ad-4d5a-8fda-d05a6e95476f" xmlns:ns3="fe0bca3f-3bc4-42dc-8875-3f8e291b3b7b" xmlns:ns4="df801a4b-13e1-4cd1-8f02-2b5a5a9af19b" targetNamespace="http://schemas.microsoft.com/office/2006/metadata/properties" ma:root="true" ma:fieldsID="1de808122dad81bad2fad25d0433ec10" ns1:_="" ns2:_="" ns3:_="" ns4:_="">
    <xsd:import namespace="http://schemas.microsoft.com/sharepoint/v3"/>
    <xsd:import namespace="58323645-54ad-4d5a-8fda-d05a6e95476f"/>
    <xsd:import namespace="fe0bca3f-3bc4-42dc-8875-3f8e291b3b7b"/>
    <xsd:import namespace="df801a4b-13e1-4cd1-8f02-2b5a5a9af1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23645-54ad-4d5a-8fda-d05a6e9547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bca3f-3bc4-42dc-8875-3f8e291b3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description="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de312f3-b84d-41bb-8935-ac6a29e235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01a4b-13e1-4cd1-8f02-2b5a5a9af19b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B3A3FE34-69E0-4534-BB89-717EA7188E0B}" ma:internalName="TaxCatchAll" ma:showField="CatchAllData" ma:web="{58323645-54ad-4d5a-8fda-d05a6e9547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e0bca3f-3bc4-42dc-8875-3f8e291b3b7b">
      <Terms xmlns="http://schemas.microsoft.com/office/infopath/2007/PartnerControls"/>
    </lcf76f155ced4ddcb4097134ff3c332f>
    <TaxCatchAll xmlns="df801a4b-13e1-4cd1-8f02-2b5a5a9af19b" xsi:nil="true"/>
  </documentManagement>
</p:properties>
</file>

<file path=customXml/itemProps1.xml><?xml version="1.0" encoding="utf-8"?>
<ds:datastoreItem xmlns:ds="http://schemas.openxmlformats.org/officeDocument/2006/customXml" ds:itemID="{EE23E602-6F01-4473-9301-61077A4D3F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BF5058-A489-4E72-8223-675B533383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323645-54ad-4d5a-8fda-d05a6e95476f"/>
    <ds:schemaRef ds:uri="fe0bca3f-3bc4-42dc-8875-3f8e291b3b7b"/>
    <ds:schemaRef ds:uri="df801a4b-13e1-4cd1-8f02-2b5a5a9af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F7488E-D646-425B-8983-4123EBD476B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df801a4b-13e1-4cd1-8f02-2b5a5a9af19b"/>
    <ds:schemaRef ds:uri="http://schemas.microsoft.com/office/2006/metadata/properties"/>
    <ds:schemaRef ds:uri="fe0bca3f-3bc4-42dc-8875-3f8e291b3b7b"/>
    <ds:schemaRef ds:uri="http://www.w3.org/XML/1998/namespace"/>
    <ds:schemaRef ds:uri="58323645-54ad-4d5a-8fda-d05a6e95476f"/>
    <ds:schemaRef ds:uri="http://schemas.microsoft.com/sharepoint/v3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411</Words>
  <Application>Microsoft Office PowerPoint</Application>
  <PresentationFormat>Widescreen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Arial Rounded MT Bold</vt:lpstr>
      <vt:lpstr>Calibri</vt:lpstr>
      <vt:lpstr>Calibri Light</vt:lpstr>
      <vt:lpstr>Depot New Lt</vt:lpstr>
      <vt:lpstr>Times New Roman</vt:lpstr>
      <vt:lpstr>Office Theme</vt:lpstr>
      <vt:lpstr>Custom Design</vt:lpstr>
      <vt:lpstr>Office Theme</vt:lpstr>
      <vt:lpstr>The Final Word: Reading Revelation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Final Word: Reading Revelation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Title</dc:title>
  <dc:creator>Luke Resch</dc:creator>
  <cp:lastModifiedBy>James Harding</cp:lastModifiedBy>
  <cp:revision>24</cp:revision>
  <dcterms:created xsi:type="dcterms:W3CDTF">2021-01-27T16:42:55Z</dcterms:created>
  <dcterms:modified xsi:type="dcterms:W3CDTF">2024-12-04T09:38:53Z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0x0101003128A3D0E4CB984EA3392A2C72369E4F</vt:lpwstr>
  </property>
  <property fmtid="{D5CDD505-2E9C-101B-9397-08002B2CF9AE}" pid="3" name="MediaServiceImageTags">
    <vt:lpwstr/>
  </property>
</Properties>
</file>