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sldIdLst>
    <p:sldId id="256" r:id="rId6"/>
    <p:sldId id="257" r:id="rId7"/>
    <p:sldId id="263" r:id="rId8"/>
    <p:sldId id="264" r:id="rId9"/>
    <p:sldId id="265" r:id="rId10"/>
    <p:sldId id="268" r:id="rId11"/>
    <p:sldId id="267" r:id="rId12"/>
    <p:sldId id="266" r:id="rId13"/>
    <p:sldId id="269" r:id="rId14"/>
    <p:sldId id="270" r:id="rId15"/>
    <p:sldId id="271" r:id="rId16"/>
    <p:sldId id="272" r:id="rId17"/>
    <p:sldId id="273" r:id="rId18"/>
    <p:sldId id="274" r:id="rId19"/>
    <p:sldId id="275" r:id="rId20"/>
    <p:sldId id="262" r:id="rId21"/>
    <p:sldId id="261" r:id="rId22"/>
    <p:sldId id="277" r:id="rId23"/>
    <p:sldId id="278" r:id="rId24"/>
    <p:sldId id="279"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CDADB-E5D5-43BF-A739-503403CA8FC6}" v="60" dt="2024-06-20T15:54:58.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72"/>
    <p:restoredTop sz="96327"/>
  </p:normalViewPr>
  <p:slideViewPr>
    <p:cSldViewPr snapToGrid="0" snapToObjects="1">
      <p:cViewPr varScale="1">
        <p:scale>
          <a:sx n="93" d="100"/>
          <a:sy n="93" d="100"/>
        </p:scale>
        <p:origin x="8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4BF1-BCDD-2147-87FF-6A194034E040}"/>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399D2D6-33CB-F543-AE74-5FF70E2D9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E98D54-A24E-704A-B16B-58836A0C9D31}"/>
              </a:ext>
            </a:extLst>
          </p:cNvPr>
          <p:cNvSpPr>
            <a:spLocks noGrp="1"/>
          </p:cNvSpPr>
          <p:nvPr>
            <p:ph type="dt" sz="half" idx="10"/>
          </p:nvPr>
        </p:nvSpPr>
        <p:spPr/>
        <p:txBody>
          <a:bodyPr/>
          <a:lstStyle/>
          <a:p>
            <a:fld id="{58A06A12-3D1E-1D43-B68C-C3FEEC56BC03}" type="datetimeFigureOut">
              <a:rPr lang="en-US" smtClean="0"/>
              <a:t>6/5/2025</a:t>
            </a:fld>
            <a:endParaRPr lang="en-US"/>
          </a:p>
        </p:txBody>
      </p:sp>
      <p:sp>
        <p:nvSpPr>
          <p:cNvPr id="5" name="Footer Placeholder 4">
            <a:extLst>
              <a:ext uri="{FF2B5EF4-FFF2-40B4-BE49-F238E27FC236}">
                <a16:creationId xmlns:a16="http://schemas.microsoft.com/office/drawing/2014/main" id="{66B8D750-F714-F140-81E6-515A24EB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42150-449B-DC47-B1B7-F8BE4EAEDE3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161662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4BC8-080D-1A47-83C8-D0ADFE18198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453D01-FA76-834F-87D8-5E5971A9B8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DC2126-15B9-1A43-9651-F223AB210A44}"/>
              </a:ext>
            </a:extLst>
          </p:cNvPr>
          <p:cNvSpPr>
            <a:spLocks noGrp="1"/>
          </p:cNvSpPr>
          <p:nvPr>
            <p:ph type="dt" sz="half" idx="10"/>
          </p:nvPr>
        </p:nvSpPr>
        <p:spPr/>
        <p:txBody>
          <a:bodyPr/>
          <a:lstStyle/>
          <a:p>
            <a:fld id="{58A06A12-3D1E-1D43-B68C-C3FEEC56BC03}" type="datetimeFigureOut">
              <a:rPr lang="en-US" smtClean="0"/>
              <a:t>6/5/2025</a:t>
            </a:fld>
            <a:endParaRPr lang="en-US"/>
          </a:p>
        </p:txBody>
      </p:sp>
      <p:sp>
        <p:nvSpPr>
          <p:cNvPr id="5" name="Footer Placeholder 4">
            <a:extLst>
              <a:ext uri="{FF2B5EF4-FFF2-40B4-BE49-F238E27FC236}">
                <a16:creationId xmlns:a16="http://schemas.microsoft.com/office/drawing/2014/main" id="{095138AC-8071-4B4D-95E3-B5CA07447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0A5AC-FF28-C24D-B25C-2C028D54606B}"/>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10969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5A4215-DDA6-7345-B638-B736A950AD8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F527E6-07F2-DF47-9553-E3AE4CB1FE2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472BC7-2B19-1C43-83B7-DDA9D07E4BA4}"/>
              </a:ext>
            </a:extLst>
          </p:cNvPr>
          <p:cNvSpPr>
            <a:spLocks noGrp="1"/>
          </p:cNvSpPr>
          <p:nvPr>
            <p:ph type="dt" sz="half" idx="10"/>
          </p:nvPr>
        </p:nvSpPr>
        <p:spPr/>
        <p:txBody>
          <a:bodyPr/>
          <a:lstStyle/>
          <a:p>
            <a:fld id="{58A06A12-3D1E-1D43-B68C-C3FEEC56BC03}" type="datetimeFigureOut">
              <a:rPr lang="en-US" smtClean="0"/>
              <a:t>6/5/2025</a:t>
            </a:fld>
            <a:endParaRPr lang="en-US"/>
          </a:p>
        </p:txBody>
      </p:sp>
      <p:sp>
        <p:nvSpPr>
          <p:cNvPr id="5" name="Footer Placeholder 4">
            <a:extLst>
              <a:ext uri="{FF2B5EF4-FFF2-40B4-BE49-F238E27FC236}">
                <a16:creationId xmlns:a16="http://schemas.microsoft.com/office/drawing/2014/main" id="{3B356EA9-D3B3-B047-B64B-6CE36C530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D6809-ABB1-6345-9C08-6D9422F8DCEC}"/>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4283127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49AC-1886-F826-53A1-CC8DAC0ABA1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A65F1E7-D68E-6334-7FDF-3DBD99AFC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1D799F3-EE2B-47CB-ECDF-2404C2F31F1D}"/>
              </a:ext>
            </a:extLst>
          </p:cNvPr>
          <p:cNvSpPr>
            <a:spLocks noGrp="1"/>
          </p:cNvSpPr>
          <p:nvPr>
            <p:ph type="dt" sz="half" idx="10"/>
          </p:nvPr>
        </p:nvSpPr>
        <p:spPr/>
        <p:txBody>
          <a:bodyPr/>
          <a:lstStyle/>
          <a:p>
            <a:fld id="{655CD24E-1C80-EC4B-9AF9-E2C2B6FA2A88}" type="datetimeFigureOut">
              <a:rPr lang="en-US" smtClean="0"/>
              <a:t>6/5/2025</a:t>
            </a:fld>
            <a:endParaRPr lang="en-US"/>
          </a:p>
        </p:txBody>
      </p:sp>
      <p:sp>
        <p:nvSpPr>
          <p:cNvPr id="5" name="Footer Placeholder 4">
            <a:extLst>
              <a:ext uri="{FF2B5EF4-FFF2-40B4-BE49-F238E27FC236}">
                <a16:creationId xmlns:a16="http://schemas.microsoft.com/office/drawing/2014/main" id="{CA91F8F7-8E70-C0FB-F88D-1AF07A3E3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B768D3-4499-7C89-413A-F3CF467F8E33}"/>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2501876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2474-0BEB-05D8-45AB-7A86702EA7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AED487E-E611-06A9-0369-172D4B13BF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9A8D-9570-4135-629A-387F3234EA19}"/>
              </a:ext>
            </a:extLst>
          </p:cNvPr>
          <p:cNvSpPr>
            <a:spLocks noGrp="1"/>
          </p:cNvSpPr>
          <p:nvPr>
            <p:ph type="dt" sz="half" idx="10"/>
          </p:nvPr>
        </p:nvSpPr>
        <p:spPr/>
        <p:txBody>
          <a:bodyPr/>
          <a:lstStyle/>
          <a:p>
            <a:fld id="{655CD24E-1C80-EC4B-9AF9-E2C2B6FA2A88}" type="datetimeFigureOut">
              <a:rPr lang="en-US" smtClean="0"/>
              <a:t>6/5/2025</a:t>
            </a:fld>
            <a:endParaRPr lang="en-US"/>
          </a:p>
        </p:txBody>
      </p:sp>
      <p:sp>
        <p:nvSpPr>
          <p:cNvPr id="5" name="Footer Placeholder 4">
            <a:extLst>
              <a:ext uri="{FF2B5EF4-FFF2-40B4-BE49-F238E27FC236}">
                <a16:creationId xmlns:a16="http://schemas.microsoft.com/office/drawing/2014/main" id="{A11D13BA-A341-7022-02CE-3CACE0EA7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ED9F6-DCB3-0A9C-14D6-1A0086ABBE98}"/>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2945119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C909-A5AF-337A-FC70-19A11BFD63F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9D3F6D8-A6F2-03B4-A487-64ADDAC689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57908B8-33C3-88AF-6955-8EF4556551B5}"/>
              </a:ext>
            </a:extLst>
          </p:cNvPr>
          <p:cNvSpPr>
            <a:spLocks noGrp="1"/>
          </p:cNvSpPr>
          <p:nvPr>
            <p:ph type="dt" sz="half" idx="10"/>
          </p:nvPr>
        </p:nvSpPr>
        <p:spPr/>
        <p:txBody>
          <a:bodyPr/>
          <a:lstStyle/>
          <a:p>
            <a:fld id="{655CD24E-1C80-EC4B-9AF9-E2C2B6FA2A88}" type="datetimeFigureOut">
              <a:rPr lang="en-US" smtClean="0"/>
              <a:t>6/5/2025</a:t>
            </a:fld>
            <a:endParaRPr lang="en-US"/>
          </a:p>
        </p:txBody>
      </p:sp>
      <p:sp>
        <p:nvSpPr>
          <p:cNvPr id="5" name="Footer Placeholder 4">
            <a:extLst>
              <a:ext uri="{FF2B5EF4-FFF2-40B4-BE49-F238E27FC236}">
                <a16:creationId xmlns:a16="http://schemas.microsoft.com/office/drawing/2014/main" id="{74112590-23C9-5C9F-30BE-73F5A0ED0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7E33B-0555-D26A-2229-795B36D3DDBC}"/>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3470058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881B-D134-ECDA-F080-20E910EF3A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D63DC1-2899-827A-7002-18F6C5C4C8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20453C8-B0BD-38E6-D6A3-D4FF815D19C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1240447-3A48-2EE9-8D68-E446F8F7BB74}"/>
              </a:ext>
            </a:extLst>
          </p:cNvPr>
          <p:cNvSpPr>
            <a:spLocks noGrp="1"/>
          </p:cNvSpPr>
          <p:nvPr>
            <p:ph type="dt" sz="half" idx="10"/>
          </p:nvPr>
        </p:nvSpPr>
        <p:spPr/>
        <p:txBody>
          <a:bodyPr/>
          <a:lstStyle/>
          <a:p>
            <a:fld id="{655CD24E-1C80-EC4B-9AF9-E2C2B6FA2A88}" type="datetimeFigureOut">
              <a:rPr lang="en-US" smtClean="0"/>
              <a:t>6/5/2025</a:t>
            </a:fld>
            <a:endParaRPr lang="en-US"/>
          </a:p>
        </p:txBody>
      </p:sp>
      <p:sp>
        <p:nvSpPr>
          <p:cNvPr id="6" name="Footer Placeholder 5">
            <a:extLst>
              <a:ext uri="{FF2B5EF4-FFF2-40B4-BE49-F238E27FC236}">
                <a16:creationId xmlns:a16="http://schemas.microsoft.com/office/drawing/2014/main" id="{328F0964-4170-4E11-5B16-DBE9376B8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549AAF-C7C7-0E27-8F35-69517738A39D}"/>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3966758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B5D2-6ACA-A942-CA3A-02E4EE7D512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B537E2-159B-AC0A-511F-1EF86223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2B491C1-3DED-5FAF-B5A7-C25921C043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5D0E262-080F-DA98-D05C-2FB1735C31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E631E59-7BCD-79B1-50A7-9998523A0FD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D8119AC-81FC-9F05-0664-753B0D4B25A4}"/>
              </a:ext>
            </a:extLst>
          </p:cNvPr>
          <p:cNvSpPr>
            <a:spLocks noGrp="1"/>
          </p:cNvSpPr>
          <p:nvPr>
            <p:ph type="dt" sz="half" idx="10"/>
          </p:nvPr>
        </p:nvSpPr>
        <p:spPr/>
        <p:txBody>
          <a:bodyPr/>
          <a:lstStyle/>
          <a:p>
            <a:fld id="{655CD24E-1C80-EC4B-9AF9-E2C2B6FA2A88}" type="datetimeFigureOut">
              <a:rPr lang="en-US" smtClean="0"/>
              <a:t>6/5/2025</a:t>
            </a:fld>
            <a:endParaRPr lang="en-US"/>
          </a:p>
        </p:txBody>
      </p:sp>
      <p:sp>
        <p:nvSpPr>
          <p:cNvPr id="8" name="Footer Placeholder 7">
            <a:extLst>
              <a:ext uri="{FF2B5EF4-FFF2-40B4-BE49-F238E27FC236}">
                <a16:creationId xmlns:a16="http://schemas.microsoft.com/office/drawing/2014/main" id="{5E823CCA-C4A3-7C5E-0A22-B7F5BB1B96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7D1FEF-C6BB-505B-A89A-E90C859E3245}"/>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3256978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A91B-C4D5-3835-75B8-52E68F1BFAB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01302B3-D534-A857-B84C-E8BF58466AD3}"/>
              </a:ext>
            </a:extLst>
          </p:cNvPr>
          <p:cNvSpPr>
            <a:spLocks noGrp="1"/>
          </p:cNvSpPr>
          <p:nvPr>
            <p:ph type="dt" sz="half" idx="10"/>
          </p:nvPr>
        </p:nvSpPr>
        <p:spPr/>
        <p:txBody>
          <a:bodyPr/>
          <a:lstStyle/>
          <a:p>
            <a:fld id="{655CD24E-1C80-EC4B-9AF9-E2C2B6FA2A88}" type="datetimeFigureOut">
              <a:rPr lang="en-US" smtClean="0"/>
              <a:t>6/5/2025</a:t>
            </a:fld>
            <a:endParaRPr lang="en-US"/>
          </a:p>
        </p:txBody>
      </p:sp>
      <p:sp>
        <p:nvSpPr>
          <p:cNvPr id="4" name="Footer Placeholder 3">
            <a:extLst>
              <a:ext uri="{FF2B5EF4-FFF2-40B4-BE49-F238E27FC236}">
                <a16:creationId xmlns:a16="http://schemas.microsoft.com/office/drawing/2014/main" id="{06E90F64-04A1-25B9-53E0-88FFC690BC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FF0148-94B4-BEFB-3F09-505452BA0C3F}"/>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85896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BA330E-0CBD-9C59-C524-32F87F5F3E85}"/>
              </a:ext>
            </a:extLst>
          </p:cNvPr>
          <p:cNvSpPr>
            <a:spLocks noGrp="1"/>
          </p:cNvSpPr>
          <p:nvPr>
            <p:ph type="dt" sz="half" idx="10"/>
          </p:nvPr>
        </p:nvSpPr>
        <p:spPr/>
        <p:txBody>
          <a:bodyPr/>
          <a:lstStyle/>
          <a:p>
            <a:fld id="{655CD24E-1C80-EC4B-9AF9-E2C2B6FA2A88}" type="datetimeFigureOut">
              <a:rPr lang="en-US" smtClean="0"/>
              <a:t>6/5/2025</a:t>
            </a:fld>
            <a:endParaRPr lang="en-US"/>
          </a:p>
        </p:txBody>
      </p:sp>
      <p:sp>
        <p:nvSpPr>
          <p:cNvPr id="3" name="Footer Placeholder 2">
            <a:extLst>
              <a:ext uri="{FF2B5EF4-FFF2-40B4-BE49-F238E27FC236}">
                <a16:creationId xmlns:a16="http://schemas.microsoft.com/office/drawing/2014/main" id="{6168194F-4DAD-E05B-5C1A-90BA85FBD9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C9A59F-C8A3-1554-1209-EFDB4012CFE1}"/>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2489102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8C6F-D5CC-E914-4447-C967436D3F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3FFE698-49F7-FF94-C4FC-E674FEE5B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D0977D-E9C8-A1C3-CA9F-E734233C5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8B2000-47B6-80C8-B826-70059648A5CE}"/>
              </a:ext>
            </a:extLst>
          </p:cNvPr>
          <p:cNvSpPr>
            <a:spLocks noGrp="1"/>
          </p:cNvSpPr>
          <p:nvPr>
            <p:ph type="dt" sz="half" idx="10"/>
          </p:nvPr>
        </p:nvSpPr>
        <p:spPr/>
        <p:txBody>
          <a:bodyPr/>
          <a:lstStyle/>
          <a:p>
            <a:fld id="{655CD24E-1C80-EC4B-9AF9-E2C2B6FA2A88}" type="datetimeFigureOut">
              <a:rPr lang="en-US" smtClean="0"/>
              <a:t>6/5/2025</a:t>
            </a:fld>
            <a:endParaRPr lang="en-US"/>
          </a:p>
        </p:txBody>
      </p:sp>
      <p:sp>
        <p:nvSpPr>
          <p:cNvPr id="6" name="Footer Placeholder 5">
            <a:extLst>
              <a:ext uri="{FF2B5EF4-FFF2-40B4-BE49-F238E27FC236}">
                <a16:creationId xmlns:a16="http://schemas.microsoft.com/office/drawing/2014/main" id="{4B8C77B8-6426-3128-4C24-DEEBE32080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DA858-A6A3-58F7-1082-15428DEEE4D4}"/>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2295600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6DEB-A353-0744-A0FB-AF6D5278B8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1B9DD3-93C3-C243-B8CF-0226D0B776D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354234-82EE-0245-BAF3-493B1CE0A9F7}"/>
              </a:ext>
            </a:extLst>
          </p:cNvPr>
          <p:cNvSpPr>
            <a:spLocks noGrp="1"/>
          </p:cNvSpPr>
          <p:nvPr>
            <p:ph type="dt" sz="half" idx="10"/>
          </p:nvPr>
        </p:nvSpPr>
        <p:spPr/>
        <p:txBody>
          <a:bodyPr/>
          <a:lstStyle/>
          <a:p>
            <a:fld id="{58A06A12-3D1E-1D43-B68C-C3FEEC56BC03}" type="datetimeFigureOut">
              <a:rPr lang="en-US" smtClean="0"/>
              <a:t>6/5/2025</a:t>
            </a:fld>
            <a:endParaRPr lang="en-US"/>
          </a:p>
        </p:txBody>
      </p:sp>
      <p:sp>
        <p:nvSpPr>
          <p:cNvPr id="5" name="Footer Placeholder 4">
            <a:extLst>
              <a:ext uri="{FF2B5EF4-FFF2-40B4-BE49-F238E27FC236}">
                <a16:creationId xmlns:a16="http://schemas.microsoft.com/office/drawing/2014/main" id="{BCAC438D-2B68-FB4F-860B-DC40B4F7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C9D26-BD22-C348-9F8B-A60479ABA655}"/>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720096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EF13-29FF-05EB-6245-BFD8ED72A0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40075D-3046-DBB6-4F85-F436E674C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E47CCD-2D73-44FC-9234-81DDA8030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0FEAA2-3D97-729F-05A8-5D2234D7B70E}"/>
              </a:ext>
            </a:extLst>
          </p:cNvPr>
          <p:cNvSpPr>
            <a:spLocks noGrp="1"/>
          </p:cNvSpPr>
          <p:nvPr>
            <p:ph type="dt" sz="half" idx="10"/>
          </p:nvPr>
        </p:nvSpPr>
        <p:spPr/>
        <p:txBody>
          <a:bodyPr/>
          <a:lstStyle/>
          <a:p>
            <a:fld id="{655CD24E-1C80-EC4B-9AF9-E2C2B6FA2A88}" type="datetimeFigureOut">
              <a:rPr lang="en-US" smtClean="0"/>
              <a:t>6/5/2025</a:t>
            </a:fld>
            <a:endParaRPr lang="en-US"/>
          </a:p>
        </p:txBody>
      </p:sp>
      <p:sp>
        <p:nvSpPr>
          <p:cNvPr id="6" name="Footer Placeholder 5">
            <a:extLst>
              <a:ext uri="{FF2B5EF4-FFF2-40B4-BE49-F238E27FC236}">
                <a16:creationId xmlns:a16="http://schemas.microsoft.com/office/drawing/2014/main" id="{BBB78440-CDC2-DFEA-2708-0B43BC65E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E7825-19DA-AEF1-EF48-01B0483A97AD}"/>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3078332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57F9-1BA8-01C5-BFCC-FC13AA7873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F38C2D5-FF24-A857-1A6E-446B2E09F53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3772D6-4EC6-8973-216E-DCF8F0685E2D}"/>
              </a:ext>
            </a:extLst>
          </p:cNvPr>
          <p:cNvSpPr>
            <a:spLocks noGrp="1"/>
          </p:cNvSpPr>
          <p:nvPr>
            <p:ph type="dt" sz="half" idx="10"/>
          </p:nvPr>
        </p:nvSpPr>
        <p:spPr/>
        <p:txBody>
          <a:bodyPr/>
          <a:lstStyle/>
          <a:p>
            <a:fld id="{655CD24E-1C80-EC4B-9AF9-E2C2B6FA2A88}" type="datetimeFigureOut">
              <a:rPr lang="en-US" smtClean="0"/>
              <a:t>6/5/2025</a:t>
            </a:fld>
            <a:endParaRPr lang="en-US"/>
          </a:p>
        </p:txBody>
      </p:sp>
      <p:sp>
        <p:nvSpPr>
          <p:cNvPr id="5" name="Footer Placeholder 4">
            <a:extLst>
              <a:ext uri="{FF2B5EF4-FFF2-40B4-BE49-F238E27FC236}">
                <a16:creationId xmlns:a16="http://schemas.microsoft.com/office/drawing/2014/main" id="{CAC0A367-84D6-A7C1-A71E-F46F2CDAF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35E2A-B16C-5B0D-371B-506CA028F472}"/>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2192055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3BF28C-6F98-7F3B-DBED-260B5AB9D61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828F280-BC68-D8A4-6F2B-095FB1C0ED5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9415F8-5E9C-2AFF-EA90-384EFA821486}"/>
              </a:ext>
            </a:extLst>
          </p:cNvPr>
          <p:cNvSpPr>
            <a:spLocks noGrp="1"/>
          </p:cNvSpPr>
          <p:nvPr>
            <p:ph type="dt" sz="half" idx="10"/>
          </p:nvPr>
        </p:nvSpPr>
        <p:spPr/>
        <p:txBody>
          <a:bodyPr/>
          <a:lstStyle/>
          <a:p>
            <a:fld id="{655CD24E-1C80-EC4B-9AF9-E2C2B6FA2A88}" type="datetimeFigureOut">
              <a:rPr lang="en-US" smtClean="0"/>
              <a:t>6/5/2025</a:t>
            </a:fld>
            <a:endParaRPr lang="en-US"/>
          </a:p>
        </p:txBody>
      </p:sp>
      <p:sp>
        <p:nvSpPr>
          <p:cNvPr id="5" name="Footer Placeholder 4">
            <a:extLst>
              <a:ext uri="{FF2B5EF4-FFF2-40B4-BE49-F238E27FC236}">
                <a16:creationId xmlns:a16="http://schemas.microsoft.com/office/drawing/2014/main" id="{492A9D42-D3DC-8CAE-E1D8-C0D3E66FE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A623D-B36B-AF96-CC85-B14DC164DAF4}"/>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373547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6DAD-9DE4-B948-BD8F-FDC8396C32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5312A3A-C3B7-F240-A01D-6AFD46DABF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5984A8-8243-F14A-B4EB-490E739E71A0}"/>
              </a:ext>
            </a:extLst>
          </p:cNvPr>
          <p:cNvSpPr>
            <a:spLocks noGrp="1"/>
          </p:cNvSpPr>
          <p:nvPr>
            <p:ph type="dt" sz="half" idx="10"/>
          </p:nvPr>
        </p:nvSpPr>
        <p:spPr/>
        <p:txBody>
          <a:bodyPr/>
          <a:lstStyle/>
          <a:p>
            <a:fld id="{58A06A12-3D1E-1D43-B68C-C3FEEC56BC03}" type="datetimeFigureOut">
              <a:rPr lang="en-US" smtClean="0"/>
              <a:t>6/5/2025</a:t>
            </a:fld>
            <a:endParaRPr lang="en-US"/>
          </a:p>
        </p:txBody>
      </p:sp>
      <p:sp>
        <p:nvSpPr>
          <p:cNvPr id="5" name="Footer Placeholder 4">
            <a:extLst>
              <a:ext uri="{FF2B5EF4-FFF2-40B4-BE49-F238E27FC236}">
                <a16:creationId xmlns:a16="http://schemas.microsoft.com/office/drawing/2014/main" id="{ECE234F5-339F-AA49-9ED3-F588FBE35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EE43C-3E00-DE40-9898-AB87E3F76DB7}"/>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32765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B1B7-82A1-6D42-AC4C-F275006870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1A5F4F0-417E-7A43-BC3A-28F8FE6D8A8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839D6B3-0578-7141-8567-2C98C4DD17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C04154-F99B-AA47-B20C-5B9A99829237}"/>
              </a:ext>
            </a:extLst>
          </p:cNvPr>
          <p:cNvSpPr>
            <a:spLocks noGrp="1"/>
          </p:cNvSpPr>
          <p:nvPr>
            <p:ph type="dt" sz="half" idx="10"/>
          </p:nvPr>
        </p:nvSpPr>
        <p:spPr/>
        <p:txBody>
          <a:bodyPr/>
          <a:lstStyle/>
          <a:p>
            <a:fld id="{58A06A12-3D1E-1D43-B68C-C3FEEC56BC03}" type="datetimeFigureOut">
              <a:rPr lang="en-US" smtClean="0"/>
              <a:t>6/5/2025</a:t>
            </a:fld>
            <a:endParaRPr lang="en-US"/>
          </a:p>
        </p:txBody>
      </p:sp>
      <p:sp>
        <p:nvSpPr>
          <p:cNvPr id="6" name="Footer Placeholder 5">
            <a:extLst>
              <a:ext uri="{FF2B5EF4-FFF2-40B4-BE49-F238E27FC236}">
                <a16:creationId xmlns:a16="http://schemas.microsoft.com/office/drawing/2014/main" id="{961875E6-29FD-9D4A-ABC3-FB57A536F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65E079-0A1A-A748-B134-AB662FA3AD5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12677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44F6-EE07-2041-AE94-E857D973DB4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D5B786-A07F-FC49-9A3E-DF700E0C44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B4BB28-5045-6D40-85C5-987CCEFDD7B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2E18A16-B3BA-4E47-8E76-9FA166C740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DBDC33-DAF9-CA43-A3E4-BF57FC4925F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A52DA0A-9D8E-DA4A-88EE-EAE097C61858}"/>
              </a:ext>
            </a:extLst>
          </p:cNvPr>
          <p:cNvSpPr>
            <a:spLocks noGrp="1"/>
          </p:cNvSpPr>
          <p:nvPr>
            <p:ph type="dt" sz="half" idx="10"/>
          </p:nvPr>
        </p:nvSpPr>
        <p:spPr/>
        <p:txBody>
          <a:bodyPr/>
          <a:lstStyle/>
          <a:p>
            <a:fld id="{58A06A12-3D1E-1D43-B68C-C3FEEC56BC03}" type="datetimeFigureOut">
              <a:rPr lang="en-US" smtClean="0"/>
              <a:t>6/5/2025</a:t>
            </a:fld>
            <a:endParaRPr lang="en-US"/>
          </a:p>
        </p:txBody>
      </p:sp>
      <p:sp>
        <p:nvSpPr>
          <p:cNvPr id="8" name="Footer Placeholder 7">
            <a:extLst>
              <a:ext uri="{FF2B5EF4-FFF2-40B4-BE49-F238E27FC236}">
                <a16:creationId xmlns:a16="http://schemas.microsoft.com/office/drawing/2014/main" id="{0ECF9417-E166-734F-90E0-293F9A53DE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18ADE8-E1B8-2B48-8C40-252775F6B3F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535891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3563-4DD2-C74C-BCCC-377FCB3352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1C0ACE6-4E11-EA4C-A2CA-E1D0FFE75258}"/>
              </a:ext>
            </a:extLst>
          </p:cNvPr>
          <p:cNvSpPr>
            <a:spLocks noGrp="1"/>
          </p:cNvSpPr>
          <p:nvPr>
            <p:ph type="dt" sz="half" idx="10"/>
          </p:nvPr>
        </p:nvSpPr>
        <p:spPr/>
        <p:txBody>
          <a:bodyPr/>
          <a:lstStyle/>
          <a:p>
            <a:fld id="{58A06A12-3D1E-1D43-B68C-C3FEEC56BC03}" type="datetimeFigureOut">
              <a:rPr lang="en-US" smtClean="0"/>
              <a:t>6/5/2025</a:t>
            </a:fld>
            <a:endParaRPr lang="en-US"/>
          </a:p>
        </p:txBody>
      </p:sp>
      <p:sp>
        <p:nvSpPr>
          <p:cNvPr id="4" name="Footer Placeholder 3">
            <a:extLst>
              <a:ext uri="{FF2B5EF4-FFF2-40B4-BE49-F238E27FC236}">
                <a16:creationId xmlns:a16="http://schemas.microsoft.com/office/drawing/2014/main" id="{051944CC-EC04-5348-B65A-34DD8451D2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990CD-B1BB-B94F-A04B-965A3152FF81}"/>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9770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DF541-5E42-B24B-8AB7-43D1CC0AD61D}"/>
              </a:ext>
            </a:extLst>
          </p:cNvPr>
          <p:cNvSpPr>
            <a:spLocks noGrp="1"/>
          </p:cNvSpPr>
          <p:nvPr>
            <p:ph type="dt" sz="half" idx="10"/>
          </p:nvPr>
        </p:nvSpPr>
        <p:spPr/>
        <p:txBody>
          <a:bodyPr/>
          <a:lstStyle/>
          <a:p>
            <a:fld id="{58A06A12-3D1E-1D43-B68C-C3FEEC56BC03}" type="datetimeFigureOut">
              <a:rPr lang="en-US" smtClean="0"/>
              <a:t>6/5/2025</a:t>
            </a:fld>
            <a:endParaRPr lang="en-US"/>
          </a:p>
        </p:txBody>
      </p:sp>
      <p:sp>
        <p:nvSpPr>
          <p:cNvPr id="3" name="Footer Placeholder 2">
            <a:extLst>
              <a:ext uri="{FF2B5EF4-FFF2-40B4-BE49-F238E27FC236}">
                <a16:creationId xmlns:a16="http://schemas.microsoft.com/office/drawing/2014/main" id="{9AAF4CA1-3B03-114F-8F7D-836EB5B719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EEA2B-23F7-DF4F-B5BD-C78694776BEE}"/>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25688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2293-FE92-7F44-A95E-8F2983B575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75178F4-1D05-924F-BF70-EEB01CED9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16B44D8-15A3-804D-B618-8645BFC9B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A9711E-15E1-0641-A542-493B4E65FD78}"/>
              </a:ext>
            </a:extLst>
          </p:cNvPr>
          <p:cNvSpPr>
            <a:spLocks noGrp="1"/>
          </p:cNvSpPr>
          <p:nvPr>
            <p:ph type="dt" sz="half" idx="10"/>
          </p:nvPr>
        </p:nvSpPr>
        <p:spPr/>
        <p:txBody>
          <a:bodyPr/>
          <a:lstStyle/>
          <a:p>
            <a:fld id="{58A06A12-3D1E-1D43-B68C-C3FEEC56BC03}" type="datetimeFigureOut">
              <a:rPr lang="en-US" smtClean="0"/>
              <a:t>6/5/2025</a:t>
            </a:fld>
            <a:endParaRPr lang="en-US"/>
          </a:p>
        </p:txBody>
      </p:sp>
      <p:sp>
        <p:nvSpPr>
          <p:cNvPr id="6" name="Footer Placeholder 5">
            <a:extLst>
              <a:ext uri="{FF2B5EF4-FFF2-40B4-BE49-F238E27FC236}">
                <a16:creationId xmlns:a16="http://schemas.microsoft.com/office/drawing/2014/main" id="{BAC0A4DA-1852-6341-8289-151FC6A0C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7CA73-9EC0-5548-80D0-023B33D1148D}"/>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18659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26BE-0979-C34D-A86D-C06E494FF2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B9E34F-8C65-8649-91FD-5269C8CA4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14DA53-B785-E04E-9422-1E8CF87FD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BB737D-D5F6-1446-A1B6-F2FD2BD5BE45}"/>
              </a:ext>
            </a:extLst>
          </p:cNvPr>
          <p:cNvSpPr>
            <a:spLocks noGrp="1"/>
          </p:cNvSpPr>
          <p:nvPr>
            <p:ph type="dt" sz="half" idx="10"/>
          </p:nvPr>
        </p:nvSpPr>
        <p:spPr/>
        <p:txBody>
          <a:bodyPr/>
          <a:lstStyle/>
          <a:p>
            <a:fld id="{58A06A12-3D1E-1D43-B68C-C3FEEC56BC03}" type="datetimeFigureOut">
              <a:rPr lang="en-US" smtClean="0"/>
              <a:t>6/5/2025</a:t>
            </a:fld>
            <a:endParaRPr lang="en-US"/>
          </a:p>
        </p:txBody>
      </p:sp>
      <p:sp>
        <p:nvSpPr>
          <p:cNvPr id="6" name="Footer Placeholder 5">
            <a:extLst>
              <a:ext uri="{FF2B5EF4-FFF2-40B4-BE49-F238E27FC236}">
                <a16:creationId xmlns:a16="http://schemas.microsoft.com/office/drawing/2014/main" id="{55F61840-6F30-804B-88B1-F21EDC294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30378-E7CD-4F42-A5F4-2A7824B13147}"/>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3027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C6CAAB-7B55-F345-A246-B0CB43882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5C07C0-1CF1-B147-AF72-7FA8FF3C2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3D7B7E-8910-A04E-9028-1A034D81E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06A12-3D1E-1D43-B68C-C3FEEC56BC03}" type="datetimeFigureOut">
              <a:rPr lang="en-US" smtClean="0"/>
              <a:t>6/5/2025</a:t>
            </a:fld>
            <a:endParaRPr lang="en-US"/>
          </a:p>
        </p:txBody>
      </p:sp>
      <p:sp>
        <p:nvSpPr>
          <p:cNvPr id="5" name="Footer Placeholder 4">
            <a:extLst>
              <a:ext uri="{FF2B5EF4-FFF2-40B4-BE49-F238E27FC236}">
                <a16:creationId xmlns:a16="http://schemas.microsoft.com/office/drawing/2014/main" id="{41C70570-07B8-8C41-BDA3-F56CCBF07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7CBD28-066C-0946-A258-4C0D018D34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FC601-C0F2-3240-ABB0-2CB6D0F8495B}" type="slidenum">
              <a:rPr lang="en-US" smtClean="0"/>
              <a:t>‹#›</a:t>
            </a:fld>
            <a:endParaRPr lang="en-US"/>
          </a:p>
        </p:txBody>
      </p:sp>
    </p:spTree>
    <p:extLst>
      <p:ext uri="{BB962C8B-B14F-4D97-AF65-F5344CB8AC3E}">
        <p14:creationId xmlns:p14="http://schemas.microsoft.com/office/powerpoint/2010/main" val="1288769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109B2F-DD6D-2B55-B55C-B57F992079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351EADB-B459-58D4-D676-FC66E2111C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3E532A-23B7-C185-5820-F3EB97870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CD24E-1C80-EC4B-9AF9-E2C2B6FA2A88}" type="datetimeFigureOut">
              <a:rPr lang="en-US" smtClean="0"/>
              <a:t>6/5/2025</a:t>
            </a:fld>
            <a:endParaRPr lang="en-US"/>
          </a:p>
        </p:txBody>
      </p:sp>
      <p:sp>
        <p:nvSpPr>
          <p:cNvPr id="5" name="Footer Placeholder 4">
            <a:extLst>
              <a:ext uri="{FF2B5EF4-FFF2-40B4-BE49-F238E27FC236}">
                <a16:creationId xmlns:a16="http://schemas.microsoft.com/office/drawing/2014/main" id="{6AB3787C-E444-6012-88F7-0E2385941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F27C35-71BC-A005-BF78-E8E441EC61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4087F-8FDF-4444-9659-85312C4F0C21}" type="slidenum">
              <a:rPr lang="en-US" smtClean="0"/>
              <a:t>‹#›</a:t>
            </a:fld>
            <a:endParaRPr lang="en-US"/>
          </a:p>
        </p:txBody>
      </p:sp>
    </p:spTree>
    <p:extLst>
      <p:ext uri="{BB962C8B-B14F-4D97-AF65-F5344CB8AC3E}">
        <p14:creationId xmlns:p14="http://schemas.microsoft.com/office/powerpoint/2010/main" val="3048489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donkeyhotey/5679642883/" TargetMode="External"/><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xploreandexpress-sheila.blogspot.com/2016/05/images-of-pentecost.html" TargetMode="External"/><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hyperlink" Target="https://www.pngkit.com/bigpic/u2w7e6i1t4u2r5u2/"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therosarynetwork.org/october-17-2020-holy-rosary-joyful-mysteries-at-730-pm-et-comment-sins-against-the-holy-spirit/" TargetMode="External"/><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cavepaint/5237088823/" TargetMode="External"/><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E39ABC-DE35-A74C-9C98-0935A0A64FE3}"/>
              </a:ext>
            </a:extLst>
          </p:cNvPr>
          <p:cNvSpPr>
            <a:spLocks noGrp="1"/>
          </p:cNvSpPr>
          <p:nvPr>
            <p:ph type="ctrTitle"/>
          </p:nvPr>
        </p:nvSpPr>
        <p:spPr>
          <a:xfrm>
            <a:off x="3618385" y="2739796"/>
            <a:ext cx="7965557" cy="784746"/>
          </a:xfrm>
        </p:spPr>
        <p:txBody>
          <a:bodyPr>
            <a:noAutofit/>
          </a:bodyPr>
          <a:lstStyle/>
          <a:p>
            <a:pPr algn="r"/>
            <a:r>
              <a:rPr lang="en-US" sz="4200" b="1" dirty="0">
                <a:solidFill>
                  <a:schemeClr val="bg1"/>
                </a:solidFill>
                <a:latin typeface="Poppins" pitchFamily="2" charset="77"/>
                <a:cs typeface="Poppins" pitchFamily="2" charset="77"/>
              </a:rPr>
              <a:t>What should I do? </a:t>
            </a:r>
          </a:p>
        </p:txBody>
      </p:sp>
      <p:sp>
        <p:nvSpPr>
          <p:cNvPr id="5" name="Subtitle 2">
            <a:extLst>
              <a:ext uri="{FF2B5EF4-FFF2-40B4-BE49-F238E27FC236}">
                <a16:creationId xmlns:a16="http://schemas.microsoft.com/office/drawing/2014/main" id="{08D89F96-7074-3344-9FBC-5C696D642E82}"/>
              </a:ext>
            </a:extLst>
          </p:cNvPr>
          <p:cNvSpPr>
            <a:spLocks noGrp="1"/>
          </p:cNvSpPr>
          <p:nvPr>
            <p:ph type="subTitle" idx="1"/>
          </p:nvPr>
        </p:nvSpPr>
        <p:spPr>
          <a:xfrm>
            <a:off x="5780675" y="3637032"/>
            <a:ext cx="5803267" cy="484599"/>
          </a:xfrm>
        </p:spPr>
        <p:txBody>
          <a:bodyPr/>
          <a:lstStyle/>
          <a:p>
            <a:pPr algn="r"/>
            <a:r>
              <a:rPr lang="en-US" dirty="0">
                <a:solidFill>
                  <a:schemeClr val="bg1"/>
                </a:solidFill>
                <a:latin typeface="Poppins" pitchFamily="2" charset="77"/>
                <a:cs typeface="Poppins" pitchFamily="2" charset="77"/>
              </a:rPr>
              <a:t>Hannah Steele</a:t>
            </a:r>
          </a:p>
        </p:txBody>
      </p:sp>
    </p:spTree>
    <p:extLst>
      <p:ext uri="{BB962C8B-B14F-4D97-AF65-F5344CB8AC3E}">
        <p14:creationId xmlns:p14="http://schemas.microsoft.com/office/powerpoint/2010/main" val="209699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effectLst/>
                <a:latin typeface="Poppins Light" panose="00000400000000000000" pitchFamily="2" charset="0"/>
                <a:ea typeface="Proxima Nova"/>
                <a:cs typeface="Proxima Nova"/>
              </a:rPr>
              <a:t>Foundations for Missional Theology</a:t>
            </a:r>
            <a:endParaRPr lang="en-GB" sz="3200" dirty="0">
              <a:solidFill>
                <a:schemeClr val="bg1"/>
              </a:solidFill>
              <a:effectLst/>
              <a:latin typeface="Proxima Nova"/>
              <a:ea typeface="Proxima Nova"/>
              <a:cs typeface="Proxima Nova"/>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217281" y="1199846"/>
            <a:ext cx="10262419"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algn="l">
              <a:lnSpc>
                <a:spcPct val="125000"/>
              </a:lnSpc>
              <a:spcAft>
                <a:spcPts val="1000"/>
              </a:spcAft>
            </a:pPr>
            <a:endParaRPr lang="en-GB" sz="1800" dirty="0">
              <a:solidFill>
                <a:schemeClr val="bg1"/>
              </a:solidFill>
              <a:latin typeface="Proxima Nova"/>
              <a:ea typeface="Proxima Nova"/>
              <a:cs typeface="Proxima Nova"/>
            </a:endParaRPr>
          </a:p>
          <a:p>
            <a:pPr algn="l">
              <a:lnSpc>
                <a:spcPct val="125000"/>
              </a:lnSpc>
              <a:spcAft>
                <a:spcPts val="1000"/>
              </a:spcAft>
            </a:pPr>
            <a:r>
              <a:rPr lang="en-US" sz="1800" b="1" i="1" u="sng" dirty="0">
                <a:solidFill>
                  <a:schemeClr val="bg1"/>
                </a:solidFill>
                <a:effectLst/>
                <a:latin typeface="Poppins Light" panose="00000400000000000000" pitchFamily="2" charset="0"/>
                <a:ea typeface="Proxima Nova"/>
                <a:cs typeface="Proxima Nova"/>
              </a:rPr>
              <a:t>Jesus’ Mission Manifesto</a:t>
            </a:r>
            <a:endParaRPr lang="en-GB" sz="1800" dirty="0">
              <a:solidFill>
                <a:schemeClr val="bg1"/>
              </a:solidFill>
              <a:effectLst/>
              <a:latin typeface="Proxima Nova"/>
              <a:ea typeface="Proxima Nova"/>
              <a:cs typeface="Proxima Nova"/>
            </a:endParaRPr>
          </a:p>
          <a:p>
            <a:pPr algn="l">
              <a:lnSpc>
                <a:spcPct val="125000"/>
              </a:lnSpc>
              <a:spcAft>
                <a:spcPts val="1000"/>
              </a:spcAft>
            </a:pPr>
            <a:r>
              <a:rPr lang="en-US" sz="1800" dirty="0">
                <a:solidFill>
                  <a:schemeClr val="bg1"/>
                </a:solidFill>
                <a:effectLst/>
                <a:latin typeface="Poppins Light" panose="00000400000000000000" pitchFamily="2" charset="0"/>
                <a:ea typeface="Proxima Nova"/>
                <a:cs typeface="Proxima Nova"/>
              </a:rPr>
              <a:t>Luke 4: 16-21  </a:t>
            </a:r>
            <a:endParaRPr lang="en-GB" sz="1800" dirty="0">
              <a:solidFill>
                <a:schemeClr val="bg1"/>
              </a:solidFill>
              <a:effectLst/>
              <a:latin typeface="Proxima Nova"/>
              <a:ea typeface="Proxima Nova"/>
              <a:cs typeface="Proxima Nova"/>
            </a:endParaRPr>
          </a:p>
          <a:p>
            <a:pPr algn="l">
              <a:lnSpc>
                <a:spcPct val="125000"/>
              </a:lnSpc>
              <a:spcAft>
                <a:spcPts val="1000"/>
              </a:spcAft>
            </a:pPr>
            <a:r>
              <a:rPr lang="en-US" sz="1800" dirty="0">
                <a:solidFill>
                  <a:schemeClr val="bg1"/>
                </a:solidFill>
                <a:effectLst/>
                <a:latin typeface="Poppins Light" panose="00000400000000000000" pitchFamily="2" charset="0"/>
                <a:ea typeface="Proxima Nova"/>
                <a:cs typeface="Proxima Nova"/>
              </a:rPr>
              <a:t>Jubilee  the Year of the Lord’s </a:t>
            </a:r>
            <a:r>
              <a:rPr lang="en-US" sz="1800" dirty="0" err="1">
                <a:solidFill>
                  <a:schemeClr val="bg1"/>
                </a:solidFill>
                <a:effectLst/>
                <a:latin typeface="Poppins Light" panose="00000400000000000000" pitchFamily="2" charset="0"/>
                <a:ea typeface="Proxima Nova"/>
                <a:cs typeface="Proxima Nova"/>
              </a:rPr>
              <a:t>Favour</a:t>
            </a:r>
            <a:r>
              <a:rPr lang="en-US" sz="1800" dirty="0">
                <a:solidFill>
                  <a:schemeClr val="bg1"/>
                </a:solidFill>
                <a:effectLst/>
                <a:latin typeface="Poppins Light" panose="00000400000000000000" pitchFamily="2" charset="0"/>
                <a:ea typeface="Proxima Nova"/>
                <a:cs typeface="Proxima Nova"/>
              </a:rPr>
              <a:t> </a:t>
            </a:r>
            <a:endParaRPr lang="en-GB" sz="1800" dirty="0">
              <a:solidFill>
                <a:schemeClr val="bg1"/>
              </a:solidFill>
              <a:effectLst/>
              <a:latin typeface="Proxima Nova"/>
              <a:ea typeface="Proxima Nova"/>
              <a:cs typeface="Proxima Nova"/>
            </a:endParaRPr>
          </a:p>
          <a:p>
            <a:pPr algn="l">
              <a:lnSpc>
                <a:spcPct val="125000"/>
              </a:lnSpc>
              <a:spcAft>
                <a:spcPts val="1000"/>
              </a:spcAft>
            </a:pPr>
            <a:r>
              <a:rPr lang="en-US" sz="1800" dirty="0">
                <a:solidFill>
                  <a:schemeClr val="bg1"/>
                </a:solidFill>
                <a:effectLst/>
                <a:latin typeface="Poppins Light" panose="00000400000000000000" pitchFamily="2" charset="0"/>
                <a:ea typeface="Proxima Nova"/>
                <a:cs typeface="Proxima Nova"/>
              </a:rPr>
              <a:t>Who receives God’s blessing? </a:t>
            </a:r>
            <a:endParaRPr lang="en-GB" sz="1800" dirty="0">
              <a:solidFill>
                <a:schemeClr val="bg1"/>
              </a:solidFill>
              <a:effectLst/>
              <a:latin typeface="Proxima Nova"/>
              <a:ea typeface="Proxima Nova"/>
              <a:cs typeface="Proxima Nova"/>
            </a:endParaRPr>
          </a:p>
          <a:p>
            <a:pPr algn="l">
              <a:lnSpc>
                <a:spcPct val="125000"/>
              </a:lnSpc>
              <a:spcAft>
                <a:spcPts val="1000"/>
              </a:spcAft>
            </a:pPr>
            <a:r>
              <a:rPr lang="en-US" sz="1800" b="1" u="none" strike="noStrike" dirty="0">
                <a:solidFill>
                  <a:schemeClr val="bg1"/>
                </a:solidFill>
                <a:effectLst/>
                <a:latin typeface="Poppins Light" panose="00000400000000000000" pitchFamily="2" charset="0"/>
                <a:ea typeface="Proxima Nova"/>
                <a:cs typeface="Proxima Nova"/>
              </a:rPr>
              <a:t> </a:t>
            </a:r>
            <a:endParaRPr lang="en-GB" sz="1800" dirty="0">
              <a:solidFill>
                <a:schemeClr val="bg1"/>
              </a:solidFill>
              <a:effectLst/>
              <a:latin typeface="Proxima Nova"/>
              <a:ea typeface="Proxima Nova"/>
              <a:cs typeface="Proxima Nova"/>
            </a:endParaRPr>
          </a:p>
        </p:txBody>
      </p:sp>
    </p:spTree>
    <p:extLst>
      <p:ext uri="{BB962C8B-B14F-4D97-AF65-F5344CB8AC3E}">
        <p14:creationId xmlns:p14="http://schemas.microsoft.com/office/powerpoint/2010/main" val="198180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effectLst/>
                <a:latin typeface="Poppins Light" panose="00000400000000000000" pitchFamily="2" charset="0"/>
                <a:ea typeface="Proxima Nova"/>
                <a:cs typeface="Proxima Nova"/>
              </a:rPr>
              <a:t>Foundations for Missional Theology</a:t>
            </a:r>
            <a:endParaRPr lang="en-GB" sz="3200" dirty="0">
              <a:solidFill>
                <a:schemeClr val="bg1"/>
              </a:solidFill>
              <a:effectLst/>
              <a:latin typeface="Proxima Nova"/>
              <a:ea typeface="Proxima Nova"/>
              <a:cs typeface="Proxima Nova"/>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217281" y="1199846"/>
            <a:ext cx="10262419"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algn="l">
              <a:lnSpc>
                <a:spcPct val="125000"/>
              </a:lnSpc>
              <a:spcAft>
                <a:spcPts val="1000"/>
              </a:spcAft>
            </a:pPr>
            <a:endParaRPr lang="en-GB" sz="1800" dirty="0">
              <a:solidFill>
                <a:schemeClr val="bg1"/>
              </a:solidFill>
              <a:latin typeface="Proxima Nova"/>
              <a:ea typeface="Proxima Nova"/>
              <a:cs typeface="Proxima Nova"/>
            </a:endParaRPr>
          </a:p>
          <a:p>
            <a:pPr algn="l">
              <a:lnSpc>
                <a:spcPct val="125000"/>
              </a:lnSpc>
              <a:spcAft>
                <a:spcPts val="1000"/>
              </a:spcAft>
            </a:pPr>
            <a:r>
              <a:rPr lang="en-US" sz="1800" b="1" i="1" u="sng" dirty="0">
                <a:solidFill>
                  <a:schemeClr val="bg1"/>
                </a:solidFill>
                <a:effectLst/>
                <a:latin typeface="Poppins Light" panose="00000400000000000000" pitchFamily="2" charset="0"/>
                <a:ea typeface="Proxima Nova"/>
                <a:cs typeface="Proxima Nova"/>
              </a:rPr>
              <a:t>Jesus’ Mission Mandate</a:t>
            </a:r>
            <a:endParaRPr lang="en-GB" sz="1800" dirty="0">
              <a:solidFill>
                <a:schemeClr val="bg1"/>
              </a:solidFill>
              <a:effectLst/>
              <a:latin typeface="Proxima Nova"/>
              <a:ea typeface="Proxima Nova"/>
              <a:cs typeface="Proxima Nova"/>
            </a:endParaRPr>
          </a:p>
          <a:p>
            <a:pPr algn="l">
              <a:lnSpc>
                <a:spcPct val="125000"/>
              </a:lnSpc>
              <a:spcAft>
                <a:spcPts val="1000"/>
              </a:spcAft>
            </a:pPr>
            <a:r>
              <a:rPr lang="en-US" sz="1800" dirty="0">
                <a:solidFill>
                  <a:schemeClr val="bg1"/>
                </a:solidFill>
                <a:latin typeface="Poppins Light" panose="00000400000000000000" pitchFamily="2" charset="0"/>
                <a:ea typeface="Proxima Nova"/>
                <a:cs typeface="Proxima Nova"/>
              </a:rPr>
              <a:t>Matthew 28: 18-20</a:t>
            </a:r>
          </a:p>
          <a:p>
            <a:pPr algn="l">
              <a:lnSpc>
                <a:spcPct val="125000"/>
              </a:lnSpc>
              <a:spcAft>
                <a:spcPts val="1000"/>
              </a:spcAft>
            </a:pPr>
            <a:endParaRPr lang="en-US" sz="1800" dirty="0">
              <a:solidFill>
                <a:schemeClr val="bg1"/>
              </a:solidFill>
              <a:effectLst/>
              <a:latin typeface="Poppins Light" panose="00000400000000000000" pitchFamily="2" charset="0"/>
              <a:ea typeface="Proxima Nova"/>
              <a:cs typeface="Proxima Nova"/>
            </a:endParaRPr>
          </a:p>
          <a:p>
            <a:pPr algn="l">
              <a:lnSpc>
                <a:spcPct val="125000"/>
              </a:lnSpc>
              <a:spcAft>
                <a:spcPts val="1000"/>
              </a:spcAft>
            </a:pPr>
            <a:endParaRPr lang="en-GB" sz="1800" dirty="0">
              <a:solidFill>
                <a:schemeClr val="bg1"/>
              </a:solidFill>
              <a:effectLst/>
              <a:latin typeface="Proxima Nova"/>
              <a:ea typeface="Proxima Nova"/>
              <a:cs typeface="Proxima Nova"/>
            </a:endParaRPr>
          </a:p>
        </p:txBody>
      </p:sp>
      <p:pic>
        <p:nvPicPr>
          <p:cNvPr id="5" name="Picture 4" descr="A close-up of the earth&#10;&#10;Description automatically generated">
            <a:extLst>
              <a:ext uri="{FF2B5EF4-FFF2-40B4-BE49-F238E27FC236}">
                <a16:creationId xmlns:a16="http://schemas.microsoft.com/office/drawing/2014/main" id="{591EE6FC-5DD0-E1C0-AE33-B09C3C4D2EE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88465" y="1890823"/>
            <a:ext cx="4061183" cy="4061183"/>
          </a:xfrm>
          <a:prstGeom prst="rect">
            <a:avLst/>
          </a:prstGeom>
        </p:spPr>
      </p:pic>
      <p:sp>
        <p:nvSpPr>
          <p:cNvPr id="6" name="TextBox 5">
            <a:extLst>
              <a:ext uri="{FF2B5EF4-FFF2-40B4-BE49-F238E27FC236}">
                <a16:creationId xmlns:a16="http://schemas.microsoft.com/office/drawing/2014/main" id="{836A9F55-6832-FE6C-1C8B-28D3DF2965A6}"/>
              </a:ext>
            </a:extLst>
          </p:cNvPr>
          <p:cNvSpPr txBox="1"/>
          <p:nvPr/>
        </p:nvSpPr>
        <p:spPr>
          <a:xfrm>
            <a:off x="4288465" y="6364791"/>
            <a:ext cx="4040372" cy="230832"/>
          </a:xfrm>
          <a:prstGeom prst="rect">
            <a:avLst/>
          </a:prstGeom>
          <a:noFill/>
        </p:spPr>
        <p:txBody>
          <a:bodyPr wrap="square" rtlCol="0">
            <a:spAutoFit/>
          </a:bodyPr>
          <a:lstStyle/>
          <a:p>
            <a:r>
              <a:rPr lang="en-GB" sz="900">
                <a:hlinkClick r:id="rId3" tooltip="https://www.flickr.com/photos/donkeyhotey/5679642883/"/>
              </a:rPr>
              <a:t>This Photo</a:t>
            </a:r>
            <a:r>
              <a:rPr lang="en-GB" sz="900"/>
              <a:t> by Unknown Author is licensed under </a:t>
            </a:r>
            <a:r>
              <a:rPr lang="en-GB" sz="900">
                <a:hlinkClick r:id="rId4" tooltip="https://creativecommons.org/licenses/by/3.0/"/>
              </a:rPr>
              <a:t>CC BY</a:t>
            </a:r>
            <a:endParaRPr lang="en-GB" sz="900"/>
          </a:p>
        </p:txBody>
      </p:sp>
    </p:spTree>
    <p:extLst>
      <p:ext uri="{BB962C8B-B14F-4D97-AF65-F5344CB8AC3E}">
        <p14:creationId xmlns:p14="http://schemas.microsoft.com/office/powerpoint/2010/main" val="92428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effectLst/>
                <a:latin typeface="Poppins Light" panose="00000400000000000000" pitchFamily="2" charset="0"/>
                <a:ea typeface="Proxima Nova"/>
                <a:cs typeface="Proxima Nova"/>
              </a:rPr>
              <a:t>Foundations for Missional Theology</a:t>
            </a:r>
            <a:endParaRPr lang="en-GB" sz="3200" dirty="0">
              <a:solidFill>
                <a:schemeClr val="bg1"/>
              </a:solidFill>
              <a:effectLst/>
              <a:latin typeface="Proxima Nova"/>
              <a:ea typeface="Proxima Nova"/>
              <a:cs typeface="Proxima Nova"/>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217281" y="1199846"/>
            <a:ext cx="10262419"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5000"/>
              </a:lnSpc>
              <a:spcAft>
                <a:spcPts val="1000"/>
              </a:spcAft>
            </a:pPr>
            <a:br>
              <a:rPr lang="en-GB" sz="1800" dirty="0">
                <a:solidFill>
                  <a:schemeClr val="bg1"/>
                </a:solidFill>
                <a:latin typeface="Proxima Nova"/>
                <a:ea typeface="Proxima Nova"/>
                <a:cs typeface="Proxima Nova"/>
              </a:rPr>
            </a:br>
            <a:r>
              <a:rPr lang="en-US" sz="1600" b="1" dirty="0">
                <a:solidFill>
                  <a:schemeClr val="bg1"/>
                </a:solidFill>
                <a:effectLst/>
                <a:latin typeface="Poppins Light" panose="00000400000000000000" pitchFamily="2" charset="0"/>
                <a:ea typeface="Proxima Nova"/>
                <a:cs typeface="Proxima Nova"/>
              </a:rPr>
              <a:t>Mission and the Holy Spirit</a:t>
            </a:r>
            <a:endParaRPr lang="en-GB" sz="1600" b="1" dirty="0">
              <a:solidFill>
                <a:schemeClr val="bg1"/>
              </a:solidFill>
              <a:effectLst/>
              <a:latin typeface="Proxima Nova"/>
              <a:ea typeface="Proxima Nova"/>
              <a:cs typeface="Proxima Nova"/>
            </a:endParaRPr>
          </a:p>
          <a:p>
            <a:pPr>
              <a:lnSpc>
                <a:spcPct val="125000"/>
              </a:lnSpc>
              <a:spcAft>
                <a:spcPts val="1000"/>
              </a:spcAft>
            </a:pPr>
            <a:r>
              <a:rPr lang="en-US" sz="1600" dirty="0">
                <a:solidFill>
                  <a:schemeClr val="bg1"/>
                </a:solidFill>
                <a:effectLst/>
                <a:latin typeface="Poppins Light" panose="00000400000000000000" pitchFamily="2" charset="0"/>
                <a:ea typeface="Proxima Nova"/>
                <a:cs typeface="Proxima Nova"/>
              </a:rPr>
              <a:t> </a:t>
            </a:r>
            <a:endParaRPr lang="en-GB" sz="1600" dirty="0">
              <a:solidFill>
                <a:schemeClr val="bg1"/>
              </a:solidFill>
              <a:effectLst/>
              <a:latin typeface="Proxima Nova"/>
              <a:ea typeface="Proxima Nova"/>
              <a:cs typeface="Proxima Nova"/>
            </a:endParaRPr>
          </a:p>
          <a:p>
            <a:pPr algn="l">
              <a:lnSpc>
                <a:spcPct val="125000"/>
              </a:lnSpc>
              <a:spcAft>
                <a:spcPts val="1000"/>
              </a:spcAft>
            </a:pPr>
            <a:r>
              <a:rPr lang="en-US" sz="1600" dirty="0">
                <a:solidFill>
                  <a:schemeClr val="bg1"/>
                </a:solidFill>
                <a:effectLst/>
                <a:latin typeface="Poppins Light" panose="00000400000000000000" pitchFamily="2" charset="0"/>
                <a:ea typeface="Proxima Nova"/>
                <a:cs typeface="Proxima Nova"/>
              </a:rPr>
              <a:t>Acts 2: Pentecost – enabling the Gospel proclamation in a myriad of languages. </a:t>
            </a:r>
            <a:endParaRPr lang="en-GB" sz="1600" dirty="0">
              <a:solidFill>
                <a:schemeClr val="bg1"/>
              </a:solidFill>
              <a:effectLst/>
              <a:latin typeface="Proxima Nova"/>
              <a:ea typeface="Proxima Nova"/>
              <a:cs typeface="Proxima Nova"/>
            </a:endParaRPr>
          </a:p>
          <a:p>
            <a:pPr algn="l">
              <a:lnSpc>
                <a:spcPct val="125000"/>
              </a:lnSpc>
              <a:spcAft>
                <a:spcPts val="1000"/>
              </a:spcAft>
            </a:pPr>
            <a:r>
              <a:rPr lang="en-US" sz="1600" dirty="0">
                <a:solidFill>
                  <a:schemeClr val="bg1"/>
                </a:solidFill>
                <a:effectLst/>
                <a:latin typeface="Poppins Light" panose="00000400000000000000" pitchFamily="2" charset="0"/>
                <a:ea typeface="Proxima Nova"/>
                <a:cs typeface="Proxima Nova"/>
              </a:rPr>
              <a:t> </a:t>
            </a:r>
            <a:endParaRPr lang="en-GB" sz="1600" dirty="0">
              <a:solidFill>
                <a:schemeClr val="bg1"/>
              </a:solidFill>
              <a:latin typeface="Proxima Nova"/>
              <a:ea typeface="Proxima Nova"/>
              <a:cs typeface="Proxima Nova"/>
            </a:endParaRPr>
          </a:p>
          <a:p>
            <a:pPr algn="l">
              <a:lnSpc>
                <a:spcPct val="125000"/>
              </a:lnSpc>
              <a:spcAft>
                <a:spcPts val="1000"/>
              </a:spcAft>
            </a:pPr>
            <a:r>
              <a:rPr lang="en-US" sz="1600" dirty="0">
                <a:solidFill>
                  <a:schemeClr val="bg1"/>
                </a:solidFill>
                <a:effectLst/>
                <a:latin typeface="Poppins Light" panose="00000400000000000000" pitchFamily="2" charset="0"/>
                <a:ea typeface="Proxima Nova"/>
                <a:cs typeface="Proxima Nova"/>
              </a:rPr>
              <a:t>Acts 4: 31 Empowering the disciples to  preach the Gospel</a:t>
            </a:r>
            <a:endParaRPr lang="en-GB" sz="1600" dirty="0">
              <a:solidFill>
                <a:schemeClr val="bg1"/>
              </a:solidFill>
              <a:effectLst/>
              <a:latin typeface="Proxima Nova"/>
              <a:ea typeface="Proxima Nova"/>
              <a:cs typeface="Proxima Nova"/>
            </a:endParaRPr>
          </a:p>
          <a:p>
            <a:pPr algn="l">
              <a:lnSpc>
                <a:spcPct val="125000"/>
              </a:lnSpc>
              <a:spcAft>
                <a:spcPts val="1000"/>
              </a:spcAft>
            </a:pPr>
            <a:r>
              <a:rPr lang="en-US" sz="1600" dirty="0">
                <a:solidFill>
                  <a:schemeClr val="bg1"/>
                </a:solidFill>
                <a:effectLst/>
                <a:latin typeface="Poppins Light" panose="00000400000000000000" pitchFamily="2" charset="0"/>
                <a:ea typeface="Proxima Nova"/>
                <a:cs typeface="Proxima Nova"/>
              </a:rPr>
              <a:t> </a:t>
            </a:r>
            <a:endParaRPr lang="en-GB" sz="1600" dirty="0">
              <a:solidFill>
                <a:schemeClr val="bg1"/>
              </a:solidFill>
              <a:effectLst/>
              <a:latin typeface="Proxima Nova"/>
              <a:ea typeface="Proxima Nova"/>
              <a:cs typeface="Proxima Nova"/>
            </a:endParaRPr>
          </a:p>
          <a:p>
            <a:pPr algn="l">
              <a:lnSpc>
                <a:spcPct val="125000"/>
              </a:lnSpc>
              <a:spcAft>
                <a:spcPts val="1000"/>
              </a:spcAft>
            </a:pPr>
            <a:r>
              <a:rPr lang="en-US" sz="1600" dirty="0">
                <a:solidFill>
                  <a:schemeClr val="bg1"/>
                </a:solidFill>
                <a:effectLst/>
                <a:latin typeface="Poppins Light" panose="00000400000000000000" pitchFamily="2" charset="0"/>
                <a:ea typeface="Proxima Nova"/>
                <a:cs typeface="Proxima Nova"/>
              </a:rPr>
              <a:t>Acts 10 – Peter prompted to go to Gentle Cornelius</a:t>
            </a:r>
            <a:endParaRPr lang="en-GB" sz="1600" dirty="0">
              <a:solidFill>
                <a:schemeClr val="bg1"/>
              </a:solidFill>
              <a:effectLst/>
              <a:latin typeface="Proxima Nova"/>
              <a:ea typeface="Proxima Nova"/>
              <a:cs typeface="Proxima Nova"/>
            </a:endParaRPr>
          </a:p>
          <a:p>
            <a:pPr algn="l">
              <a:lnSpc>
                <a:spcPct val="125000"/>
              </a:lnSpc>
              <a:spcAft>
                <a:spcPts val="1000"/>
              </a:spcAft>
            </a:pPr>
            <a:r>
              <a:rPr lang="en-US" sz="1600" dirty="0">
                <a:solidFill>
                  <a:schemeClr val="bg1"/>
                </a:solidFill>
                <a:effectLst/>
                <a:latin typeface="Poppins Light" panose="00000400000000000000" pitchFamily="2" charset="0"/>
                <a:ea typeface="Proxima Nova"/>
                <a:cs typeface="Proxima Nova"/>
              </a:rPr>
              <a:t> </a:t>
            </a:r>
            <a:endParaRPr lang="en-GB" sz="1600" dirty="0">
              <a:solidFill>
                <a:schemeClr val="bg1"/>
              </a:solidFill>
              <a:effectLst/>
              <a:latin typeface="Proxima Nova"/>
              <a:ea typeface="Proxima Nova"/>
              <a:cs typeface="Proxima Nova"/>
            </a:endParaRPr>
          </a:p>
        </p:txBody>
      </p:sp>
      <p:pic>
        <p:nvPicPr>
          <p:cNvPr id="7" name="Picture 6" descr="A group of people looking at a large sun">
            <a:extLst>
              <a:ext uri="{FF2B5EF4-FFF2-40B4-BE49-F238E27FC236}">
                <a16:creationId xmlns:a16="http://schemas.microsoft.com/office/drawing/2014/main" id="{676755D8-4031-0B79-57D3-363C8BD68C2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4127247"/>
            <a:ext cx="4267200" cy="2220278"/>
          </a:xfrm>
          <a:prstGeom prst="rect">
            <a:avLst/>
          </a:prstGeom>
        </p:spPr>
      </p:pic>
      <p:sp>
        <p:nvSpPr>
          <p:cNvPr id="8" name="TextBox 7">
            <a:extLst>
              <a:ext uri="{FF2B5EF4-FFF2-40B4-BE49-F238E27FC236}">
                <a16:creationId xmlns:a16="http://schemas.microsoft.com/office/drawing/2014/main" id="{D2F5D1EF-33A7-ADC3-C0C8-15675A60F2CB}"/>
              </a:ext>
            </a:extLst>
          </p:cNvPr>
          <p:cNvSpPr txBox="1"/>
          <p:nvPr/>
        </p:nvSpPr>
        <p:spPr>
          <a:xfrm>
            <a:off x="6096000" y="6436245"/>
            <a:ext cx="4267200" cy="230832"/>
          </a:xfrm>
          <a:prstGeom prst="rect">
            <a:avLst/>
          </a:prstGeom>
          <a:noFill/>
        </p:spPr>
        <p:txBody>
          <a:bodyPr wrap="square" rtlCol="0">
            <a:spAutoFit/>
          </a:bodyPr>
          <a:lstStyle/>
          <a:p>
            <a:r>
              <a:rPr lang="en-GB" sz="900">
                <a:hlinkClick r:id="rId3" tooltip="https://exploreandexpress-sheila.blogspot.com/2016/05/images-of-pentecost.html"/>
              </a:rPr>
              <a:t>This Photo</a:t>
            </a:r>
            <a:r>
              <a:rPr lang="en-GB" sz="900"/>
              <a:t> by Unknown Author is licensed under </a:t>
            </a:r>
            <a:r>
              <a:rPr lang="en-GB" sz="900">
                <a:hlinkClick r:id="rId4" tooltip="https://creativecommons.org/licenses/by-nc-nd/3.0/"/>
              </a:rPr>
              <a:t>CC BY-NC-ND</a:t>
            </a:r>
            <a:endParaRPr lang="en-GB" sz="900"/>
          </a:p>
        </p:txBody>
      </p:sp>
    </p:spTree>
    <p:extLst>
      <p:ext uri="{BB962C8B-B14F-4D97-AF65-F5344CB8AC3E}">
        <p14:creationId xmlns:p14="http://schemas.microsoft.com/office/powerpoint/2010/main" val="4217590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effectLst/>
                <a:latin typeface="Poppins Light" panose="00000400000000000000" pitchFamily="2" charset="0"/>
                <a:ea typeface="Proxima Nova"/>
                <a:cs typeface="Proxima Nova"/>
              </a:rPr>
              <a:t>Foundations for Missional Theology</a:t>
            </a:r>
            <a:endParaRPr lang="en-GB" sz="3200" dirty="0">
              <a:solidFill>
                <a:schemeClr val="bg1"/>
              </a:solidFill>
              <a:effectLst/>
              <a:latin typeface="Proxima Nova"/>
              <a:ea typeface="Proxima Nova"/>
              <a:cs typeface="Proxima Nova"/>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217281" y="1199846"/>
            <a:ext cx="10262419"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5000"/>
              </a:lnSpc>
              <a:spcAft>
                <a:spcPts val="1000"/>
              </a:spcAft>
            </a:pPr>
            <a:br>
              <a:rPr lang="en-GB" sz="1800" dirty="0">
                <a:solidFill>
                  <a:schemeClr val="bg1"/>
                </a:solidFill>
                <a:latin typeface="Proxima Nova"/>
                <a:ea typeface="Proxima Nova"/>
                <a:cs typeface="Proxima Nova"/>
              </a:rPr>
            </a:br>
            <a:endParaRPr lang="en-GB" sz="1800" dirty="0">
              <a:solidFill>
                <a:schemeClr val="bg1"/>
              </a:solidFill>
              <a:latin typeface="Proxima Nova"/>
              <a:ea typeface="Proxima Nova"/>
              <a:cs typeface="Proxima Nova"/>
            </a:endParaRPr>
          </a:p>
          <a:p>
            <a:pPr algn="l">
              <a:lnSpc>
                <a:spcPct val="125000"/>
              </a:lnSpc>
              <a:spcAft>
                <a:spcPts val="1000"/>
              </a:spcAft>
            </a:pPr>
            <a:r>
              <a:rPr lang="en-US" sz="1600" i="1" dirty="0">
                <a:solidFill>
                  <a:schemeClr val="bg1"/>
                </a:solidFill>
                <a:effectLst/>
                <a:latin typeface="Poppins Light" panose="00000400000000000000" pitchFamily="2" charset="0"/>
                <a:ea typeface="Proxima Nova"/>
                <a:cs typeface="Proxima Nova"/>
              </a:rPr>
              <a:t>We have imagined ourselves to be, and we have acted so as to become </a:t>
            </a:r>
            <a:r>
              <a:rPr lang="en-US" sz="1600" i="1" dirty="0" err="1">
                <a:solidFill>
                  <a:schemeClr val="bg1"/>
                </a:solidFill>
                <a:effectLst/>
                <a:latin typeface="Poppins Light" panose="00000400000000000000" pitchFamily="2" charset="0"/>
                <a:ea typeface="Proxima Nova"/>
                <a:cs typeface="Proxima Nova"/>
              </a:rPr>
              <a:t>indispensible</a:t>
            </a:r>
            <a:r>
              <a:rPr lang="en-US" sz="1600" i="1" dirty="0">
                <a:solidFill>
                  <a:schemeClr val="bg1"/>
                </a:solidFill>
                <a:effectLst/>
                <a:latin typeface="Poppins Light" panose="00000400000000000000" pitchFamily="2" charset="0"/>
                <a:ea typeface="Proxima Nova"/>
                <a:cs typeface="Proxima Nova"/>
              </a:rPr>
              <a:t>. In everything we have taught our converts to turn to us, to accept our guidance. We have asked nothing from them but obedience. We have educated our converts to put us in the place of Christ. We believe that it is the Holy Spirit of Christ which inspires and guides us; we cannot believe that the same Spirit will inspire and guide them</a:t>
            </a:r>
            <a:r>
              <a:rPr lang="en-US" sz="1600" dirty="0">
                <a:solidFill>
                  <a:schemeClr val="bg1"/>
                </a:solidFill>
                <a:effectLst/>
                <a:latin typeface="Poppins Light" panose="00000400000000000000" pitchFamily="2" charset="0"/>
                <a:ea typeface="Proxima Nova"/>
                <a:cs typeface="Proxima Nova"/>
              </a:rPr>
              <a:t>. </a:t>
            </a:r>
            <a:endParaRPr lang="en-GB" sz="1600" dirty="0">
              <a:solidFill>
                <a:schemeClr val="bg1"/>
              </a:solidFill>
              <a:effectLst/>
              <a:latin typeface="Proxima Nova"/>
              <a:ea typeface="Proxima Nova"/>
              <a:cs typeface="Proxima Nova"/>
            </a:endParaRPr>
          </a:p>
          <a:p>
            <a:pPr algn="l">
              <a:lnSpc>
                <a:spcPct val="125000"/>
              </a:lnSpc>
              <a:spcAft>
                <a:spcPts val="1000"/>
              </a:spcAft>
            </a:pPr>
            <a:r>
              <a:rPr lang="en-US" sz="1600" dirty="0">
                <a:solidFill>
                  <a:schemeClr val="bg1"/>
                </a:solidFill>
                <a:effectLst/>
                <a:latin typeface="Poppins Light" panose="00000400000000000000" pitchFamily="2" charset="0"/>
                <a:ea typeface="Proxima Nova"/>
                <a:cs typeface="Proxima Nova"/>
              </a:rPr>
              <a:t>(Roland Allen, Missionary methods: St Paul’s or ours? p.145)</a:t>
            </a:r>
            <a:endParaRPr lang="en-GB" sz="1600" dirty="0">
              <a:solidFill>
                <a:schemeClr val="bg1"/>
              </a:solidFill>
              <a:effectLst/>
              <a:latin typeface="Proxima Nova"/>
              <a:ea typeface="Proxima Nova"/>
              <a:cs typeface="Proxima Nova"/>
            </a:endParaRPr>
          </a:p>
        </p:txBody>
      </p:sp>
    </p:spTree>
    <p:extLst>
      <p:ext uri="{BB962C8B-B14F-4D97-AF65-F5344CB8AC3E}">
        <p14:creationId xmlns:p14="http://schemas.microsoft.com/office/powerpoint/2010/main" val="388843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Poppins Light" panose="00000400000000000000" pitchFamily="2" charset="0"/>
                <a:ea typeface="Proxima Nova"/>
                <a:cs typeface="Proxima Nova"/>
              </a:rPr>
              <a:t>Part 2: What does Mission look like? </a:t>
            </a:r>
            <a:endParaRPr lang="en-GB" sz="3200" dirty="0">
              <a:solidFill>
                <a:schemeClr val="bg1"/>
              </a:solidFill>
              <a:effectLst/>
              <a:latin typeface="Proxima Nova"/>
              <a:ea typeface="Proxima Nova"/>
              <a:cs typeface="Proxima Nova"/>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217281" y="1199846"/>
            <a:ext cx="10262419"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5000"/>
              </a:lnSpc>
              <a:spcAft>
                <a:spcPts val="1000"/>
              </a:spcAft>
            </a:pPr>
            <a:br>
              <a:rPr lang="en-GB" sz="1800" dirty="0">
                <a:solidFill>
                  <a:schemeClr val="bg1"/>
                </a:solidFill>
                <a:latin typeface="Proxima Nova"/>
                <a:ea typeface="Proxima Nova"/>
                <a:cs typeface="Proxima Nova"/>
              </a:rPr>
            </a:br>
            <a:endParaRPr lang="en-GB" sz="1600" dirty="0">
              <a:solidFill>
                <a:schemeClr val="bg1"/>
              </a:solidFill>
              <a:effectLst/>
              <a:latin typeface="Proxima Nova"/>
              <a:ea typeface="Proxima Nova"/>
              <a:cs typeface="Proxima Nova"/>
            </a:endParaRPr>
          </a:p>
        </p:txBody>
      </p:sp>
      <p:sp>
        <p:nvSpPr>
          <p:cNvPr id="5" name="TextBox 4">
            <a:extLst>
              <a:ext uri="{FF2B5EF4-FFF2-40B4-BE49-F238E27FC236}">
                <a16:creationId xmlns:a16="http://schemas.microsoft.com/office/drawing/2014/main" id="{50534DA6-43F7-0FD0-EAB9-75B40EDCA2D0}"/>
              </a:ext>
            </a:extLst>
          </p:cNvPr>
          <p:cNvSpPr txBox="1"/>
          <p:nvPr/>
        </p:nvSpPr>
        <p:spPr>
          <a:xfrm>
            <a:off x="531629" y="1417656"/>
            <a:ext cx="9781953" cy="401956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rgbClr val="FEFFF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900" dirty="0">
              <a:solidFill>
                <a:srgbClr val="FEFFFF"/>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srgbClr val="FEFFFF"/>
                </a:solidFill>
                <a:effectLst/>
                <a:uLnTx/>
                <a:uFillTx/>
                <a:latin typeface="Poppins Light" panose="00000400000000000000" pitchFamily="2" charset="0"/>
                <a:cs typeface="Poppins Light" panose="00000400000000000000" pitchFamily="2" charset="0"/>
              </a:rPr>
              <a:t>3</a:t>
            </a:r>
            <a:r>
              <a:rPr kumimoji="0" lang="en-US" sz="1900" b="0" i="0" u="none" strike="noStrike" kern="1200" cap="none" spc="0" normalizeH="0" baseline="30000" noProof="0" dirty="0">
                <a:ln>
                  <a:noFill/>
                </a:ln>
                <a:solidFill>
                  <a:srgbClr val="FEFFFF"/>
                </a:solidFill>
                <a:effectLst/>
                <a:uLnTx/>
                <a:uFillTx/>
                <a:latin typeface="Poppins Light" panose="00000400000000000000" pitchFamily="2" charset="0"/>
                <a:cs typeface="Poppins Light" panose="00000400000000000000" pitchFamily="2" charset="0"/>
              </a:rPr>
              <a:t>rd</a:t>
            </a:r>
            <a:r>
              <a:rPr kumimoji="0" lang="en-US" sz="1900" b="0" i="0" u="none" strike="noStrike" kern="1200" cap="none" spc="0" normalizeH="0" baseline="0" noProof="0" dirty="0">
                <a:ln>
                  <a:noFill/>
                </a:ln>
                <a:solidFill>
                  <a:srgbClr val="FEFFFF"/>
                </a:solidFill>
                <a:effectLst/>
                <a:uLnTx/>
                <a:uFillTx/>
                <a:latin typeface="Poppins Light" panose="00000400000000000000" pitchFamily="2" charset="0"/>
                <a:cs typeface="Poppins Light" panose="00000400000000000000" pitchFamily="2" charset="0"/>
              </a:rPr>
              <a:t> Lausanne Congress on Global evangelization in Cape Town in 2010:</a:t>
            </a:r>
            <a:endParaRPr kumimoji="0" lang="en-GB" sz="1900" b="0" i="0" u="none" strike="noStrike" kern="1200" cap="none" spc="0" normalizeH="0" baseline="0" noProof="0" dirty="0">
              <a:ln>
                <a:noFill/>
              </a:ln>
              <a:solidFill>
                <a:srgbClr val="FEFFFF"/>
              </a:solidFill>
              <a:effectLst/>
              <a:uLnTx/>
              <a:uFillTx/>
              <a:latin typeface="Poppins Light" panose="00000400000000000000" pitchFamily="2" charset="0"/>
              <a:cs typeface="Poppins Light" panose="000004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srgbClr val="FEFFFF"/>
                </a:solidFill>
                <a:effectLst/>
                <a:uLnTx/>
                <a:uFillTx/>
                <a:latin typeface="Poppins Light" panose="00000400000000000000" pitchFamily="2" charset="0"/>
                <a:cs typeface="Poppins Light" panose="00000400000000000000" pitchFamily="2" charset="0"/>
              </a:rPr>
              <a:t> </a:t>
            </a:r>
            <a:endParaRPr kumimoji="0" lang="en-GB" sz="1900" b="0" i="0" u="none" strike="noStrike" kern="1200" cap="none" spc="0" normalizeH="0" baseline="0" noProof="0" dirty="0">
              <a:ln>
                <a:noFill/>
              </a:ln>
              <a:solidFill>
                <a:srgbClr val="FEFFFF"/>
              </a:solidFill>
              <a:effectLst/>
              <a:uLnTx/>
              <a:uFillTx/>
              <a:latin typeface="Poppins Light" panose="00000400000000000000" pitchFamily="2" charset="0"/>
              <a:cs typeface="Poppins Light" panose="000004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1" u="none" strike="noStrike" kern="1200" cap="none" spc="0" normalizeH="0" baseline="0" noProof="0" dirty="0">
                <a:ln>
                  <a:noFill/>
                </a:ln>
                <a:solidFill>
                  <a:srgbClr val="FEFFFF"/>
                </a:solidFill>
                <a:effectLst/>
                <a:uLnTx/>
                <a:uFillTx/>
                <a:latin typeface="Poppins Light" panose="00000400000000000000" pitchFamily="2" charset="0"/>
                <a:cs typeface="Poppins Light" panose="00000400000000000000" pitchFamily="2" charset="0"/>
              </a:rPr>
              <a:t>We are committed to world mission, because it is central to our understanding of God, the Bible, the Church, Human history and the ultimate future. The whole Bible reveals the mission of God to bring all things in heaven and earth into unity under Christ, reconciling them through the blood of his cross. In fulfilling his mission, God will transform the creation broken by sin and evil into the new creation in which there is no more sin or curse. </a:t>
            </a:r>
            <a:endParaRPr kumimoji="0" lang="en-GB" sz="1900" b="0" i="0" u="none" strike="noStrike" kern="1200" cap="none" spc="0" normalizeH="0" baseline="0" noProof="0" dirty="0">
              <a:ln>
                <a:noFill/>
              </a:ln>
              <a:solidFill>
                <a:srgbClr val="FEFFFF"/>
              </a:solidFill>
              <a:effectLst/>
              <a:uLnTx/>
              <a:uFillTx/>
              <a:latin typeface="Poppins Light" panose="00000400000000000000" pitchFamily="2" charset="0"/>
              <a:cs typeface="Poppins Light" panose="000004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rgbClr val="FEFFF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212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Poppins Light" panose="00000400000000000000" pitchFamily="2" charset="0"/>
                <a:ea typeface="Proxima Nova"/>
                <a:cs typeface="Proxima Nova"/>
              </a:rPr>
              <a:t>Part 2: What does Mission look like? </a:t>
            </a:r>
            <a:endParaRPr lang="en-GB" sz="3200" dirty="0">
              <a:solidFill>
                <a:schemeClr val="bg1"/>
              </a:solidFill>
              <a:effectLst/>
              <a:latin typeface="Proxima Nova"/>
              <a:ea typeface="Proxima Nova"/>
              <a:cs typeface="Proxima Nova"/>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217281" y="1199846"/>
            <a:ext cx="10262419"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5000"/>
              </a:lnSpc>
              <a:spcAft>
                <a:spcPts val="1000"/>
              </a:spcAft>
            </a:pPr>
            <a:br>
              <a:rPr lang="en-GB" sz="1800" dirty="0">
                <a:solidFill>
                  <a:schemeClr val="bg1"/>
                </a:solidFill>
                <a:latin typeface="Proxima Nova"/>
                <a:ea typeface="Proxima Nova"/>
                <a:cs typeface="Proxima Nova"/>
              </a:rPr>
            </a:br>
            <a:endParaRPr lang="en-GB" sz="1600" dirty="0">
              <a:solidFill>
                <a:schemeClr val="bg1"/>
              </a:solidFill>
              <a:effectLst/>
              <a:latin typeface="Proxima Nova"/>
              <a:ea typeface="Proxima Nova"/>
              <a:cs typeface="Proxima Nova"/>
            </a:endParaRPr>
          </a:p>
        </p:txBody>
      </p:sp>
      <p:sp>
        <p:nvSpPr>
          <p:cNvPr id="5" name="TextBox 4">
            <a:extLst>
              <a:ext uri="{FF2B5EF4-FFF2-40B4-BE49-F238E27FC236}">
                <a16:creationId xmlns:a16="http://schemas.microsoft.com/office/drawing/2014/main" id="{50534DA6-43F7-0FD0-EAB9-75B40EDCA2D0}"/>
              </a:ext>
            </a:extLst>
          </p:cNvPr>
          <p:cNvSpPr txBox="1"/>
          <p:nvPr/>
        </p:nvSpPr>
        <p:spPr>
          <a:xfrm>
            <a:off x="581247" y="1417656"/>
            <a:ext cx="9781953" cy="596471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schemeClr val="bg1"/>
              </a:solidFill>
              <a:effectLst/>
              <a:uLnTx/>
              <a:uFillTx/>
              <a:latin typeface="Poppins Light" panose="00000400000000000000" pitchFamily="2" charset="0"/>
              <a:cs typeface="Poppins Light" panose="000004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solidFill>
                <a:schemeClr val="bg1"/>
              </a:solidFill>
              <a:latin typeface="Poppins Light" panose="00000400000000000000" pitchFamily="2" charset="0"/>
              <a:cs typeface="Poppins Light" panose="00000400000000000000" pitchFamily="2" charset="0"/>
            </a:endParaRPr>
          </a:p>
          <a:p>
            <a:r>
              <a:rPr lang="en-US" dirty="0">
                <a:solidFill>
                  <a:schemeClr val="bg1"/>
                </a:solidFill>
                <a:latin typeface="Poppins Light" panose="00000400000000000000" pitchFamily="2" charset="0"/>
                <a:cs typeface="Poppins Light" panose="00000400000000000000" pitchFamily="2" charset="0"/>
              </a:rPr>
              <a:t>The Five Marks of Mission are:</a:t>
            </a:r>
          </a:p>
          <a:p>
            <a:endParaRPr lang="en-US" dirty="0">
              <a:solidFill>
                <a:schemeClr val="bg1"/>
              </a:solidFill>
              <a:latin typeface="Poppins Light" panose="00000400000000000000" pitchFamily="2" charset="0"/>
              <a:cs typeface="Poppins Light" panose="00000400000000000000" pitchFamily="2" charset="0"/>
            </a:endParaRPr>
          </a:p>
          <a:p>
            <a:pPr marL="514350" indent="-514350">
              <a:buFont typeface="+mj-lt"/>
              <a:buAutoNum type="arabicPeriod"/>
            </a:pPr>
            <a:r>
              <a:rPr lang="en-GB" dirty="0">
                <a:solidFill>
                  <a:schemeClr val="bg1"/>
                </a:solidFill>
                <a:latin typeface="Poppins Light" panose="00000400000000000000" pitchFamily="2" charset="0"/>
                <a:cs typeface="Poppins Light" panose="00000400000000000000" pitchFamily="2" charset="0"/>
              </a:rPr>
              <a:t>To proclaim the Good News of the Kingdom</a:t>
            </a:r>
          </a:p>
          <a:p>
            <a:pPr marL="514350" indent="-514350">
              <a:buFont typeface="+mj-lt"/>
              <a:buAutoNum type="arabicPeriod"/>
            </a:pPr>
            <a:r>
              <a:rPr lang="en-GB" dirty="0">
                <a:solidFill>
                  <a:schemeClr val="bg1"/>
                </a:solidFill>
                <a:latin typeface="Poppins Light" panose="00000400000000000000" pitchFamily="2" charset="0"/>
                <a:cs typeface="Poppins Light" panose="00000400000000000000" pitchFamily="2" charset="0"/>
              </a:rPr>
              <a:t>To teach, baptise and nurture new believers</a:t>
            </a:r>
          </a:p>
          <a:p>
            <a:pPr marL="514350" indent="-514350">
              <a:buFont typeface="+mj-lt"/>
              <a:buAutoNum type="arabicPeriod"/>
            </a:pPr>
            <a:r>
              <a:rPr lang="en-GB" dirty="0">
                <a:solidFill>
                  <a:schemeClr val="bg1"/>
                </a:solidFill>
                <a:latin typeface="Poppins Light" panose="00000400000000000000" pitchFamily="2" charset="0"/>
                <a:cs typeface="Poppins Light" panose="00000400000000000000" pitchFamily="2" charset="0"/>
              </a:rPr>
              <a:t>To respond to human need by loving service</a:t>
            </a:r>
          </a:p>
          <a:p>
            <a:pPr marL="514350" indent="-514350">
              <a:buFont typeface="+mj-lt"/>
              <a:buAutoNum type="arabicPeriod"/>
            </a:pPr>
            <a:r>
              <a:rPr lang="en-GB" dirty="0">
                <a:solidFill>
                  <a:schemeClr val="bg1"/>
                </a:solidFill>
                <a:latin typeface="Poppins Light" panose="00000400000000000000" pitchFamily="2" charset="0"/>
                <a:cs typeface="Poppins Light" panose="00000400000000000000" pitchFamily="2" charset="0"/>
              </a:rPr>
              <a:t>To transform unjust structures of society, </a:t>
            </a:r>
            <a:r>
              <a:rPr lang="en-GB" b="1" dirty="0">
                <a:solidFill>
                  <a:schemeClr val="bg1"/>
                </a:solidFill>
                <a:latin typeface="Poppins Light" panose="00000400000000000000" pitchFamily="2" charset="0"/>
                <a:cs typeface="Poppins Light" panose="00000400000000000000" pitchFamily="2" charset="0"/>
              </a:rPr>
              <a:t>to challenge violence of every kind and pursue peace and reconciliation</a:t>
            </a:r>
            <a:endParaRPr lang="en-GB" dirty="0">
              <a:solidFill>
                <a:schemeClr val="bg1"/>
              </a:solidFill>
              <a:latin typeface="Poppins Light" panose="00000400000000000000" pitchFamily="2" charset="0"/>
              <a:cs typeface="Poppins Light" panose="00000400000000000000" pitchFamily="2" charset="0"/>
            </a:endParaRPr>
          </a:p>
          <a:p>
            <a:pPr marL="514350" indent="-514350">
              <a:buFont typeface="+mj-lt"/>
              <a:buAutoNum type="arabicPeriod"/>
            </a:pPr>
            <a:r>
              <a:rPr lang="en-GB" dirty="0">
                <a:solidFill>
                  <a:schemeClr val="bg1"/>
                </a:solidFill>
                <a:latin typeface="Poppins Light" panose="00000400000000000000" pitchFamily="2" charset="0"/>
                <a:cs typeface="Poppins Light" panose="00000400000000000000" pitchFamily="2" charset="0"/>
              </a:rPr>
              <a:t>To strive to safeguard the integrity of creation, and sustain and renew the life of the earth</a:t>
            </a:r>
          </a:p>
          <a:p>
            <a:r>
              <a:rPr lang="en-GB" dirty="0">
                <a:solidFill>
                  <a:schemeClr val="bg1"/>
                </a:solidFill>
                <a:latin typeface="Poppins Light" panose="00000400000000000000" pitchFamily="2" charset="0"/>
                <a:cs typeface="Poppins Light" panose="00000400000000000000" pitchFamily="2" charset="0"/>
              </a:rPr>
              <a:t>													</a:t>
            </a:r>
          </a:p>
          <a:p>
            <a:r>
              <a:rPr lang="en-GB" dirty="0">
                <a:solidFill>
                  <a:schemeClr val="bg1"/>
                </a:solidFill>
                <a:latin typeface="Poppins Light" panose="00000400000000000000" pitchFamily="2" charset="0"/>
                <a:cs typeface="Poppins Light" panose="00000400000000000000" pitchFamily="2" charset="0"/>
              </a:rPr>
              <a:t>														(ACC 1984)</a:t>
            </a:r>
          </a:p>
          <a:p>
            <a:pPr marL="514350" indent="-514350">
              <a:buFont typeface="+mj-lt"/>
              <a:buAutoNum type="arabicPeriod"/>
            </a:pPr>
            <a:endParaRPr lang="en-GB" sz="2800" dirty="0"/>
          </a:p>
          <a:p>
            <a:endParaRPr lang="en-US" sz="28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rgbClr val="FEFFF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70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F465-CA55-665D-ADFA-0DAD806FC4C5}"/>
              </a:ext>
            </a:extLst>
          </p:cNvPr>
          <p:cNvSpPr>
            <a:spLocks noGrp="1"/>
          </p:cNvSpPr>
          <p:nvPr>
            <p:ph type="title"/>
          </p:nvPr>
        </p:nvSpPr>
        <p:spPr/>
        <p:txBody>
          <a:bodyPr>
            <a:normAutofit/>
          </a:bodyPr>
          <a:lstStyle/>
          <a:p>
            <a:r>
              <a:rPr lang="en-GB" sz="3600" dirty="0">
                <a:solidFill>
                  <a:schemeClr val="bg1"/>
                </a:solidFill>
                <a:latin typeface="Poppins Light" panose="00000400000000000000" pitchFamily="2" charset="0"/>
                <a:cs typeface="Poppins Light" panose="00000400000000000000" pitchFamily="2" charset="0"/>
              </a:rPr>
              <a:t>What does mission look like?</a:t>
            </a:r>
          </a:p>
        </p:txBody>
      </p:sp>
      <p:pic>
        <p:nvPicPr>
          <p:cNvPr id="4" name="Content Placeholder 3" descr="Diagram&#10;&#10;Description automatically generated">
            <a:extLst>
              <a:ext uri="{FF2B5EF4-FFF2-40B4-BE49-F238E27FC236}">
                <a16:creationId xmlns:a16="http://schemas.microsoft.com/office/drawing/2014/main" id="{8D04A37C-F6EE-FB26-D50C-F196A47C5AC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78340" y="1906771"/>
            <a:ext cx="5295683" cy="3976577"/>
          </a:xfrm>
          <a:prstGeom prst="rect">
            <a:avLst/>
          </a:prstGeom>
          <a:noFill/>
          <a:ln>
            <a:noFill/>
          </a:ln>
        </p:spPr>
      </p:pic>
    </p:spTree>
    <p:extLst>
      <p:ext uri="{BB962C8B-B14F-4D97-AF65-F5344CB8AC3E}">
        <p14:creationId xmlns:p14="http://schemas.microsoft.com/office/powerpoint/2010/main" val="328358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4543-10A4-8045-AAE4-A4D02F7E234D}"/>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What Should I do? </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BAF6EC90-D381-4047-AA78-6A85565B2455}"/>
              </a:ext>
            </a:extLst>
          </p:cNvPr>
          <p:cNvSpPr txBox="1">
            <a:spLocks/>
          </p:cNvSpPr>
          <p:nvPr/>
        </p:nvSpPr>
        <p:spPr>
          <a:xfrm>
            <a:off x="838200" y="1707638"/>
            <a:ext cx="11024286"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25000"/>
              </a:lnSpc>
              <a:spcAft>
                <a:spcPts val="1000"/>
              </a:spcAft>
              <a:buSzPts val="1000"/>
              <a:buFont typeface="Symbol" panose="05050102010706020507" pitchFamily="18" charset="2"/>
              <a:buChar char=""/>
              <a:tabLst>
                <a:tab pos="457200" algn="l"/>
              </a:tabLst>
            </a:pPr>
            <a:r>
              <a:rPr lang="en-US" sz="1800" dirty="0">
                <a:solidFill>
                  <a:schemeClr val="bg1"/>
                </a:solidFill>
                <a:effectLst/>
                <a:latin typeface="Poppins Light" panose="00000400000000000000" pitchFamily="2" charset="0"/>
                <a:ea typeface="Times New Roman" panose="02020603050405020304" pitchFamily="18" charset="0"/>
                <a:cs typeface="Proxima Nova"/>
              </a:rPr>
              <a:t>Live Humbly</a:t>
            </a:r>
            <a:endParaRPr lang="en-GB" sz="1800" dirty="0">
              <a:solidFill>
                <a:schemeClr val="bg1"/>
              </a:solidFill>
              <a:effectLst/>
              <a:latin typeface="Proxima Nova"/>
              <a:ea typeface="Proxima Nova"/>
              <a:cs typeface="Proxima Nova"/>
            </a:endParaRPr>
          </a:p>
          <a:p>
            <a:pPr algn="l">
              <a:lnSpc>
                <a:spcPct val="107000"/>
              </a:lnSpc>
              <a:spcAft>
                <a:spcPts val="800"/>
              </a:spcAft>
            </a:pPr>
            <a:r>
              <a:rPr lang="en-US" sz="1800" dirty="0">
                <a:solidFill>
                  <a:srgbClr val="444444"/>
                </a:solidFill>
                <a:effectLst/>
                <a:latin typeface="Poppins Light" panose="00000400000000000000" pitchFamily="2" charset="0"/>
                <a:ea typeface="Proxima Nova"/>
                <a:cs typeface="Proxima Nova"/>
              </a:rPr>
              <a:t> </a:t>
            </a:r>
            <a:endParaRPr lang="en-GB" sz="1800" dirty="0">
              <a:solidFill>
                <a:schemeClr val="bg1"/>
              </a:solidFill>
              <a:effectLst/>
              <a:latin typeface="Proxima Nova"/>
              <a:ea typeface="Proxima Nova"/>
              <a:cs typeface="Proxima Nova"/>
            </a:endParaRPr>
          </a:p>
          <a:p>
            <a:pPr algn="l">
              <a:lnSpc>
                <a:spcPct val="125000"/>
              </a:lnSpc>
              <a:spcAft>
                <a:spcPts val="1000"/>
              </a:spcAft>
            </a:pPr>
            <a:r>
              <a:rPr lang="en-US" sz="1800" i="1" dirty="0">
                <a:solidFill>
                  <a:schemeClr val="bg1"/>
                </a:solidFill>
                <a:effectLst/>
                <a:latin typeface="Poppins Light" panose="00000400000000000000" pitchFamily="2" charset="0"/>
                <a:ea typeface="Times New Roman" panose="02020603050405020304" pitchFamily="18" charset="0"/>
                <a:cs typeface="Proxima Nova"/>
              </a:rPr>
              <a:t>Evangelism should grow out of love for God and neighbor. Hence, too, Paul’s succinct description of the motivation for evangelism: “For Christ’s love compels us” (2 Cor 5:14). But evangelism must also be done in such a way that it conforms to the principles of love. It should not destroy the other person. It should cherish the other person as someone loved by God. It should respect the other person, even though there may be disagreement with the beliefs of the other person. It should also care for the whole person. </a:t>
            </a:r>
            <a:r>
              <a:rPr lang="en-US" sz="1800" dirty="0">
                <a:solidFill>
                  <a:schemeClr val="bg1"/>
                </a:solidFill>
                <a:effectLst/>
                <a:latin typeface="Poppins Light" panose="00000400000000000000" pitchFamily="2" charset="0"/>
                <a:ea typeface="Times New Roman" panose="02020603050405020304" pitchFamily="18" charset="0"/>
                <a:cs typeface="Proxima Nova"/>
              </a:rPr>
              <a:t> (</a:t>
            </a:r>
            <a:r>
              <a:rPr lang="en-US" sz="1800" dirty="0" err="1">
                <a:solidFill>
                  <a:schemeClr val="bg1"/>
                </a:solidFill>
                <a:effectLst/>
                <a:latin typeface="Poppins Light" panose="00000400000000000000" pitchFamily="2" charset="0"/>
                <a:ea typeface="Times New Roman" panose="02020603050405020304" pitchFamily="18" charset="0"/>
                <a:cs typeface="Proxima Nova"/>
              </a:rPr>
              <a:t>Theissen</a:t>
            </a:r>
            <a:r>
              <a:rPr lang="en-US" sz="1800" dirty="0">
                <a:solidFill>
                  <a:schemeClr val="bg1"/>
                </a:solidFill>
                <a:effectLst/>
                <a:latin typeface="Poppins Light" panose="00000400000000000000" pitchFamily="2" charset="0"/>
                <a:ea typeface="Times New Roman" panose="02020603050405020304" pitchFamily="18" charset="0"/>
                <a:cs typeface="Proxima Nova"/>
              </a:rPr>
              <a:t>, </a:t>
            </a:r>
            <a:r>
              <a:rPr lang="en-US" sz="1800" i="1" dirty="0">
                <a:solidFill>
                  <a:schemeClr val="bg1"/>
                </a:solidFill>
                <a:effectLst/>
                <a:latin typeface="Poppins Light" panose="00000400000000000000" pitchFamily="2" charset="0"/>
                <a:ea typeface="Times New Roman" panose="02020603050405020304" pitchFamily="18" charset="0"/>
                <a:cs typeface="Proxima Nova"/>
              </a:rPr>
              <a:t>The Scandal of Evangelism </a:t>
            </a:r>
            <a:r>
              <a:rPr lang="en-US" sz="1800" dirty="0">
                <a:solidFill>
                  <a:schemeClr val="bg1"/>
                </a:solidFill>
                <a:effectLst/>
                <a:latin typeface="Poppins Light" panose="00000400000000000000" pitchFamily="2" charset="0"/>
                <a:ea typeface="Proxima Nova"/>
                <a:cs typeface="Proxima Nova"/>
              </a:rPr>
              <a:t>p.34)</a:t>
            </a:r>
            <a:endParaRPr lang="en-GB" sz="1800" dirty="0">
              <a:solidFill>
                <a:schemeClr val="bg1"/>
              </a:solidFill>
              <a:effectLst/>
              <a:latin typeface="Proxima Nova"/>
              <a:ea typeface="Proxima Nova"/>
              <a:cs typeface="Proxima Nova"/>
            </a:endParaRPr>
          </a:p>
          <a:p>
            <a:pPr>
              <a:lnSpc>
                <a:spcPct val="125000"/>
              </a:lnSpc>
              <a:spcAft>
                <a:spcPts val="1000"/>
              </a:spcAft>
            </a:pPr>
            <a:r>
              <a:rPr lang="en-US" sz="1800" dirty="0">
                <a:solidFill>
                  <a:srgbClr val="444444"/>
                </a:solidFill>
                <a:effectLst/>
                <a:latin typeface="Poppins Light" panose="00000400000000000000" pitchFamily="2" charset="0"/>
                <a:ea typeface="Proxima Nova"/>
                <a:cs typeface="Proxima Nova"/>
              </a:rPr>
              <a:t> </a:t>
            </a:r>
            <a:endParaRPr lang="en-GB" sz="1800" dirty="0">
              <a:solidFill>
                <a:srgbClr val="444444"/>
              </a:solidFill>
              <a:effectLst/>
              <a:latin typeface="Proxima Nova"/>
              <a:ea typeface="Proxima Nova"/>
              <a:cs typeface="Proxima Nova"/>
            </a:endParaRPr>
          </a:p>
        </p:txBody>
      </p:sp>
    </p:spTree>
    <p:extLst>
      <p:ext uri="{BB962C8B-B14F-4D97-AF65-F5344CB8AC3E}">
        <p14:creationId xmlns:p14="http://schemas.microsoft.com/office/powerpoint/2010/main" val="363036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4543-10A4-8045-AAE4-A4D02F7E234D}"/>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What Should I do? </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BAF6EC90-D381-4047-AA78-6A85565B2455}"/>
              </a:ext>
            </a:extLst>
          </p:cNvPr>
          <p:cNvSpPr txBox="1">
            <a:spLocks/>
          </p:cNvSpPr>
          <p:nvPr/>
        </p:nvSpPr>
        <p:spPr>
          <a:xfrm>
            <a:off x="838200" y="1707638"/>
            <a:ext cx="11024286"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25000"/>
              </a:lnSpc>
              <a:spcAft>
                <a:spcPts val="1000"/>
              </a:spcAft>
              <a:buSzPts val="1000"/>
              <a:buFont typeface="Symbol" panose="05050102010706020507" pitchFamily="18" charset="2"/>
              <a:buChar char=""/>
              <a:tabLst>
                <a:tab pos="457200" algn="l"/>
              </a:tabLst>
            </a:pPr>
            <a:r>
              <a:rPr lang="en-US" sz="1800" b="1" dirty="0">
                <a:solidFill>
                  <a:schemeClr val="bg1"/>
                </a:solidFill>
                <a:effectLst/>
                <a:latin typeface="Poppins Light" panose="00000400000000000000" pitchFamily="2" charset="0"/>
                <a:ea typeface="Times New Roman" panose="02020603050405020304" pitchFamily="18" charset="0"/>
                <a:cs typeface="Proxima Nova"/>
              </a:rPr>
              <a:t>Live Curiously</a:t>
            </a:r>
            <a:endParaRPr lang="en-GB" sz="1800" b="1" dirty="0">
              <a:solidFill>
                <a:schemeClr val="bg1"/>
              </a:solidFill>
              <a:effectLst/>
              <a:latin typeface="Proxima Nova"/>
              <a:ea typeface="Proxima Nova"/>
              <a:cs typeface="Proxima Nova"/>
            </a:endParaRPr>
          </a:p>
          <a:p>
            <a:pPr algn="l">
              <a:lnSpc>
                <a:spcPct val="107000"/>
              </a:lnSpc>
              <a:spcAft>
                <a:spcPts val="800"/>
              </a:spcAft>
            </a:pPr>
            <a:r>
              <a:rPr lang="en-US" sz="1800" dirty="0">
                <a:solidFill>
                  <a:srgbClr val="444444"/>
                </a:solidFill>
                <a:effectLst/>
                <a:latin typeface="Poppins Light" panose="00000400000000000000" pitchFamily="2" charset="0"/>
                <a:ea typeface="Proxima Nova"/>
                <a:cs typeface="Proxima Nova"/>
              </a:rPr>
              <a:t> </a:t>
            </a:r>
            <a:endParaRPr lang="en-US" sz="1800" dirty="0">
              <a:solidFill>
                <a:srgbClr val="444444"/>
              </a:solidFill>
              <a:latin typeface="Poppins Light" panose="00000400000000000000" pitchFamily="2" charset="0"/>
              <a:ea typeface="Proxima Nova"/>
              <a:cs typeface="Proxima Nova"/>
            </a:endParaRPr>
          </a:p>
          <a:p>
            <a:pPr algn="l">
              <a:lnSpc>
                <a:spcPct val="107000"/>
              </a:lnSpc>
              <a:spcAft>
                <a:spcPts val="800"/>
              </a:spcAft>
            </a:pPr>
            <a:r>
              <a:rPr lang="en-US" sz="1800" i="1" dirty="0">
                <a:solidFill>
                  <a:schemeClr val="bg1"/>
                </a:solidFill>
                <a:effectLst/>
                <a:latin typeface="Poppins Light" panose="00000400000000000000" pitchFamily="2" charset="0"/>
                <a:ea typeface="Proxima Nova"/>
                <a:cs typeface="Proxima Nova"/>
              </a:rPr>
              <a:t>We should make good people wish that Christianity were true and then show them that it is </a:t>
            </a:r>
            <a:r>
              <a:rPr lang="en-US" sz="1800" dirty="0">
                <a:solidFill>
                  <a:schemeClr val="bg1"/>
                </a:solidFill>
                <a:effectLst/>
                <a:latin typeface="Poppins Light" panose="00000400000000000000" pitchFamily="2" charset="0"/>
                <a:ea typeface="Proxima Nova"/>
                <a:cs typeface="Proxima Nova"/>
              </a:rPr>
              <a:t> (Pascale) </a:t>
            </a:r>
            <a:endParaRPr lang="en-GB" sz="1800" dirty="0">
              <a:solidFill>
                <a:schemeClr val="bg1"/>
              </a:solidFill>
              <a:effectLst/>
              <a:latin typeface="Proxima Nova"/>
              <a:ea typeface="Proxima Nova"/>
              <a:cs typeface="Proxima Nova"/>
            </a:endParaRPr>
          </a:p>
          <a:p>
            <a:pPr>
              <a:lnSpc>
                <a:spcPct val="125000"/>
              </a:lnSpc>
              <a:spcAft>
                <a:spcPts val="1000"/>
              </a:spcAft>
            </a:pPr>
            <a:r>
              <a:rPr lang="en-US" sz="1800" dirty="0">
                <a:solidFill>
                  <a:srgbClr val="444444"/>
                </a:solidFill>
                <a:effectLst/>
                <a:latin typeface="Poppins Light" panose="00000400000000000000" pitchFamily="2" charset="0"/>
                <a:ea typeface="Proxima Nova"/>
                <a:cs typeface="Proxima Nova"/>
              </a:rPr>
              <a:t> </a:t>
            </a:r>
            <a:endParaRPr lang="en-GB" sz="1800" dirty="0">
              <a:solidFill>
                <a:srgbClr val="444444"/>
              </a:solidFill>
              <a:effectLst/>
              <a:latin typeface="Proxima Nova"/>
              <a:ea typeface="Proxima Nova"/>
              <a:cs typeface="Proxima Nova"/>
            </a:endParaRPr>
          </a:p>
          <a:p>
            <a:pPr algn="l">
              <a:lnSpc>
                <a:spcPct val="107000"/>
              </a:lnSpc>
              <a:spcAft>
                <a:spcPts val="800"/>
              </a:spcAft>
            </a:pPr>
            <a:r>
              <a:rPr lang="en-US" sz="1800" dirty="0">
                <a:solidFill>
                  <a:srgbClr val="444444"/>
                </a:solidFill>
                <a:effectLst/>
                <a:latin typeface="Poppins Light" panose="00000400000000000000" pitchFamily="2" charset="0"/>
                <a:ea typeface="Proxima Nova"/>
                <a:cs typeface="Proxima Nova"/>
              </a:rPr>
              <a:t> </a:t>
            </a:r>
            <a:endParaRPr lang="en-GB" sz="1800" dirty="0">
              <a:solidFill>
                <a:srgbClr val="444444"/>
              </a:solidFill>
              <a:effectLst/>
              <a:latin typeface="Proxima Nova"/>
              <a:ea typeface="Proxima Nova"/>
              <a:cs typeface="Proxima Nova"/>
            </a:endParaRPr>
          </a:p>
        </p:txBody>
      </p:sp>
    </p:spTree>
    <p:extLst>
      <p:ext uri="{BB962C8B-B14F-4D97-AF65-F5344CB8AC3E}">
        <p14:creationId xmlns:p14="http://schemas.microsoft.com/office/powerpoint/2010/main" val="2742040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4543-10A4-8045-AAE4-A4D02F7E234D}"/>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What Should I do? </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BAF6EC90-D381-4047-AA78-6A85565B2455}"/>
              </a:ext>
            </a:extLst>
          </p:cNvPr>
          <p:cNvSpPr txBox="1">
            <a:spLocks/>
          </p:cNvSpPr>
          <p:nvPr/>
        </p:nvSpPr>
        <p:spPr>
          <a:xfrm>
            <a:off x="460743" y="1509823"/>
            <a:ext cx="6578009" cy="44869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25000"/>
              </a:lnSpc>
              <a:spcAft>
                <a:spcPts val="1000"/>
              </a:spcAft>
              <a:buSzPts val="1000"/>
              <a:buFont typeface="Symbol" panose="05050102010706020507" pitchFamily="18" charset="2"/>
              <a:buChar char=""/>
              <a:tabLst>
                <a:tab pos="457200" algn="l"/>
              </a:tabLst>
            </a:pPr>
            <a:r>
              <a:rPr lang="en-US" sz="1800" b="1" dirty="0">
                <a:solidFill>
                  <a:schemeClr val="bg1"/>
                </a:solidFill>
                <a:effectLst/>
                <a:latin typeface="Poppins Light" panose="00000400000000000000" pitchFamily="2" charset="0"/>
                <a:ea typeface="Times New Roman" panose="02020603050405020304" pitchFamily="18" charset="0"/>
                <a:cs typeface="Proxima Nova"/>
              </a:rPr>
              <a:t>Live </a:t>
            </a:r>
            <a:r>
              <a:rPr lang="en-US" sz="1800" b="1" dirty="0">
                <a:solidFill>
                  <a:schemeClr val="bg1"/>
                </a:solidFill>
                <a:latin typeface="Poppins Light" panose="00000400000000000000" pitchFamily="2" charset="0"/>
                <a:ea typeface="Times New Roman" panose="02020603050405020304" pitchFamily="18" charset="0"/>
                <a:cs typeface="Proxima Nova"/>
              </a:rPr>
              <a:t>Authentically</a:t>
            </a:r>
            <a:endParaRPr lang="en-GB" sz="1800" b="1" dirty="0">
              <a:solidFill>
                <a:schemeClr val="bg1"/>
              </a:solidFill>
              <a:latin typeface="Proxima Nova"/>
              <a:ea typeface="Times New Roman" panose="02020603050405020304" pitchFamily="18" charset="0"/>
              <a:cs typeface="Proxima Nova"/>
            </a:endParaRPr>
          </a:p>
          <a:p>
            <a:pPr lvl="0" algn="l">
              <a:lnSpc>
                <a:spcPct val="125000"/>
              </a:lnSpc>
              <a:spcAft>
                <a:spcPts val="1000"/>
              </a:spcAft>
              <a:buSzPts val="1000"/>
              <a:tabLst>
                <a:tab pos="457200" algn="l"/>
              </a:tabLst>
            </a:pPr>
            <a:r>
              <a:rPr lang="en-US" sz="1800" dirty="0">
                <a:solidFill>
                  <a:schemeClr val="bg1"/>
                </a:solidFill>
                <a:effectLst/>
                <a:latin typeface="Poppins Light" panose="00000400000000000000" pitchFamily="2" charset="0"/>
                <a:ea typeface="Proxima Nova"/>
                <a:cs typeface="Proxima Nova"/>
              </a:rPr>
              <a:t> </a:t>
            </a:r>
            <a:r>
              <a:rPr lang="en-GB" sz="1800" kern="100" dirty="0">
                <a:solidFill>
                  <a:schemeClr val="bg1"/>
                </a:solidFill>
                <a:effectLst/>
                <a:latin typeface="Poppins Light" panose="00000400000000000000" pitchFamily="2" charset="0"/>
                <a:ea typeface="Calibri" panose="020F0502020204030204" pitchFamily="34" charset="0"/>
                <a:cs typeface="Times New Roman" panose="02020603050405020304" pitchFamily="18" charset="0"/>
              </a:rPr>
              <a:t>I have come to feel that the primary reality of which we have to take account in seeking for a Christian impact on public life is the Christian congregation. How is it possible that the gospel should be credible, that people should come to believe that the power which has the last word in human affairs is represented by a man hanging on a cross? I am suggesting that the only answer, the only </a:t>
            </a:r>
            <a:r>
              <a:rPr lang="en-GB" sz="1800" b="1" kern="100" dirty="0">
                <a:solidFill>
                  <a:schemeClr val="bg1"/>
                </a:solidFill>
                <a:effectLst/>
                <a:latin typeface="Poppins Light" panose="00000400000000000000" pitchFamily="2" charset="0"/>
                <a:ea typeface="Calibri" panose="020F0502020204030204" pitchFamily="34" charset="0"/>
                <a:cs typeface="Times New Roman" panose="02020603050405020304" pitchFamily="18" charset="0"/>
              </a:rPr>
              <a:t>hermeneutic of the gospel</a:t>
            </a:r>
            <a:r>
              <a:rPr lang="en-GB" sz="1800" kern="100" dirty="0">
                <a:solidFill>
                  <a:schemeClr val="bg1"/>
                </a:solidFill>
                <a:effectLst/>
                <a:latin typeface="Poppins Light" panose="00000400000000000000" pitchFamily="2" charset="0"/>
                <a:ea typeface="Calibri" panose="020F0502020204030204" pitchFamily="34" charset="0"/>
                <a:cs typeface="Times New Roman" panose="02020603050405020304" pitchFamily="18" charset="0"/>
              </a:rPr>
              <a:t>, is a congregation of men and women who believe it and live by it. </a:t>
            </a:r>
          </a:p>
          <a:p>
            <a:pPr lvl="0" algn="l">
              <a:lnSpc>
                <a:spcPct val="125000"/>
              </a:lnSpc>
              <a:spcAft>
                <a:spcPts val="1000"/>
              </a:spcAft>
              <a:buSzPts val="1000"/>
              <a:tabLst>
                <a:tab pos="457200" algn="l"/>
              </a:tabLst>
            </a:pPr>
            <a:r>
              <a:rPr lang="en-GB" sz="1800" kern="100" dirty="0">
                <a:solidFill>
                  <a:schemeClr val="bg1"/>
                </a:solidFill>
                <a:effectLst/>
                <a:latin typeface="Poppins Light" panose="00000400000000000000" pitchFamily="2" charset="0"/>
                <a:ea typeface="Calibri" panose="020F0502020204030204" pitchFamily="34" charset="0"/>
                <a:cs typeface="Times New Roman" panose="02020603050405020304" pitchFamily="18" charset="0"/>
              </a:rPr>
              <a:t>(</a:t>
            </a:r>
            <a:r>
              <a:rPr lang="en-GB" sz="1800" kern="100" dirty="0" err="1">
                <a:solidFill>
                  <a:schemeClr val="bg1"/>
                </a:solidFill>
                <a:effectLst/>
                <a:latin typeface="Poppins Light" panose="00000400000000000000" pitchFamily="2" charset="0"/>
                <a:ea typeface="Calibri" panose="020F0502020204030204" pitchFamily="34" charset="0"/>
                <a:cs typeface="Times New Roman" panose="02020603050405020304" pitchFamily="18" charset="0"/>
              </a:rPr>
              <a:t>Lesslie</a:t>
            </a:r>
            <a:r>
              <a:rPr lang="en-GB" sz="1800" kern="100" dirty="0">
                <a:solidFill>
                  <a:schemeClr val="bg1"/>
                </a:solidFill>
                <a:effectLst/>
                <a:latin typeface="Poppins Light" panose="00000400000000000000" pitchFamily="2" charset="0"/>
                <a:ea typeface="Calibri" panose="020F0502020204030204" pitchFamily="34" charset="0"/>
                <a:cs typeface="Times New Roman" panose="02020603050405020304" pitchFamily="18" charset="0"/>
              </a:rPr>
              <a:t> Newbigin, The Gospel in a Pluralist Society (Grand Rapids, MI: Wm. B. Eerdmans, 1989), p. 227.)</a:t>
            </a:r>
            <a:endParaRPr lang="en-GB"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The Gospel in a Pluralist Society (SPCK Classics)">
            <a:extLst>
              <a:ext uri="{FF2B5EF4-FFF2-40B4-BE49-F238E27FC236}">
                <a16:creationId xmlns:a16="http://schemas.microsoft.com/office/drawing/2014/main" id="{B00361D2-D64A-BEEB-2804-501931414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915" y="2121607"/>
            <a:ext cx="2624913" cy="393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03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Part 1: What is mission? </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467361" y="1720427"/>
            <a:ext cx="6597226" cy="33364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5000"/>
              </a:lnSpc>
              <a:spcAft>
                <a:spcPts val="1000"/>
              </a:spcAft>
            </a:pPr>
            <a:endParaRPr lang="en-GB" dirty="0">
              <a:solidFill>
                <a:schemeClr val="bg1"/>
              </a:solidFill>
              <a:effectLst/>
              <a:latin typeface="Proxima Nova"/>
              <a:ea typeface="Proxima Nova"/>
              <a:cs typeface="Proxima Nova"/>
            </a:endParaRPr>
          </a:p>
          <a:p>
            <a:pPr algn="l">
              <a:lnSpc>
                <a:spcPct val="125000"/>
              </a:lnSpc>
              <a:spcAft>
                <a:spcPts val="1000"/>
              </a:spcAft>
            </a:pPr>
            <a:r>
              <a:rPr lang="en-US" dirty="0">
                <a:solidFill>
                  <a:schemeClr val="bg1"/>
                </a:solidFill>
                <a:effectLst/>
                <a:latin typeface="Poppins Light" panose="00000400000000000000" pitchFamily="2" charset="0"/>
                <a:ea typeface="Proxima Nova"/>
                <a:cs typeface="Proxima Nova"/>
              </a:rPr>
              <a:t>The word mission occurs sparingly in the English translation of the Bible. It stems from the Latin verb </a:t>
            </a:r>
            <a:r>
              <a:rPr lang="en-US" i="1" dirty="0" err="1">
                <a:solidFill>
                  <a:schemeClr val="bg1"/>
                </a:solidFill>
                <a:effectLst/>
                <a:latin typeface="Poppins Light" panose="00000400000000000000" pitchFamily="2" charset="0"/>
                <a:ea typeface="Proxima Nova"/>
                <a:cs typeface="Proxima Nova"/>
              </a:rPr>
              <a:t>mitto</a:t>
            </a:r>
            <a:r>
              <a:rPr lang="en-US" i="1" dirty="0">
                <a:solidFill>
                  <a:schemeClr val="bg1"/>
                </a:solidFill>
                <a:effectLst/>
                <a:latin typeface="Poppins Light" panose="00000400000000000000" pitchFamily="2" charset="0"/>
                <a:ea typeface="Proxima Nova"/>
                <a:cs typeface="Proxima Nova"/>
              </a:rPr>
              <a:t> </a:t>
            </a:r>
            <a:r>
              <a:rPr lang="en-US" dirty="0">
                <a:solidFill>
                  <a:schemeClr val="bg1"/>
                </a:solidFill>
                <a:effectLst/>
                <a:latin typeface="Poppins Light" panose="00000400000000000000" pitchFamily="2" charset="0"/>
                <a:ea typeface="Proxima Nova"/>
                <a:cs typeface="Proxima Nova"/>
              </a:rPr>
              <a:t>(with </a:t>
            </a:r>
            <a:r>
              <a:rPr lang="en-US" i="1" dirty="0" err="1">
                <a:solidFill>
                  <a:schemeClr val="bg1"/>
                </a:solidFill>
                <a:effectLst/>
                <a:latin typeface="Poppins Light" panose="00000400000000000000" pitchFamily="2" charset="0"/>
                <a:ea typeface="Proxima Nova"/>
                <a:cs typeface="Proxima Nova"/>
              </a:rPr>
              <a:t>missio</a:t>
            </a:r>
            <a:r>
              <a:rPr lang="en-US" i="1" dirty="0">
                <a:solidFill>
                  <a:schemeClr val="bg1"/>
                </a:solidFill>
                <a:effectLst/>
                <a:latin typeface="Poppins Light" panose="00000400000000000000" pitchFamily="2" charset="0"/>
                <a:ea typeface="Proxima Nova"/>
                <a:cs typeface="Proxima Nova"/>
              </a:rPr>
              <a:t> </a:t>
            </a:r>
            <a:r>
              <a:rPr lang="en-US" dirty="0">
                <a:solidFill>
                  <a:schemeClr val="bg1"/>
                </a:solidFill>
                <a:effectLst/>
                <a:latin typeface="Poppins Light" panose="00000400000000000000" pitchFamily="2" charset="0"/>
                <a:ea typeface="Proxima Nova"/>
                <a:cs typeface="Proxima Nova"/>
              </a:rPr>
              <a:t>being the noun form) and simply means ‘to send’. </a:t>
            </a:r>
            <a:endParaRPr lang="en-GB" dirty="0">
              <a:solidFill>
                <a:schemeClr val="bg1"/>
              </a:solidFill>
              <a:effectLst/>
              <a:latin typeface="Proxima Nova"/>
              <a:ea typeface="Proxima Nova"/>
              <a:cs typeface="Proxima Nova"/>
            </a:endParaRPr>
          </a:p>
          <a:p>
            <a:pPr algn="l"/>
            <a:endParaRPr lang="en-US" dirty="0">
              <a:solidFill>
                <a:schemeClr val="bg1"/>
              </a:solidFill>
              <a:latin typeface="Poppins" pitchFamily="2" charset="77"/>
              <a:cs typeface="Poppins" pitchFamily="2" charset="77"/>
            </a:endParaRPr>
          </a:p>
        </p:txBody>
      </p:sp>
      <p:pic>
        <p:nvPicPr>
          <p:cNvPr id="1026" name="Picture 2" descr="60 HQ Images The Mission Movie Review / The Mission It Might All Have ...">
            <a:extLst>
              <a:ext uri="{FF2B5EF4-FFF2-40B4-BE49-F238E27FC236}">
                <a16:creationId xmlns:a16="http://schemas.microsoft.com/office/drawing/2014/main" id="{E889DF9A-CAE7-2266-5573-529F35152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001" y="2106972"/>
            <a:ext cx="2860266" cy="428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494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4543-10A4-8045-AAE4-A4D02F7E234D}"/>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What Should I do? </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BAF6EC90-D381-4047-AA78-6A85565B2455}"/>
              </a:ext>
            </a:extLst>
          </p:cNvPr>
          <p:cNvSpPr txBox="1">
            <a:spLocks/>
          </p:cNvSpPr>
          <p:nvPr/>
        </p:nvSpPr>
        <p:spPr>
          <a:xfrm>
            <a:off x="460743" y="1509823"/>
            <a:ext cx="9980429" cy="44869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Aft>
                <a:spcPts val="1000"/>
              </a:spcAft>
            </a:pPr>
            <a:endParaRPr lang="en-US" sz="1800" dirty="0">
              <a:solidFill>
                <a:schemeClr val="bg1"/>
              </a:solidFill>
              <a:effectLst/>
              <a:latin typeface="Poppins Light" panose="00000400000000000000" pitchFamily="2" charset="0"/>
              <a:ea typeface="Proxima Nova"/>
              <a:cs typeface="Proxima Nova"/>
            </a:endParaRPr>
          </a:p>
          <a:p>
            <a:pPr algn="l">
              <a:lnSpc>
                <a:spcPct val="150000"/>
              </a:lnSpc>
              <a:spcAft>
                <a:spcPts val="1000"/>
              </a:spcAft>
            </a:pPr>
            <a:r>
              <a:rPr lang="en-US" sz="1800" dirty="0">
                <a:solidFill>
                  <a:schemeClr val="bg1"/>
                </a:solidFill>
                <a:effectLst/>
                <a:latin typeface="Poppins Light" panose="00000400000000000000" pitchFamily="2" charset="0"/>
                <a:ea typeface="Proxima Nova"/>
                <a:cs typeface="Proxima Nova"/>
              </a:rPr>
              <a:t>We always give thanks to God for all of you and mention you in our prayers, constantly remembering before our God and Father your work of faith and </a:t>
            </a:r>
            <a:r>
              <a:rPr lang="en-US" sz="1800" dirty="0" err="1">
                <a:solidFill>
                  <a:schemeClr val="bg1"/>
                </a:solidFill>
                <a:effectLst/>
                <a:latin typeface="Poppins Light" panose="00000400000000000000" pitchFamily="2" charset="0"/>
                <a:ea typeface="Proxima Nova"/>
                <a:cs typeface="Proxima Nova"/>
              </a:rPr>
              <a:t>labour</a:t>
            </a:r>
            <a:r>
              <a:rPr lang="en-US" sz="1800" dirty="0">
                <a:solidFill>
                  <a:schemeClr val="bg1"/>
                </a:solidFill>
                <a:effectLst/>
                <a:latin typeface="Poppins Light" panose="00000400000000000000" pitchFamily="2" charset="0"/>
                <a:ea typeface="Proxima Nova"/>
                <a:cs typeface="Proxima Nova"/>
              </a:rPr>
              <a:t> of love and steadfastness of hope in our Lord Jesus Christ.  </a:t>
            </a:r>
            <a:endParaRPr lang="en-GB" sz="1800" dirty="0">
              <a:solidFill>
                <a:schemeClr val="bg1"/>
              </a:solidFill>
              <a:effectLst/>
              <a:latin typeface="Proxima Nova"/>
              <a:ea typeface="Proxima Nova"/>
              <a:cs typeface="Proxima Nova"/>
            </a:endParaRPr>
          </a:p>
          <a:p>
            <a:pPr marL="252095">
              <a:lnSpc>
                <a:spcPct val="150000"/>
              </a:lnSpc>
              <a:spcAft>
                <a:spcPts val="1000"/>
              </a:spcAft>
            </a:pPr>
            <a:r>
              <a:rPr lang="en-US" sz="1800" dirty="0">
                <a:solidFill>
                  <a:schemeClr val="bg1"/>
                </a:solidFill>
                <a:effectLst/>
                <a:latin typeface="Poppins Light" panose="00000400000000000000" pitchFamily="2" charset="0"/>
                <a:ea typeface="Proxima Nova"/>
                <a:cs typeface="Proxima Nova"/>
              </a:rPr>
              <a:t>(1 Thessalonians 1.2-3)</a:t>
            </a:r>
            <a:endParaRPr lang="en-GB" sz="1800" dirty="0">
              <a:solidFill>
                <a:schemeClr val="bg1"/>
              </a:solidFill>
              <a:effectLst/>
              <a:latin typeface="Proxima Nova"/>
              <a:ea typeface="Proxima Nova"/>
              <a:cs typeface="Proxima Nova"/>
            </a:endParaRPr>
          </a:p>
          <a:p>
            <a:pPr marL="252095">
              <a:lnSpc>
                <a:spcPct val="150000"/>
              </a:lnSpc>
              <a:spcAft>
                <a:spcPts val="1000"/>
              </a:spcAft>
            </a:pPr>
            <a:r>
              <a:rPr lang="en-US" sz="1800" dirty="0">
                <a:solidFill>
                  <a:srgbClr val="444444"/>
                </a:solidFill>
                <a:effectLst/>
                <a:latin typeface="Poppins Light" panose="00000400000000000000" pitchFamily="2" charset="0"/>
                <a:ea typeface="Proxima Nova"/>
                <a:cs typeface="Proxima Nova"/>
              </a:rPr>
              <a:t> </a:t>
            </a:r>
            <a:endParaRPr lang="en-GB" sz="1800" dirty="0">
              <a:solidFill>
                <a:srgbClr val="444444"/>
              </a:solidFill>
              <a:effectLst/>
              <a:latin typeface="Proxima Nova"/>
              <a:ea typeface="Proxima Nova"/>
              <a:cs typeface="Proxima Nova"/>
            </a:endParaRPr>
          </a:p>
        </p:txBody>
      </p:sp>
    </p:spTree>
    <p:extLst>
      <p:ext uri="{BB962C8B-B14F-4D97-AF65-F5344CB8AC3E}">
        <p14:creationId xmlns:p14="http://schemas.microsoft.com/office/powerpoint/2010/main" val="774251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4543-10A4-8045-AAE4-A4D02F7E234D}"/>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What Should I do? </a:t>
            </a:r>
            <a:endParaRPr lang="en-US" sz="4000" b="1" dirty="0">
              <a:solidFill>
                <a:schemeClr val="bg1"/>
              </a:solidFill>
              <a:latin typeface="Poppins" pitchFamily="2" charset="77"/>
              <a:cs typeface="Poppins" pitchFamily="2" charset="77"/>
            </a:endParaRPr>
          </a:p>
        </p:txBody>
      </p:sp>
      <p:pic>
        <p:nvPicPr>
          <p:cNvPr id="3076" name="Picture 4">
            <a:extLst>
              <a:ext uri="{FF2B5EF4-FFF2-40B4-BE49-F238E27FC236}">
                <a16:creationId xmlns:a16="http://schemas.microsoft.com/office/drawing/2014/main" id="{770E07B6-9581-16DA-920C-49F6B7DCE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53" y="1935126"/>
            <a:ext cx="2568353" cy="38525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43C7FC-3A94-1051-AAA2-646E106700D5}"/>
              </a:ext>
            </a:extLst>
          </p:cNvPr>
          <p:cNvSpPr txBox="1"/>
          <p:nvPr/>
        </p:nvSpPr>
        <p:spPr>
          <a:xfrm>
            <a:off x="3735571" y="1935126"/>
            <a:ext cx="6039293" cy="4675319"/>
          </a:xfrm>
          <a:prstGeom prst="rect">
            <a:avLst/>
          </a:prstGeom>
          <a:noFill/>
        </p:spPr>
        <p:txBody>
          <a:bodyPr wrap="square">
            <a:spAutoFit/>
          </a:bodyPr>
          <a:lstStyle/>
          <a:p>
            <a:pPr>
              <a:lnSpc>
                <a:spcPct val="150000"/>
              </a:lnSpc>
              <a:spcAft>
                <a:spcPts val="1000"/>
              </a:spcAft>
            </a:pPr>
            <a:r>
              <a:rPr lang="en-US" sz="1800" dirty="0">
                <a:solidFill>
                  <a:schemeClr val="bg1"/>
                </a:solidFill>
                <a:effectLst/>
                <a:latin typeface="Poppins Light" panose="00000400000000000000" pitchFamily="2" charset="0"/>
                <a:ea typeface="Proxima Nova"/>
                <a:cs typeface="Proxima Nova"/>
              </a:rPr>
              <a:t>a kind of participation in God that means participation in the world in a radically new way. Thus faith, love and hope have to do with the distinctive form of Christian participation in the world; they are not merely centripetal activities but centrifugal ones. In other words they have to do with witness, with mission.  (Michael J. Gorman, </a:t>
            </a:r>
            <a:r>
              <a:rPr lang="en-US" sz="1800" i="1" dirty="0">
                <a:solidFill>
                  <a:schemeClr val="bg1"/>
                </a:solidFill>
                <a:effectLst/>
                <a:latin typeface="Poppins Light" panose="00000400000000000000" pitchFamily="2" charset="0"/>
                <a:ea typeface="Proxima Nova"/>
                <a:cs typeface="Proxima Nova"/>
              </a:rPr>
              <a:t>Becoming the Gospel: Paul, participation and mission </a:t>
            </a:r>
            <a:r>
              <a:rPr lang="en-US" sz="1800" dirty="0">
                <a:solidFill>
                  <a:schemeClr val="bg1"/>
                </a:solidFill>
                <a:effectLst/>
                <a:latin typeface="Poppins Light" panose="00000400000000000000" pitchFamily="2" charset="0"/>
                <a:ea typeface="Proxima Nova"/>
                <a:cs typeface="Proxima Nova"/>
              </a:rPr>
              <a:t>(Grand Rapids, MI: Wm. B. Eerdmans, 2015 p.65)</a:t>
            </a:r>
            <a:endParaRPr lang="en-GB" sz="1600" dirty="0">
              <a:solidFill>
                <a:schemeClr val="bg1"/>
              </a:solidFill>
              <a:effectLst/>
              <a:latin typeface="Proxima Nova"/>
              <a:ea typeface="Proxima Nova"/>
              <a:cs typeface="Proxima Nova"/>
            </a:endParaRPr>
          </a:p>
          <a:p>
            <a:pPr>
              <a:lnSpc>
                <a:spcPct val="115000"/>
              </a:lnSpc>
              <a:spcAft>
                <a:spcPts val="1000"/>
              </a:spcAft>
            </a:pPr>
            <a:r>
              <a:rPr lang="en-US" sz="1800" dirty="0">
                <a:solidFill>
                  <a:srgbClr val="444444"/>
                </a:solidFill>
                <a:effectLst/>
                <a:latin typeface="Poppins Light" panose="00000400000000000000" pitchFamily="2" charset="0"/>
                <a:ea typeface="Times New Roman" panose="02020603050405020304" pitchFamily="18" charset="0"/>
                <a:cs typeface="Proxima Nova"/>
              </a:rPr>
              <a:t> </a:t>
            </a:r>
            <a:endParaRPr lang="en-GB" sz="1600" dirty="0">
              <a:solidFill>
                <a:srgbClr val="444444"/>
              </a:solidFill>
              <a:effectLst/>
              <a:latin typeface="Proxima Nova"/>
              <a:ea typeface="Proxima Nova"/>
              <a:cs typeface="Proxima Nova"/>
            </a:endParaRPr>
          </a:p>
        </p:txBody>
      </p:sp>
    </p:spTree>
    <p:extLst>
      <p:ext uri="{BB962C8B-B14F-4D97-AF65-F5344CB8AC3E}">
        <p14:creationId xmlns:p14="http://schemas.microsoft.com/office/powerpoint/2010/main" val="50358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Mission and Theology</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1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ltLang="en-US" sz="2800" dirty="0">
              <a:solidFill>
                <a:schemeClr val="bg1"/>
              </a:solidFill>
              <a:latin typeface="Poppins" pitchFamily="2" charset="77"/>
              <a:cs typeface="Poppins" pitchFamily="2" charset="77"/>
            </a:endParaRPr>
          </a:p>
        </p:txBody>
      </p:sp>
      <p:pic>
        <p:nvPicPr>
          <p:cNvPr id="4" name="Picture 3" descr="A picture containing diagram&#10;&#10;Description automatically generated">
            <a:extLst>
              <a:ext uri="{FF2B5EF4-FFF2-40B4-BE49-F238E27FC236}">
                <a16:creationId xmlns:a16="http://schemas.microsoft.com/office/drawing/2014/main" id="{6F77EA56-D86F-09D7-5DD9-93B72EDB9D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8102" y="2061633"/>
            <a:ext cx="3310890" cy="1651000"/>
          </a:xfrm>
          <a:prstGeom prst="rect">
            <a:avLst/>
          </a:prstGeom>
          <a:noFill/>
          <a:ln>
            <a:noFill/>
          </a:ln>
        </p:spPr>
      </p:pic>
      <p:pic>
        <p:nvPicPr>
          <p:cNvPr id="5" name="Picture 4" descr="Diagram&#10;&#10;Description automatically generated">
            <a:extLst>
              <a:ext uri="{FF2B5EF4-FFF2-40B4-BE49-F238E27FC236}">
                <a16:creationId xmlns:a16="http://schemas.microsoft.com/office/drawing/2014/main" id="{8A3A654F-A807-6084-D72D-CE9744456E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3405" y="2789872"/>
            <a:ext cx="5682846" cy="2120795"/>
          </a:xfrm>
          <a:prstGeom prst="rect">
            <a:avLst/>
          </a:prstGeom>
          <a:noFill/>
          <a:ln>
            <a:noFill/>
          </a:ln>
        </p:spPr>
      </p:pic>
      <p:pic>
        <p:nvPicPr>
          <p:cNvPr id="6" name="Picture 5" descr="A picture containing diagram&#10;&#10;Description automatically generated">
            <a:extLst>
              <a:ext uri="{FF2B5EF4-FFF2-40B4-BE49-F238E27FC236}">
                <a16:creationId xmlns:a16="http://schemas.microsoft.com/office/drawing/2014/main" id="{7C8E2D3B-9115-3C41-A528-4CFA60A946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3852" y="4119667"/>
            <a:ext cx="2737908" cy="2393502"/>
          </a:xfrm>
          <a:prstGeom prst="rect">
            <a:avLst/>
          </a:prstGeom>
          <a:noFill/>
          <a:ln>
            <a:noFill/>
          </a:ln>
        </p:spPr>
      </p:pic>
    </p:spTree>
    <p:extLst>
      <p:ext uri="{BB962C8B-B14F-4D97-AF65-F5344CB8AC3E}">
        <p14:creationId xmlns:p14="http://schemas.microsoft.com/office/powerpoint/2010/main" val="189730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Mission and Theology</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1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5000"/>
              </a:lnSpc>
              <a:spcAft>
                <a:spcPts val="1000"/>
              </a:spcAft>
            </a:pPr>
            <a:r>
              <a:rPr lang="en-GB" sz="1800" dirty="0">
                <a:solidFill>
                  <a:srgbClr val="444444"/>
                </a:solidFill>
                <a:effectLst/>
                <a:latin typeface="Poppins Light" panose="00000400000000000000" pitchFamily="2" charset="0"/>
                <a:ea typeface="Proxima Nova"/>
                <a:cs typeface="Proxima Nova"/>
              </a:rPr>
              <a:t> </a:t>
            </a:r>
            <a:r>
              <a:rPr lang="en-US" sz="1800" dirty="0">
                <a:solidFill>
                  <a:schemeClr val="bg1"/>
                </a:solidFill>
                <a:effectLst/>
                <a:latin typeface="Poppins Light" panose="00000400000000000000" pitchFamily="2" charset="0"/>
                <a:ea typeface="Proxima Nova"/>
                <a:cs typeface="Proxima Nova"/>
              </a:rPr>
              <a:t>‘The New Testament writers were not scholars who had the leisure to research the evidence before they put pen to paper. Rather, they wrote in the context of an “emergency situation”, of a church which, because of its missionary encounter with the world, was </a:t>
            </a:r>
            <a:r>
              <a:rPr lang="en-US" sz="1800" i="1" dirty="0">
                <a:solidFill>
                  <a:schemeClr val="bg1"/>
                </a:solidFill>
                <a:effectLst/>
                <a:latin typeface="Poppins Light" panose="00000400000000000000" pitchFamily="2" charset="0"/>
                <a:ea typeface="Proxima Nova"/>
                <a:cs typeface="Proxima Nova"/>
              </a:rPr>
              <a:t>forced</a:t>
            </a:r>
            <a:r>
              <a:rPr lang="en-US" sz="1800" dirty="0">
                <a:solidFill>
                  <a:schemeClr val="bg1"/>
                </a:solidFill>
                <a:effectLst/>
                <a:latin typeface="Poppins Light" panose="00000400000000000000" pitchFamily="2" charset="0"/>
                <a:ea typeface="Proxima Nova"/>
                <a:cs typeface="Proxima Nova"/>
              </a:rPr>
              <a:t> to theologize.’ (Bosch, </a:t>
            </a:r>
            <a:r>
              <a:rPr lang="en-US" sz="1800" i="1" dirty="0">
                <a:solidFill>
                  <a:schemeClr val="bg1"/>
                </a:solidFill>
                <a:effectLst/>
                <a:latin typeface="Poppins Light" panose="00000400000000000000" pitchFamily="2" charset="0"/>
                <a:ea typeface="Proxima Nova"/>
                <a:cs typeface="Proxima Nova"/>
              </a:rPr>
              <a:t>Transforming Mission </a:t>
            </a:r>
            <a:r>
              <a:rPr lang="en-US" sz="1800" dirty="0">
                <a:solidFill>
                  <a:schemeClr val="bg1"/>
                </a:solidFill>
                <a:effectLst/>
                <a:latin typeface="Poppins Light" panose="00000400000000000000" pitchFamily="2" charset="0"/>
                <a:ea typeface="Proxima Nova"/>
                <a:cs typeface="Proxima Nova"/>
              </a:rPr>
              <a:t>p.16)</a:t>
            </a:r>
            <a:endParaRPr lang="en-GB" sz="1800" dirty="0">
              <a:solidFill>
                <a:schemeClr val="bg1"/>
              </a:solidFill>
              <a:effectLst/>
              <a:latin typeface="Proxima Nova"/>
              <a:ea typeface="Proxima Nova"/>
              <a:cs typeface="Proxima Nova"/>
            </a:endParaRPr>
          </a:p>
          <a:p>
            <a:pPr algn="l"/>
            <a:endParaRPr lang="en-US" dirty="0">
              <a:solidFill>
                <a:schemeClr val="bg1"/>
              </a:solidFill>
              <a:latin typeface="Poppins" pitchFamily="2" charset="77"/>
              <a:cs typeface="Poppins" pitchFamily="2" charset="77"/>
            </a:endParaRPr>
          </a:p>
        </p:txBody>
      </p:sp>
      <p:pic>
        <p:nvPicPr>
          <p:cNvPr id="5" name="Picture 4" descr="A rolled up paper with a red ribbon">
            <a:extLst>
              <a:ext uri="{FF2B5EF4-FFF2-40B4-BE49-F238E27FC236}">
                <a16:creationId xmlns:a16="http://schemas.microsoft.com/office/drawing/2014/main" id="{798F45BB-4B7F-82C2-D78F-A7D9ADDF865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03398" y="3887893"/>
            <a:ext cx="2239303" cy="1881856"/>
          </a:xfrm>
          <a:prstGeom prst="rect">
            <a:avLst/>
          </a:prstGeom>
        </p:spPr>
      </p:pic>
    </p:spTree>
    <p:extLst>
      <p:ext uri="{BB962C8B-B14F-4D97-AF65-F5344CB8AC3E}">
        <p14:creationId xmlns:p14="http://schemas.microsoft.com/office/powerpoint/2010/main" val="310695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bg1"/>
                </a:solidFill>
                <a:effectLst/>
                <a:latin typeface="Poppins Light" panose="00000400000000000000" pitchFamily="2" charset="0"/>
                <a:ea typeface="Proxima Nova"/>
                <a:cs typeface="Proxima Nova"/>
              </a:rPr>
              <a:t>Foundations for Missional Theology</a:t>
            </a:r>
            <a:endParaRPr lang="en-GB" sz="3200" dirty="0">
              <a:solidFill>
                <a:schemeClr val="bg1"/>
              </a:solidFill>
              <a:effectLst/>
              <a:latin typeface="Proxima Nova"/>
              <a:ea typeface="Proxima Nova"/>
              <a:cs typeface="Proxima Nova"/>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19" cy="43513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40000"/>
              </a:lnSpc>
              <a:spcAft>
                <a:spcPts val="1000"/>
              </a:spcAft>
              <a:buFont typeface="+mj-lt"/>
              <a:buAutoNum type="alphaLcPeriod"/>
            </a:pPr>
            <a:r>
              <a:rPr lang="en-GB" sz="1800" b="1" dirty="0">
                <a:solidFill>
                  <a:schemeClr val="bg1"/>
                </a:solidFill>
                <a:effectLst/>
                <a:latin typeface="Poppins Light" panose="00000400000000000000" pitchFamily="2" charset="0"/>
                <a:ea typeface="Proxima Nova"/>
                <a:cs typeface="Proxima Nova"/>
              </a:rPr>
              <a:t>The Mission of God. </a:t>
            </a:r>
            <a:r>
              <a:rPr lang="en-US" sz="1800" b="1" dirty="0">
                <a:solidFill>
                  <a:schemeClr val="bg1"/>
                </a:solidFill>
                <a:effectLst/>
                <a:latin typeface="Poppins Light" panose="00000400000000000000" pitchFamily="2" charset="0"/>
                <a:ea typeface="Proxima Nova"/>
                <a:cs typeface="Proxima Nova"/>
              </a:rPr>
              <a:t>(</a:t>
            </a:r>
            <a:r>
              <a:rPr lang="en-US" sz="1800" b="1" i="1" dirty="0">
                <a:solidFill>
                  <a:schemeClr val="bg1"/>
                </a:solidFill>
                <a:effectLst/>
                <a:latin typeface="Poppins Light" panose="00000400000000000000" pitchFamily="2" charset="0"/>
                <a:ea typeface="Proxima Nova"/>
                <a:cs typeface="Proxima Nova"/>
              </a:rPr>
              <a:t>Missio Dei)</a:t>
            </a:r>
            <a:endParaRPr lang="en-GB" sz="1800" b="1" dirty="0">
              <a:solidFill>
                <a:schemeClr val="bg1"/>
              </a:solidFill>
              <a:effectLst/>
              <a:latin typeface="Proxima Nova"/>
              <a:ea typeface="Proxima Nova"/>
              <a:cs typeface="Proxima Nova"/>
            </a:endParaRPr>
          </a:p>
          <a:p>
            <a:pPr algn="l">
              <a:lnSpc>
                <a:spcPct val="140000"/>
              </a:lnSpc>
              <a:spcAft>
                <a:spcPts val="1000"/>
              </a:spcAft>
            </a:pPr>
            <a:r>
              <a:rPr lang="en-US" sz="1800" dirty="0">
                <a:solidFill>
                  <a:schemeClr val="bg1"/>
                </a:solidFill>
                <a:effectLst/>
                <a:latin typeface="Poppins Light" panose="00000400000000000000" pitchFamily="2" charset="0"/>
                <a:ea typeface="Proxima Nova"/>
                <a:cs typeface="Proxima Nova"/>
              </a:rPr>
              <a:t>So mission has a Trinitarian basis and is </a:t>
            </a:r>
            <a:r>
              <a:rPr lang="en-US" sz="1800" b="1" dirty="0">
                <a:solidFill>
                  <a:schemeClr val="bg1"/>
                </a:solidFill>
                <a:effectLst/>
                <a:latin typeface="Poppins Light" panose="00000400000000000000" pitchFamily="2" charset="0"/>
                <a:ea typeface="Proxima Nova"/>
                <a:cs typeface="Proxima Nova"/>
              </a:rPr>
              <a:t>theocentric </a:t>
            </a:r>
            <a:r>
              <a:rPr lang="en-US" sz="1800" dirty="0">
                <a:solidFill>
                  <a:schemeClr val="bg1"/>
                </a:solidFill>
                <a:effectLst/>
                <a:latin typeface="Poppins Light" panose="00000400000000000000" pitchFamily="2" charset="0"/>
                <a:ea typeface="Proxima Nova"/>
                <a:cs typeface="Proxima Nova"/>
              </a:rPr>
              <a:t>rather than </a:t>
            </a:r>
            <a:r>
              <a:rPr lang="en-US" sz="1800" b="1" dirty="0">
                <a:solidFill>
                  <a:schemeClr val="bg1"/>
                </a:solidFill>
                <a:effectLst/>
                <a:latin typeface="Poppins Light" panose="00000400000000000000" pitchFamily="2" charset="0"/>
                <a:ea typeface="Proxima Nova"/>
                <a:cs typeface="Proxima Nova"/>
              </a:rPr>
              <a:t>anthropocentric</a:t>
            </a:r>
            <a:r>
              <a:rPr lang="en-US" sz="1800" dirty="0">
                <a:solidFill>
                  <a:schemeClr val="bg1"/>
                </a:solidFill>
                <a:effectLst/>
                <a:latin typeface="Poppins Light" panose="00000400000000000000" pitchFamily="2" charset="0"/>
                <a:ea typeface="Proxima Nova"/>
                <a:cs typeface="Proxima Nova"/>
              </a:rPr>
              <a:t>. </a:t>
            </a:r>
            <a:endParaRPr lang="en-GB" sz="1800" dirty="0">
              <a:solidFill>
                <a:schemeClr val="bg1"/>
              </a:solidFill>
              <a:effectLst/>
              <a:latin typeface="Proxima Nova"/>
              <a:ea typeface="Proxima Nova"/>
              <a:cs typeface="Proxima Nova"/>
            </a:endParaRPr>
          </a:p>
          <a:p>
            <a:pPr algn="l">
              <a:lnSpc>
                <a:spcPct val="125000"/>
              </a:lnSpc>
              <a:spcAft>
                <a:spcPts val="1000"/>
              </a:spcAft>
            </a:pPr>
            <a:r>
              <a:rPr lang="en-US" sz="1800" i="1" dirty="0">
                <a:solidFill>
                  <a:schemeClr val="bg1"/>
                </a:solidFill>
                <a:effectLst/>
                <a:latin typeface="Poppins Light" panose="00000400000000000000" pitchFamily="2" charset="0"/>
                <a:ea typeface="Proxima Nova"/>
                <a:cs typeface="Proxima Nova"/>
              </a:rPr>
              <a:t>It is not the church that has a mission of salvation to fulfil to the world; it is the mission of the Son and the Spirit through the Father that includes the church, creating a church as it goes on its way […] The church participates in Christ’s messianic mission and in the creative mission of the Spirit. </a:t>
            </a:r>
            <a:r>
              <a:rPr lang="en-US" sz="1800" dirty="0">
                <a:solidFill>
                  <a:schemeClr val="bg1"/>
                </a:solidFill>
                <a:effectLst/>
                <a:latin typeface="Poppins Light" panose="00000400000000000000" pitchFamily="2" charset="0"/>
                <a:ea typeface="Proxima Nova"/>
                <a:cs typeface="Proxima Nova"/>
              </a:rPr>
              <a:t> </a:t>
            </a:r>
            <a:endParaRPr lang="en-GB" sz="1800" dirty="0">
              <a:solidFill>
                <a:schemeClr val="bg1"/>
              </a:solidFill>
              <a:effectLst/>
              <a:latin typeface="Proxima Nova"/>
              <a:ea typeface="Proxima Nova"/>
              <a:cs typeface="Proxima Nova"/>
            </a:endParaRPr>
          </a:p>
          <a:p>
            <a:pPr algn="l">
              <a:lnSpc>
                <a:spcPct val="125000"/>
              </a:lnSpc>
              <a:spcAft>
                <a:spcPts val="1000"/>
              </a:spcAft>
            </a:pPr>
            <a:r>
              <a:rPr lang="en-US" sz="1800" dirty="0">
                <a:solidFill>
                  <a:schemeClr val="bg1"/>
                </a:solidFill>
                <a:effectLst/>
                <a:latin typeface="Poppins Light" panose="00000400000000000000" pitchFamily="2" charset="0"/>
                <a:ea typeface="Proxima Nova"/>
                <a:cs typeface="Proxima Nova"/>
              </a:rPr>
              <a:t>(Moltmann,  </a:t>
            </a:r>
            <a:r>
              <a:rPr lang="en-US" sz="1800" i="1" dirty="0">
                <a:solidFill>
                  <a:schemeClr val="bg1"/>
                </a:solidFill>
                <a:effectLst/>
                <a:latin typeface="Poppins Light" panose="00000400000000000000" pitchFamily="2" charset="0"/>
                <a:ea typeface="Proxima Nova"/>
                <a:cs typeface="Proxima Nova"/>
              </a:rPr>
              <a:t>The Church in the Power of the Spirit</a:t>
            </a:r>
            <a:r>
              <a:rPr lang="en-US" sz="1800" dirty="0">
                <a:solidFill>
                  <a:schemeClr val="bg1"/>
                </a:solidFill>
                <a:effectLst/>
                <a:latin typeface="Poppins Light" panose="00000400000000000000" pitchFamily="2" charset="0"/>
                <a:ea typeface="Proxima Nova"/>
                <a:cs typeface="Proxima Nova"/>
              </a:rPr>
              <a:t>: </a:t>
            </a:r>
            <a:r>
              <a:rPr lang="en-US" sz="1800" i="1" dirty="0">
                <a:solidFill>
                  <a:schemeClr val="bg1"/>
                </a:solidFill>
                <a:effectLst/>
                <a:latin typeface="Poppins Light" panose="00000400000000000000" pitchFamily="2" charset="0"/>
                <a:ea typeface="Proxima Nova"/>
                <a:cs typeface="Proxima Nova"/>
              </a:rPr>
              <a:t>a contribution to Messianic Ecclesiology</a:t>
            </a:r>
            <a:r>
              <a:rPr lang="en-US" sz="1800" dirty="0">
                <a:solidFill>
                  <a:schemeClr val="bg1"/>
                </a:solidFill>
                <a:effectLst/>
                <a:latin typeface="Poppins Light" panose="00000400000000000000" pitchFamily="2" charset="0"/>
                <a:ea typeface="Proxima Nova"/>
                <a:cs typeface="Proxima Nova"/>
              </a:rPr>
              <a:t> (London: SCM Press, 1977) p.64)</a:t>
            </a:r>
            <a:endParaRPr lang="en-GB" sz="1800" dirty="0">
              <a:solidFill>
                <a:schemeClr val="bg1"/>
              </a:solidFill>
              <a:effectLst/>
              <a:latin typeface="Proxima Nova"/>
              <a:ea typeface="Proxima Nova"/>
              <a:cs typeface="Proxima Nova"/>
            </a:endParaRPr>
          </a:p>
          <a:p>
            <a:pPr algn="l">
              <a:lnSpc>
                <a:spcPct val="125000"/>
              </a:lnSpc>
              <a:spcAft>
                <a:spcPts val="1000"/>
              </a:spcAft>
            </a:pPr>
            <a:r>
              <a:rPr lang="en-US" sz="1800" spc="75" dirty="0">
                <a:solidFill>
                  <a:schemeClr val="bg1"/>
                </a:solidFill>
                <a:effectLst/>
                <a:latin typeface="Poppins Light" panose="00000400000000000000" pitchFamily="2" charset="0"/>
                <a:ea typeface="Times New Roman" panose="02020603050405020304" pitchFamily="18" charset="0"/>
                <a:cs typeface="Proxima Nova"/>
              </a:rPr>
              <a:t> </a:t>
            </a:r>
            <a:endParaRPr lang="en-GB" sz="1800" dirty="0">
              <a:solidFill>
                <a:schemeClr val="bg1"/>
              </a:solidFill>
              <a:effectLst/>
              <a:latin typeface="Proxima Nova"/>
              <a:ea typeface="Proxima Nova"/>
              <a:cs typeface="Proxima Nova"/>
            </a:endParaRPr>
          </a:p>
          <a:p>
            <a:pPr algn="l"/>
            <a:endParaRPr lang="en-US"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403040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bg1"/>
                </a:solidFill>
                <a:effectLst/>
                <a:latin typeface="Poppins Light" panose="00000400000000000000" pitchFamily="2" charset="0"/>
                <a:ea typeface="Proxima Nova"/>
                <a:cs typeface="Proxima Nova"/>
              </a:rPr>
              <a:t>Foundations for Missional Theology</a:t>
            </a:r>
            <a:endParaRPr lang="en-GB" sz="3200" dirty="0">
              <a:solidFill>
                <a:schemeClr val="bg1"/>
              </a:solidFill>
              <a:effectLst/>
              <a:latin typeface="Proxima Nova"/>
              <a:ea typeface="Proxima Nova"/>
              <a:cs typeface="Proxima Nova"/>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1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5000"/>
              </a:lnSpc>
              <a:spcAft>
                <a:spcPts val="1000"/>
              </a:spcAft>
            </a:pPr>
            <a:r>
              <a:rPr lang="en-US" sz="1800" dirty="0">
                <a:solidFill>
                  <a:schemeClr val="bg1"/>
                </a:solidFill>
                <a:effectLst/>
                <a:latin typeface="Poppins Light" panose="00000400000000000000" pitchFamily="2" charset="0"/>
                <a:ea typeface="Proxima Nova"/>
                <a:cs typeface="Proxima Nova"/>
              </a:rPr>
              <a:t>Genesis ch12:1-3: </a:t>
            </a:r>
            <a:r>
              <a:rPr lang="en-US" sz="1800" i="1" dirty="0">
                <a:solidFill>
                  <a:schemeClr val="bg1"/>
                </a:solidFill>
                <a:effectLst/>
                <a:latin typeface="Poppins Light" panose="00000400000000000000" pitchFamily="2" charset="0"/>
                <a:ea typeface="Proxima Nova"/>
                <a:cs typeface="Proxima Nova"/>
              </a:rPr>
              <a:t>and all peoples on earth will be blessed through you.</a:t>
            </a:r>
            <a:endParaRPr lang="en-GB" sz="1800" i="1" dirty="0">
              <a:solidFill>
                <a:schemeClr val="bg1"/>
              </a:solidFill>
              <a:latin typeface="Proxima Nova"/>
              <a:ea typeface="Proxima Nova"/>
              <a:cs typeface="Proxima Nova"/>
            </a:endParaRPr>
          </a:p>
          <a:p>
            <a:pPr algn="just">
              <a:lnSpc>
                <a:spcPct val="125000"/>
              </a:lnSpc>
              <a:spcAft>
                <a:spcPts val="1000"/>
              </a:spcAft>
            </a:pPr>
            <a:r>
              <a:rPr lang="en-GB" sz="1800" dirty="0">
                <a:solidFill>
                  <a:schemeClr val="bg1"/>
                </a:solidFill>
                <a:effectLst/>
                <a:latin typeface="Proxima Nova"/>
                <a:ea typeface="Proxima Nova"/>
                <a:cs typeface="Proxima Nova"/>
              </a:rPr>
              <a:t>Luke</a:t>
            </a:r>
            <a:r>
              <a:rPr lang="en-US" sz="1800" dirty="0">
                <a:solidFill>
                  <a:schemeClr val="bg1"/>
                </a:solidFill>
                <a:effectLst/>
                <a:latin typeface="Poppins Light" panose="00000400000000000000" pitchFamily="2" charset="0"/>
                <a:ea typeface="Proxima Nova"/>
                <a:cs typeface="Proxima Nova"/>
              </a:rPr>
              <a:t>: 24: 27 </a:t>
            </a:r>
            <a:r>
              <a:rPr lang="en-US" sz="1800" i="1" dirty="0">
                <a:solidFill>
                  <a:schemeClr val="bg1"/>
                </a:solidFill>
                <a:effectLst/>
                <a:latin typeface="Poppins Light" panose="00000400000000000000" pitchFamily="2" charset="0"/>
                <a:ea typeface="Proxima Nova"/>
                <a:cs typeface="Proxima Nova"/>
              </a:rPr>
              <a:t>This is what is written. The Messiah will suffer and rise from the dead on the third day, and repentance for the forgiveness of sins will be preached in his name to all nations’.</a:t>
            </a:r>
          </a:p>
          <a:p>
            <a:pPr algn="just">
              <a:lnSpc>
                <a:spcPct val="125000"/>
              </a:lnSpc>
              <a:spcAft>
                <a:spcPts val="1000"/>
              </a:spcAft>
            </a:pPr>
            <a:endParaRPr lang="en-US" sz="1800" i="1" dirty="0">
              <a:solidFill>
                <a:schemeClr val="bg1"/>
              </a:solidFill>
              <a:latin typeface="Poppins Light" panose="00000400000000000000" pitchFamily="2" charset="0"/>
              <a:ea typeface="Proxima Nova"/>
              <a:cs typeface="Proxima Nova"/>
            </a:endParaRPr>
          </a:p>
          <a:p>
            <a:pPr algn="just">
              <a:lnSpc>
                <a:spcPct val="125000"/>
              </a:lnSpc>
              <a:spcAft>
                <a:spcPts val="1000"/>
              </a:spcAft>
            </a:pPr>
            <a:r>
              <a:rPr lang="en-US" sz="1800" dirty="0">
                <a:solidFill>
                  <a:schemeClr val="bg1"/>
                </a:solidFill>
                <a:effectLst/>
                <a:latin typeface="Poppins Light" panose="00000400000000000000" pitchFamily="2" charset="0"/>
                <a:ea typeface="Proxima Nova"/>
                <a:cs typeface="Proxima Nova"/>
              </a:rPr>
              <a:t> “A church effectively engaged in mission will see that participating in the </a:t>
            </a:r>
            <a:r>
              <a:rPr lang="en-US" sz="1800" i="1" dirty="0" err="1">
                <a:solidFill>
                  <a:schemeClr val="bg1"/>
                </a:solidFill>
                <a:effectLst/>
                <a:latin typeface="Poppins Light" panose="00000400000000000000" pitchFamily="2" charset="0"/>
                <a:ea typeface="Proxima Nova"/>
                <a:cs typeface="Proxima Nova"/>
              </a:rPr>
              <a:t>missio</a:t>
            </a:r>
            <a:r>
              <a:rPr lang="en-US" sz="1800" i="1" dirty="0">
                <a:solidFill>
                  <a:schemeClr val="bg1"/>
                </a:solidFill>
                <a:effectLst/>
                <a:latin typeface="Poppins Light" panose="00000400000000000000" pitchFamily="2" charset="0"/>
                <a:ea typeface="Proxima Nova"/>
                <a:cs typeface="Proxima Nova"/>
              </a:rPr>
              <a:t> </a:t>
            </a:r>
            <a:r>
              <a:rPr lang="en-US" sz="1800" i="1" dirty="0" err="1">
                <a:solidFill>
                  <a:schemeClr val="bg1"/>
                </a:solidFill>
                <a:effectLst/>
                <a:latin typeface="Poppins Light" panose="00000400000000000000" pitchFamily="2" charset="0"/>
                <a:ea typeface="Proxima Nova"/>
                <a:cs typeface="Proxima Nova"/>
              </a:rPr>
              <a:t>dei</a:t>
            </a:r>
            <a:r>
              <a:rPr lang="en-US" sz="1800" dirty="0">
                <a:solidFill>
                  <a:schemeClr val="bg1"/>
                </a:solidFill>
                <a:effectLst/>
                <a:latin typeface="Poppins Light" panose="00000400000000000000" pitchFamily="2" charset="0"/>
                <a:ea typeface="Proxima Nova"/>
                <a:cs typeface="Proxima Nova"/>
              </a:rPr>
              <a:t> will involve shifting emphasis from a focus on the life of the local church...to a concern for the world in its need, joys and struggles”. (Robert Warren) </a:t>
            </a:r>
            <a:endParaRPr lang="en-GB" sz="1800" dirty="0">
              <a:solidFill>
                <a:schemeClr val="bg1"/>
              </a:solidFill>
              <a:effectLst/>
              <a:latin typeface="Proxima Nova"/>
              <a:ea typeface="Proxima Nova"/>
              <a:cs typeface="Proxima Nova"/>
            </a:endParaRPr>
          </a:p>
          <a:p>
            <a:pPr>
              <a:lnSpc>
                <a:spcPct val="125000"/>
              </a:lnSpc>
              <a:spcAft>
                <a:spcPts val="1000"/>
              </a:spcAft>
            </a:pPr>
            <a:r>
              <a:rPr lang="en-US" sz="1800" b="1" dirty="0">
                <a:solidFill>
                  <a:srgbClr val="444444"/>
                </a:solidFill>
                <a:effectLst/>
                <a:latin typeface="Poppins Light" panose="00000400000000000000" pitchFamily="2" charset="0"/>
                <a:ea typeface="Proxima Nova"/>
                <a:cs typeface="Proxima Nova"/>
              </a:rPr>
              <a:t> </a:t>
            </a:r>
            <a:endParaRPr lang="en-GB" sz="1800" dirty="0">
              <a:solidFill>
                <a:srgbClr val="444444"/>
              </a:solidFill>
              <a:effectLst/>
              <a:latin typeface="Proxima Nova"/>
              <a:ea typeface="Proxima Nova"/>
              <a:cs typeface="Proxima Nova"/>
            </a:endParaRPr>
          </a:p>
          <a:p>
            <a:pPr algn="just">
              <a:lnSpc>
                <a:spcPct val="125000"/>
              </a:lnSpc>
              <a:spcAft>
                <a:spcPts val="1000"/>
              </a:spcAft>
            </a:pPr>
            <a:endParaRPr lang="en-US" sz="1800" i="1" dirty="0">
              <a:solidFill>
                <a:srgbClr val="000000"/>
              </a:solidFill>
              <a:latin typeface="Poppins Light" panose="00000400000000000000" pitchFamily="2" charset="0"/>
              <a:ea typeface="Proxima Nova"/>
              <a:cs typeface="Proxima Nova"/>
            </a:endParaRPr>
          </a:p>
          <a:p>
            <a:pPr algn="just">
              <a:lnSpc>
                <a:spcPct val="125000"/>
              </a:lnSpc>
              <a:spcAft>
                <a:spcPts val="1000"/>
              </a:spcAft>
            </a:pPr>
            <a:endParaRPr lang="en-US" sz="1800" i="1" dirty="0">
              <a:solidFill>
                <a:srgbClr val="000000"/>
              </a:solidFill>
              <a:effectLst/>
              <a:latin typeface="Poppins Light" panose="00000400000000000000" pitchFamily="2" charset="0"/>
              <a:ea typeface="Proxima Nova"/>
              <a:cs typeface="Proxima Nova"/>
            </a:endParaRPr>
          </a:p>
          <a:p>
            <a:pPr algn="just">
              <a:lnSpc>
                <a:spcPct val="125000"/>
              </a:lnSpc>
              <a:spcAft>
                <a:spcPts val="1000"/>
              </a:spcAft>
            </a:pPr>
            <a:endParaRPr lang="en-GB" sz="1800" dirty="0">
              <a:solidFill>
                <a:srgbClr val="444444"/>
              </a:solidFill>
              <a:effectLst/>
              <a:latin typeface="Proxima Nova"/>
              <a:ea typeface="Proxima Nova"/>
              <a:cs typeface="Proxima Nova"/>
            </a:endParaRPr>
          </a:p>
        </p:txBody>
      </p:sp>
    </p:spTree>
    <p:extLst>
      <p:ext uri="{BB962C8B-B14F-4D97-AF65-F5344CB8AC3E}">
        <p14:creationId xmlns:p14="http://schemas.microsoft.com/office/powerpoint/2010/main" val="119854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bg1"/>
                </a:solidFill>
                <a:effectLst/>
                <a:latin typeface="Poppins Light" panose="00000400000000000000" pitchFamily="2" charset="0"/>
                <a:ea typeface="Proxima Nova"/>
                <a:cs typeface="Proxima Nova"/>
              </a:rPr>
              <a:t>Foundations for Missional Theology</a:t>
            </a:r>
            <a:endParaRPr lang="en-GB" sz="3200" dirty="0">
              <a:solidFill>
                <a:schemeClr val="bg1"/>
              </a:solidFill>
              <a:effectLst/>
              <a:latin typeface="Proxima Nova"/>
              <a:ea typeface="Proxima Nova"/>
              <a:cs typeface="Proxima Nova"/>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19" cy="43513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40000"/>
              </a:lnSpc>
              <a:spcAft>
                <a:spcPts val="1000"/>
              </a:spcAft>
              <a:buFont typeface="+mj-lt"/>
              <a:buAutoNum type="alphaLcPeriod"/>
            </a:pPr>
            <a:r>
              <a:rPr lang="en-GB" sz="1800" b="1" dirty="0">
                <a:solidFill>
                  <a:schemeClr val="bg1"/>
                </a:solidFill>
                <a:effectLst/>
                <a:latin typeface="Poppins Light" panose="00000400000000000000" pitchFamily="2" charset="0"/>
                <a:ea typeface="Proxima Nova"/>
                <a:cs typeface="Proxima Nova"/>
              </a:rPr>
              <a:t>The Mission of God. </a:t>
            </a:r>
            <a:r>
              <a:rPr lang="en-US" sz="1800" b="1" dirty="0">
                <a:solidFill>
                  <a:schemeClr val="bg1"/>
                </a:solidFill>
                <a:effectLst/>
                <a:latin typeface="Poppins Light" panose="00000400000000000000" pitchFamily="2" charset="0"/>
                <a:ea typeface="Proxima Nova"/>
                <a:cs typeface="Proxima Nova"/>
              </a:rPr>
              <a:t>(</a:t>
            </a:r>
            <a:r>
              <a:rPr lang="en-US" sz="1800" b="1" i="1" dirty="0">
                <a:solidFill>
                  <a:schemeClr val="bg1"/>
                </a:solidFill>
                <a:effectLst/>
                <a:latin typeface="Poppins Light" panose="00000400000000000000" pitchFamily="2" charset="0"/>
                <a:ea typeface="Proxima Nova"/>
                <a:cs typeface="Proxima Nova"/>
              </a:rPr>
              <a:t>Missio Dei)</a:t>
            </a:r>
            <a:endParaRPr lang="en-GB" sz="1800" b="1" dirty="0">
              <a:solidFill>
                <a:schemeClr val="bg1"/>
              </a:solidFill>
              <a:effectLst/>
              <a:latin typeface="Proxima Nova"/>
              <a:ea typeface="Proxima Nova"/>
              <a:cs typeface="Proxima Nova"/>
            </a:endParaRPr>
          </a:p>
          <a:p>
            <a:pPr algn="l">
              <a:lnSpc>
                <a:spcPct val="140000"/>
              </a:lnSpc>
              <a:spcAft>
                <a:spcPts val="1000"/>
              </a:spcAft>
            </a:pPr>
            <a:r>
              <a:rPr lang="en-US" sz="1800" dirty="0">
                <a:solidFill>
                  <a:schemeClr val="bg1"/>
                </a:solidFill>
                <a:effectLst/>
                <a:latin typeface="Poppins Light" panose="00000400000000000000" pitchFamily="2" charset="0"/>
                <a:ea typeface="Proxima Nova"/>
                <a:cs typeface="Proxima Nova"/>
              </a:rPr>
              <a:t>So mission has a Trinitarian basis and is </a:t>
            </a:r>
            <a:r>
              <a:rPr lang="en-US" sz="1800" b="1" dirty="0">
                <a:solidFill>
                  <a:schemeClr val="bg1"/>
                </a:solidFill>
                <a:effectLst/>
                <a:latin typeface="Poppins Light" panose="00000400000000000000" pitchFamily="2" charset="0"/>
                <a:ea typeface="Proxima Nova"/>
                <a:cs typeface="Proxima Nova"/>
              </a:rPr>
              <a:t>theocentric </a:t>
            </a:r>
            <a:r>
              <a:rPr lang="en-US" sz="1800" dirty="0">
                <a:solidFill>
                  <a:schemeClr val="bg1"/>
                </a:solidFill>
                <a:effectLst/>
                <a:latin typeface="Poppins Light" panose="00000400000000000000" pitchFamily="2" charset="0"/>
                <a:ea typeface="Proxima Nova"/>
                <a:cs typeface="Proxima Nova"/>
              </a:rPr>
              <a:t>rather than </a:t>
            </a:r>
            <a:r>
              <a:rPr lang="en-US" sz="1800" b="1" dirty="0">
                <a:solidFill>
                  <a:schemeClr val="bg1"/>
                </a:solidFill>
                <a:effectLst/>
                <a:latin typeface="Poppins Light" panose="00000400000000000000" pitchFamily="2" charset="0"/>
                <a:ea typeface="Proxima Nova"/>
                <a:cs typeface="Proxima Nova"/>
              </a:rPr>
              <a:t>anthropocentric</a:t>
            </a:r>
            <a:r>
              <a:rPr lang="en-US" sz="1800" dirty="0">
                <a:solidFill>
                  <a:schemeClr val="bg1"/>
                </a:solidFill>
                <a:effectLst/>
                <a:latin typeface="Poppins Light" panose="00000400000000000000" pitchFamily="2" charset="0"/>
                <a:ea typeface="Proxima Nova"/>
                <a:cs typeface="Proxima Nova"/>
              </a:rPr>
              <a:t>. </a:t>
            </a:r>
            <a:endParaRPr lang="en-GB" sz="1800" dirty="0">
              <a:solidFill>
                <a:schemeClr val="bg1"/>
              </a:solidFill>
              <a:effectLst/>
              <a:latin typeface="Proxima Nova"/>
              <a:ea typeface="Proxima Nova"/>
              <a:cs typeface="Proxima Nova"/>
            </a:endParaRPr>
          </a:p>
          <a:p>
            <a:pPr algn="l">
              <a:lnSpc>
                <a:spcPct val="125000"/>
              </a:lnSpc>
              <a:spcAft>
                <a:spcPts val="1000"/>
              </a:spcAft>
            </a:pPr>
            <a:r>
              <a:rPr lang="en-US" sz="1800" i="1" dirty="0">
                <a:solidFill>
                  <a:schemeClr val="bg1"/>
                </a:solidFill>
                <a:effectLst/>
                <a:latin typeface="Poppins Light" panose="00000400000000000000" pitchFamily="2" charset="0"/>
                <a:ea typeface="Proxima Nova"/>
                <a:cs typeface="Proxima Nova"/>
              </a:rPr>
              <a:t>It is not the church that has a mission of salvation to fulfil to the world; it is the mission of the Son and the Spirit through the Father that includes the church, creating a church as it goes on its way […] The church participates in Christ’s messianic mission and in the creative mission of the Spirit. </a:t>
            </a:r>
            <a:r>
              <a:rPr lang="en-US" sz="1800" dirty="0">
                <a:solidFill>
                  <a:schemeClr val="bg1"/>
                </a:solidFill>
                <a:effectLst/>
                <a:latin typeface="Poppins Light" panose="00000400000000000000" pitchFamily="2" charset="0"/>
                <a:ea typeface="Proxima Nova"/>
                <a:cs typeface="Proxima Nova"/>
              </a:rPr>
              <a:t> </a:t>
            </a:r>
            <a:endParaRPr lang="en-GB" sz="1800" dirty="0">
              <a:solidFill>
                <a:schemeClr val="bg1"/>
              </a:solidFill>
              <a:effectLst/>
              <a:latin typeface="Proxima Nova"/>
              <a:ea typeface="Proxima Nova"/>
              <a:cs typeface="Proxima Nova"/>
            </a:endParaRPr>
          </a:p>
          <a:p>
            <a:pPr algn="l">
              <a:lnSpc>
                <a:spcPct val="125000"/>
              </a:lnSpc>
              <a:spcAft>
                <a:spcPts val="1000"/>
              </a:spcAft>
            </a:pPr>
            <a:r>
              <a:rPr lang="en-US" sz="1800" dirty="0">
                <a:solidFill>
                  <a:schemeClr val="bg1"/>
                </a:solidFill>
                <a:effectLst/>
                <a:latin typeface="Poppins Light" panose="00000400000000000000" pitchFamily="2" charset="0"/>
                <a:ea typeface="Proxima Nova"/>
                <a:cs typeface="Proxima Nova"/>
              </a:rPr>
              <a:t>(Moltmann,  </a:t>
            </a:r>
            <a:r>
              <a:rPr lang="en-US" sz="1800" i="1" dirty="0">
                <a:solidFill>
                  <a:schemeClr val="bg1"/>
                </a:solidFill>
                <a:effectLst/>
                <a:latin typeface="Poppins Light" panose="00000400000000000000" pitchFamily="2" charset="0"/>
                <a:ea typeface="Proxima Nova"/>
                <a:cs typeface="Proxima Nova"/>
              </a:rPr>
              <a:t>The Church in the Power of the Spirit</a:t>
            </a:r>
            <a:r>
              <a:rPr lang="en-US" sz="1800" dirty="0">
                <a:solidFill>
                  <a:schemeClr val="bg1"/>
                </a:solidFill>
                <a:effectLst/>
                <a:latin typeface="Poppins Light" panose="00000400000000000000" pitchFamily="2" charset="0"/>
                <a:ea typeface="Proxima Nova"/>
                <a:cs typeface="Proxima Nova"/>
              </a:rPr>
              <a:t>: </a:t>
            </a:r>
            <a:r>
              <a:rPr lang="en-US" sz="1800" i="1" dirty="0">
                <a:solidFill>
                  <a:schemeClr val="bg1"/>
                </a:solidFill>
                <a:effectLst/>
                <a:latin typeface="Poppins Light" panose="00000400000000000000" pitchFamily="2" charset="0"/>
                <a:ea typeface="Proxima Nova"/>
                <a:cs typeface="Proxima Nova"/>
              </a:rPr>
              <a:t>a contribution to Messianic Ecclesiology</a:t>
            </a:r>
            <a:r>
              <a:rPr lang="en-US" sz="1800" dirty="0">
                <a:solidFill>
                  <a:schemeClr val="bg1"/>
                </a:solidFill>
                <a:effectLst/>
                <a:latin typeface="Poppins Light" panose="00000400000000000000" pitchFamily="2" charset="0"/>
                <a:ea typeface="Proxima Nova"/>
                <a:cs typeface="Proxima Nova"/>
              </a:rPr>
              <a:t> (London: SCM Press, 1977) p.64)</a:t>
            </a:r>
            <a:endParaRPr lang="en-GB" sz="1800" dirty="0">
              <a:solidFill>
                <a:schemeClr val="bg1"/>
              </a:solidFill>
              <a:effectLst/>
              <a:latin typeface="Proxima Nova"/>
              <a:ea typeface="Proxima Nova"/>
              <a:cs typeface="Proxima Nova"/>
            </a:endParaRPr>
          </a:p>
          <a:p>
            <a:pPr algn="l">
              <a:lnSpc>
                <a:spcPct val="125000"/>
              </a:lnSpc>
              <a:spcAft>
                <a:spcPts val="1000"/>
              </a:spcAft>
            </a:pPr>
            <a:r>
              <a:rPr lang="en-US" sz="1800" spc="75" dirty="0">
                <a:solidFill>
                  <a:schemeClr val="bg1"/>
                </a:solidFill>
                <a:effectLst/>
                <a:latin typeface="Poppins Light" panose="00000400000000000000" pitchFamily="2" charset="0"/>
                <a:ea typeface="Times New Roman" panose="02020603050405020304" pitchFamily="18" charset="0"/>
                <a:cs typeface="Proxima Nova"/>
              </a:rPr>
              <a:t> </a:t>
            </a:r>
            <a:endParaRPr lang="en-GB" sz="1800" dirty="0">
              <a:solidFill>
                <a:schemeClr val="bg1"/>
              </a:solidFill>
              <a:effectLst/>
              <a:latin typeface="Proxima Nova"/>
              <a:ea typeface="Proxima Nova"/>
              <a:cs typeface="Proxima Nova"/>
            </a:endParaRPr>
          </a:p>
          <a:p>
            <a:pPr algn="l"/>
            <a:endParaRPr lang="en-US"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425752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effectLst/>
                <a:latin typeface="Poppins Light" panose="00000400000000000000" pitchFamily="2" charset="0"/>
                <a:ea typeface="Proxima Nova"/>
                <a:cs typeface="Proxima Nova"/>
              </a:rPr>
              <a:t>Foundations for Missional Theology</a:t>
            </a:r>
            <a:endParaRPr lang="en-GB" sz="3200" dirty="0">
              <a:solidFill>
                <a:schemeClr val="bg1"/>
              </a:solidFill>
              <a:effectLst/>
              <a:latin typeface="Proxima Nova"/>
              <a:ea typeface="Proxima Nova"/>
              <a:cs typeface="Proxima Nova"/>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19"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5000"/>
              </a:lnSpc>
              <a:spcAft>
                <a:spcPts val="1000"/>
              </a:spcAft>
            </a:pPr>
            <a:r>
              <a:rPr lang="en-US" sz="1600" b="1" dirty="0">
                <a:solidFill>
                  <a:schemeClr val="bg1"/>
                </a:solidFill>
                <a:effectLst/>
                <a:latin typeface="Poppins Light" panose="00000400000000000000" pitchFamily="2" charset="0"/>
                <a:ea typeface="Proxima Nova"/>
                <a:cs typeface="Poppins Light" panose="00000400000000000000" pitchFamily="2" charset="0"/>
              </a:rPr>
              <a:t> </a:t>
            </a:r>
            <a:r>
              <a:rPr lang="en-GB" sz="1600" dirty="0">
                <a:solidFill>
                  <a:schemeClr val="bg1"/>
                </a:solidFill>
                <a:latin typeface="Poppins Light" panose="00000400000000000000" pitchFamily="2" charset="0"/>
                <a:ea typeface="Proxima Nova"/>
                <a:cs typeface="Poppins Light" panose="00000400000000000000" pitchFamily="2" charset="0"/>
              </a:rPr>
              <a:t>b. </a:t>
            </a:r>
            <a:r>
              <a:rPr lang="en-US" sz="1600" dirty="0">
                <a:solidFill>
                  <a:schemeClr val="bg1"/>
                </a:solidFill>
                <a:effectLst/>
                <a:latin typeface="Poppins Light" panose="00000400000000000000" pitchFamily="2" charset="0"/>
                <a:ea typeface="Proxima Nova"/>
                <a:cs typeface="Poppins Light" panose="00000400000000000000" pitchFamily="2" charset="0"/>
              </a:rPr>
              <a:t>Mission and Jesus</a:t>
            </a:r>
            <a:endParaRPr lang="en-GB" sz="1600" dirty="0">
              <a:solidFill>
                <a:schemeClr val="bg1"/>
              </a:solidFill>
              <a:effectLst/>
              <a:latin typeface="Poppins Light" panose="00000400000000000000" pitchFamily="2" charset="0"/>
              <a:ea typeface="Proxima Nova"/>
              <a:cs typeface="Poppins Light" panose="00000400000000000000" pitchFamily="2" charset="0"/>
            </a:endParaRPr>
          </a:p>
          <a:p>
            <a:pPr algn="l">
              <a:lnSpc>
                <a:spcPct val="125000"/>
              </a:lnSpc>
              <a:spcAft>
                <a:spcPts val="1000"/>
              </a:spcAft>
            </a:pPr>
            <a:r>
              <a:rPr lang="en-US" sz="1600" dirty="0">
                <a:solidFill>
                  <a:schemeClr val="bg1"/>
                </a:solidFill>
                <a:effectLst/>
                <a:latin typeface="Poppins Light" panose="00000400000000000000" pitchFamily="2" charset="0"/>
                <a:ea typeface="Proxima Nova"/>
                <a:cs typeface="Poppins Light" panose="00000400000000000000" pitchFamily="2" charset="0"/>
              </a:rPr>
              <a:t> Missio = Sending </a:t>
            </a:r>
            <a:endParaRPr lang="en-GB" sz="1600" dirty="0">
              <a:solidFill>
                <a:schemeClr val="bg1"/>
              </a:solidFill>
              <a:effectLst/>
              <a:latin typeface="Poppins Light" panose="00000400000000000000" pitchFamily="2" charset="0"/>
              <a:ea typeface="Proxima Nova"/>
              <a:cs typeface="Poppins Light" panose="00000400000000000000" pitchFamily="2" charset="0"/>
            </a:endParaRPr>
          </a:p>
          <a:p>
            <a:pPr algn="l">
              <a:lnSpc>
                <a:spcPct val="125000"/>
              </a:lnSpc>
              <a:spcAft>
                <a:spcPts val="1000"/>
              </a:spcAft>
            </a:pPr>
            <a:r>
              <a:rPr lang="en-US" sz="1600" dirty="0">
                <a:solidFill>
                  <a:schemeClr val="bg1"/>
                </a:solidFill>
                <a:effectLst/>
                <a:latin typeface="Poppins Light" panose="00000400000000000000" pitchFamily="2" charset="0"/>
                <a:ea typeface="Proxima Nova"/>
                <a:cs typeface="Poppins Light" panose="00000400000000000000" pitchFamily="2" charset="0"/>
              </a:rPr>
              <a:t> 3 </a:t>
            </a:r>
            <a:r>
              <a:rPr lang="en-US" sz="1600" dirty="0" err="1">
                <a:solidFill>
                  <a:schemeClr val="bg1"/>
                </a:solidFill>
                <a:effectLst/>
                <a:latin typeface="Poppins Light" panose="00000400000000000000" pitchFamily="2" charset="0"/>
                <a:ea typeface="Proxima Nova"/>
                <a:cs typeface="Poppins Light" panose="00000400000000000000" pitchFamily="2" charset="0"/>
              </a:rPr>
              <a:t>Sendings</a:t>
            </a:r>
            <a:r>
              <a:rPr lang="en-US" sz="1600" dirty="0">
                <a:solidFill>
                  <a:schemeClr val="bg1"/>
                </a:solidFill>
                <a:effectLst/>
                <a:latin typeface="Poppins Light" panose="00000400000000000000" pitchFamily="2" charset="0"/>
                <a:ea typeface="Proxima Nova"/>
                <a:cs typeface="Poppins Light" panose="00000400000000000000" pitchFamily="2" charset="0"/>
              </a:rPr>
              <a:t> in the New Testament</a:t>
            </a:r>
            <a:endParaRPr lang="en-GB" sz="1600" dirty="0">
              <a:solidFill>
                <a:schemeClr val="bg1"/>
              </a:solidFill>
              <a:effectLst/>
              <a:latin typeface="Poppins Light" panose="00000400000000000000" pitchFamily="2" charset="0"/>
              <a:ea typeface="Proxima Nova"/>
              <a:cs typeface="Poppins Light" panose="00000400000000000000" pitchFamily="2" charset="0"/>
            </a:endParaRPr>
          </a:p>
          <a:p>
            <a:pPr marL="342900" lvl="0" indent="-342900" algn="l">
              <a:lnSpc>
                <a:spcPct val="125000"/>
              </a:lnSpc>
              <a:buFont typeface="Symbol" panose="05050102010706020507" pitchFamily="18" charset="2"/>
              <a:buChar char=""/>
            </a:pPr>
            <a:r>
              <a:rPr lang="en-US" sz="160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The sending of the Son (Luke 9:48, John 3:16-17)</a:t>
            </a:r>
            <a:endParaRPr lang="en-GB" sz="160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p>
            <a:pPr marL="457200" algn="l">
              <a:lnSpc>
                <a:spcPct val="125000"/>
              </a:lnSpc>
            </a:pPr>
            <a:r>
              <a:rPr lang="en-US" sz="1600" dirty="0">
                <a:solidFill>
                  <a:schemeClr val="bg1"/>
                </a:solidFill>
                <a:effectLst/>
                <a:latin typeface="Poppins Light" panose="00000400000000000000" pitchFamily="2" charset="0"/>
                <a:ea typeface="Proxima Nova"/>
                <a:cs typeface="Poppins Light" panose="00000400000000000000" pitchFamily="2" charset="0"/>
              </a:rPr>
              <a:t> </a:t>
            </a:r>
            <a:endParaRPr lang="en-GB" sz="1600" dirty="0">
              <a:solidFill>
                <a:schemeClr val="bg1"/>
              </a:solidFill>
              <a:effectLst/>
              <a:latin typeface="Poppins Light" panose="00000400000000000000" pitchFamily="2" charset="0"/>
              <a:ea typeface="Proxima Nova"/>
              <a:cs typeface="Poppins Light" panose="00000400000000000000" pitchFamily="2" charset="0"/>
            </a:endParaRPr>
          </a:p>
          <a:p>
            <a:pPr marL="342900" lvl="0" indent="-342900" algn="l">
              <a:lnSpc>
                <a:spcPct val="125000"/>
              </a:lnSpc>
              <a:buFont typeface="Symbol" panose="05050102010706020507" pitchFamily="18" charset="2"/>
              <a:buChar char=""/>
            </a:pPr>
            <a:r>
              <a:rPr lang="en-US" sz="160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The sending of the Spirit (John 14:26). </a:t>
            </a:r>
            <a:endParaRPr lang="en-GB" sz="160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p>
            <a:pPr marL="457200" algn="l">
              <a:lnSpc>
                <a:spcPct val="125000"/>
              </a:lnSpc>
            </a:pPr>
            <a:r>
              <a:rPr lang="en-US" sz="1600" dirty="0">
                <a:solidFill>
                  <a:schemeClr val="bg1"/>
                </a:solidFill>
                <a:effectLst/>
                <a:latin typeface="Poppins Light" panose="00000400000000000000" pitchFamily="2" charset="0"/>
                <a:ea typeface="Proxima Nova"/>
                <a:cs typeface="Poppins Light" panose="00000400000000000000" pitchFamily="2" charset="0"/>
              </a:rPr>
              <a:t> </a:t>
            </a:r>
            <a:endParaRPr lang="en-GB" sz="1600" dirty="0">
              <a:solidFill>
                <a:schemeClr val="bg1"/>
              </a:solidFill>
              <a:effectLst/>
              <a:latin typeface="Poppins Light" panose="00000400000000000000" pitchFamily="2" charset="0"/>
              <a:ea typeface="Proxima Nova"/>
              <a:cs typeface="Poppins Light" panose="00000400000000000000" pitchFamily="2" charset="0"/>
            </a:endParaRPr>
          </a:p>
          <a:p>
            <a:pPr marL="342900" lvl="0" indent="-342900" algn="l">
              <a:lnSpc>
                <a:spcPct val="125000"/>
              </a:lnSpc>
              <a:buFont typeface="Symbol" panose="05050102010706020507" pitchFamily="18" charset="2"/>
              <a:buChar char=""/>
            </a:pPr>
            <a:r>
              <a:rPr lang="en-US" sz="160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The sending of the church  (John 17:18). </a:t>
            </a:r>
            <a:endParaRPr lang="en-GB" sz="160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p>
            <a:pPr marL="457200" algn="l">
              <a:lnSpc>
                <a:spcPct val="125000"/>
              </a:lnSpc>
              <a:spcAft>
                <a:spcPts val="1000"/>
              </a:spcAft>
            </a:pPr>
            <a:r>
              <a:rPr lang="en-US" sz="1600" i="1" dirty="0">
                <a:solidFill>
                  <a:schemeClr val="bg1"/>
                </a:solidFill>
                <a:effectLst/>
                <a:latin typeface="Poppins Light" panose="00000400000000000000" pitchFamily="2" charset="0"/>
                <a:ea typeface="Proxima Nova"/>
                <a:cs typeface="Poppins Light" panose="00000400000000000000" pitchFamily="2" charset="0"/>
              </a:rPr>
              <a:t> </a:t>
            </a:r>
            <a:endParaRPr lang="en-GB" sz="1600" dirty="0">
              <a:solidFill>
                <a:schemeClr val="bg1"/>
              </a:solidFill>
              <a:effectLst/>
              <a:latin typeface="Poppins Light" panose="00000400000000000000" pitchFamily="2" charset="0"/>
              <a:ea typeface="Proxima Nova"/>
              <a:cs typeface="Poppins Light" panose="00000400000000000000" pitchFamily="2" charset="0"/>
            </a:endParaRPr>
          </a:p>
          <a:p>
            <a:pPr algn="l">
              <a:lnSpc>
                <a:spcPct val="125000"/>
              </a:lnSpc>
              <a:spcAft>
                <a:spcPts val="1000"/>
              </a:spcAft>
            </a:pPr>
            <a:r>
              <a:rPr lang="en-US" sz="1600" spc="75"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 </a:t>
            </a:r>
            <a:endParaRPr lang="en-GB" sz="1600" dirty="0">
              <a:solidFill>
                <a:schemeClr val="bg1"/>
              </a:solidFill>
              <a:effectLst/>
              <a:latin typeface="Poppins Light" panose="00000400000000000000" pitchFamily="2" charset="0"/>
              <a:ea typeface="Proxima Nova"/>
              <a:cs typeface="Poppins Light" panose="00000400000000000000" pitchFamily="2" charset="0"/>
            </a:endParaRPr>
          </a:p>
          <a:p>
            <a:pPr algn="l"/>
            <a:endParaRPr lang="en-US" sz="1600" dirty="0">
              <a:solidFill>
                <a:schemeClr val="bg1"/>
              </a:solidFill>
              <a:latin typeface="Poppins Light" panose="00000400000000000000" pitchFamily="2" charset="0"/>
              <a:cs typeface="Poppins Light" panose="00000400000000000000" pitchFamily="2" charset="0"/>
            </a:endParaRPr>
          </a:p>
        </p:txBody>
      </p:sp>
      <p:pic>
        <p:nvPicPr>
          <p:cNvPr id="5" name="Picture 4" descr="A stained glass window with a dove in the center">
            <a:extLst>
              <a:ext uri="{FF2B5EF4-FFF2-40B4-BE49-F238E27FC236}">
                <a16:creationId xmlns:a16="http://schemas.microsoft.com/office/drawing/2014/main" id="{CFB53F46-ED4D-29BB-CC4B-617ECDCBBAE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48925" y="2564967"/>
            <a:ext cx="4751695" cy="2416411"/>
          </a:xfrm>
          <a:prstGeom prst="rect">
            <a:avLst/>
          </a:prstGeom>
        </p:spPr>
      </p:pic>
      <p:sp>
        <p:nvSpPr>
          <p:cNvPr id="6" name="TextBox 5">
            <a:extLst>
              <a:ext uri="{FF2B5EF4-FFF2-40B4-BE49-F238E27FC236}">
                <a16:creationId xmlns:a16="http://schemas.microsoft.com/office/drawing/2014/main" id="{949BB997-7804-DB9C-6194-7B6C7855923A}"/>
              </a:ext>
            </a:extLst>
          </p:cNvPr>
          <p:cNvSpPr txBox="1"/>
          <p:nvPr/>
        </p:nvSpPr>
        <p:spPr>
          <a:xfrm>
            <a:off x="7448550" y="5167240"/>
            <a:ext cx="7810500" cy="230832"/>
          </a:xfrm>
          <a:prstGeom prst="rect">
            <a:avLst/>
          </a:prstGeom>
          <a:noFill/>
        </p:spPr>
        <p:txBody>
          <a:bodyPr wrap="square" rtlCol="0">
            <a:spAutoFit/>
          </a:bodyPr>
          <a:lstStyle/>
          <a:p>
            <a:r>
              <a:rPr lang="en-GB" sz="900" dirty="0">
                <a:hlinkClick r:id="rId3" tooltip="https://therosarynetwork.org/october-17-2020-holy-rosary-joyful-mysteries-at-730-pm-et-comment-sins-against-the-holy-spirit/"/>
              </a:rPr>
              <a:t>This Photo</a:t>
            </a:r>
            <a:r>
              <a:rPr lang="en-GB" sz="900" dirty="0"/>
              <a:t> by Unknown Author is licensed under </a:t>
            </a:r>
            <a:r>
              <a:rPr lang="en-GB" sz="900" dirty="0">
                <a:hlinkClick r:id="rId4" tooltip="https://creativecommons.org/licenses/by/3.0/"/>
              </a:rPr>
              <a:t>CC BY</a:t>
            </a:r>
            <a:endParaRPr lang="en-GB" sz="900" dirty="0"/>
          </a:p>
        </p:txBody>
      </p:sp>
    </p:spTree>
    <p:extLst>
      <p:ext uri="{BB962C8B-B14F-4D97-AF65-F5344CB8AC3E}">
        <p14:creationId xmlns:p14="http://schemas.microsoft.com/office/powerpoint/2010/main" val="3845684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effectLst/>
                <a:latin typeface="Poppins Light" panose="00000400000000000000" pitchFamily="2" charset="0"/>
                <a:ea typeface="Proxima Nova"/>
                <a:cs typeface="Proxima Nova"/>
              </a:rPr>
              <a:t>Foundations for Missional Theology</a:t>
            </a:r>
            <a:endParaRPr lang="en-GB" sz="3200" dirty="0">
              <a:solidFill>
                <a:schemeClr val="bg1"/>
              </a:solidFill>
              <a:effectLst/>
              <a:latin typeface="Proxima Nova"/>
              <a:ea typeface="Proxima Nova"/>
              <a:cs typeface="Proxima Nova"/>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217281" y="1199846"/>
            <a:ext cx="10262419"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a:lnSpc>
                <a:spcPct val="125000"/>
              </a:lnSpc>
              <a:spcAft>
                <a:spcPts val="1000"/>
              </a:spcAft>
            </a:pPr>
            <a:r>
              <a:rPr lang="en-US" sz="1600" b="1" dirty="0">
                <a:solidFill>
                  <a:schemeClr val="bg1"/>
                </a:solidFill>
                <a:effectLst/>
                <a:latin typeface="Poppins Light" panose="00000400000000000000" pitchFamily="2" charset="0"/>
                <a:ea typeface="Proxima Nova"/>
                <a:cs typeface="Poppins Light" panose="00000400000000000000" pitchFamily="2" charset="0"/>
              </a:rPr>
              <a:t> </a:t>
            </a:r>
            <a:r>
              <a:rPr lang="en-US" sz="1800" i="1" dirty="0">
                <a:solidFill>
                  <a:schemeClr val="bg1"/>
                </a:solidFill>
                <a:effectLst/>
                <a:latin typeface="Poppins Light" panose="00000400000000000000" pitchFamily="2" charset="0"/>
                <a:ea typeface="Proxima Nova"/>
                <a:cs typeface="Proxima Nova"/>
              </a:rPr>
              <a:t> </a:t>
            </a:r>
            <a:endParaRPr lang="en-GB" sz="1800" dirty="0">
              <a:solidFill>
                <a:schemeClr val="bg1"/>
              </a:solidFill>
              <a:effectLst/>
              <a:latin typeface="Proxima Nova"/>
              <a:ea typeface="Proxima Nova"/>
              <a:cs typeface="Proxima Nova"/>
            </a:endParaRPr>
          </a:p>
          <a:p>
            <a:pPr>
              <a:lnSpc>
                <a:spcPct val="125000"/>
              </a:lnSpc>
              <a:spcAft>
                <a:spcPts val="1000"/>
              </a:spcAft>
            </a:pPr>
            <a:r>
              <a:rPr lang="en-US" sz="1800" i="1" dirty="0">
                <a:solidFill>
                  <a:schemeClr val="bg1"/>
                </a:solidFill>
                <a:effectLst/>
                <a:latin typeface="Poppins Light" panose="00000400000000000000" pitchFamily="2" charset="0"/>
                <a:ea typeface="Proxima Nova"/>
                <a:cs typeface="Proxima Nova"/>
              </a:rPr>
              <a:t>‘Peace be with you. As the Father has sent me, so I send you’. When he had said this, he breathed on them and said to them, ‘Receive the Holy Spirit’.</a:t>
            </a:r>
            <a:r>
              <a:rPr lang="en-US" sz="1800" dirty="0">
                <a:solidFill>
                  <a:schemeClr val="bg1"/>
                </a:solidFill>
                <a:effectLst/>
                <a:latin typeface="Poppins Light" panose="00000400000000000000" pitchFamily="2" charset="0"/>
                <a:ea typeface="Proxima Nova"/>
                <a:cs typeface="Proxima Nova"/>
              </a:rPr>
              <a:t> (John 20:20-21)</a:t>
            </a:r>
            <a:endParaRPr lang="en-GB" sz="1800" dirty="0">
              <a:solidFill>
                <a:schemeClr val="bg1"/>
              </a:solidFill>
              <a:effectLst/>
              <a:latin typeface="Proxima Nova"/>
              <a:ea typeface="Proxima Nova"/>
              <a:cs typeface="Proxima Nova"/>
            </a:endParaRPr>
          </a:p>
        </p:txBody>
      </p:sp>
      <p:pic>
        <p:nvPicPr>
          <p:cNvPr id="7" name="Picture 6" descr="A blue sky with clouds&#10;&#10;Description automatically generated">
            <a:extLst>
              <a:ext uri="{FF2B5EF4-FFF2-40B4-BE49-F238E27FC236}">
                <a16:creationId xmlns:a16="http://schemas.microsoft.com/office/drawing/2014/main" id="{435401D5-AAD9-70E3-5367-E368ED0D46F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89345" y="3429000"/>
            <a:ext cx="2638425" cy="3048000"/>
          </a:xfrm>
          <a:prstGeom prst="rect">
            <a:avLst/>
          </a:prstGeom>
        </p:spPr>
      </p:pic>
      <p:sp>
        <p:nvSpPr>
          <p:cNvPr id="8" name="TextBox 7">
            <a:extLst>
              <a:ext uri="{FF2B5EF4-FFF2-40B4-BE49-F238E27FC236}">
                <a16:creationId xmlns:a16="http://schemas.microsoft.com/office/drawing/2014/main" id="{80EE45F0-FCCC-C1DD-4E5F-676617AEF544}"/>
              </a:ext>
            </a:extLst>
          </p:cNvPr>
          <p:cNvSpPr txBox="1"/>
          <p:nvPr/>
        </p:nvSpPr>
        <p:spPr>
          <a:xfrm>
            <a:off x="6096000" y="5830162"/>
            <a:ext cx="1375144" cy="507831"/>
          </a:xfrm>
          <a:prstGeom prst="rect">
            <a:avLst/>
          </a:prstGeom>
          <a:noFill/>
        </p:spPr>
        <p:txBody>
          <a:bodyPr wrap="square" rtlCol="0">
            <a:spAutoFit/>
          </a:bodyPr>
          <a:lstStyle/>
          <a:p>
            <a:r>
              <a:rPr lang="en-GB" sz="900">
                <a:hlinkClick r:id="rId3" tooltip="https://www.flickr.com/photos/cavepaint/5237088823/"/>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3341368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28A3D0E4CB984EA3392A2C72369E4F" ma:contentTypeVersion="" ma:contentTypeDescription="Create a new document." ma:contentTypeScope="" ma:versionID="f78b839d9241b4a09f57a5216f200603">
  <xsd:schema xmlns:xsd="http://www.w3.org/2001/XMLSchema" xmlns:xs="http://www.w3.org/2001/XMLSchema" xmlns:p="http://schemas.microsoft.com/office/2006/metadata/properties" xmlns:ns1="http://schemas.microsoft.com/sharepoint/v3" xmlns:ns2="58323645-54ad-4d5a-8fda-d05a6e95476f" xmlns:ns3="fe0bca3f-3bc4-42dc-8875-3f8e291b3b7b" xmlns:ns4="df801a4b-13e1-4cd1-8f02-2b5a5a9af19b" targetNamespace="http://schemas.microsoft.com/office/2006/metadata/properties" ma:root="true" ma:fieldsID="1de808122dad81bad2fad25d0433ec10" ns1:_="" ns2:_="" ns3:_="" ns4:_="">
    <xsd:import namespace="http://schemas.microsoft.com/sharepoint/v3"/>
    <xsd:import namespace="58323645-54ad-4d5a-8fda-d05a6e95476f"/>
    <xsd:import namespace="fe0bca3f-3bc4-42dc-8875-3f8e291b3b7b"/>
    <xsd:import namespace="df801a4b-13e1-4cd1-8f02-2b5a5a9af19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323645-54ad-4d5a-8fda-d05a6e95476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0bca3f-3bc4-42dc-8875-3f8e291b3b7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description=""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dde312f3-b84d-41bb-8935-ac6a29e235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01a4b-13e1-4cd1-8f02-2b5a5a9af19b"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B3A3FE34-69E0-4534-BB89-717EA7188E0B}" ma:internalName="TaxCatchAll" ma:showField="CatchAllData" ma:web="{58323645-54ad-4d5a-8fda-d05a6e9547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e0bca3f-3bc4-42dc-8875-3f8e291b3b7b">
      <Terms xmlns="http://schemas.microsoft.com/office/infopath/2007/PartnerControls"/>
    </lcf76f155ced4ddcb4097134ff3c332f>
    <TaxCatchAll xmlns="df801a4b-13e1-4cd1-8f02-2b5a5a9af19b" xsi:nil="true"/>
  </documentManagement>
</p:properties>
</file>

<file path=customXml/itemProps1.xml><?xml version="1.0" encoding="utf-8"?>
<ds:datastoreItem xmlns:ds="http://schemas.openxmlformats.org/officeDocument/2006/customXml" ds:itemID="{EE23E602-6F01-4473-9301-61077A4D3FCF}">
  <ds:schemaRefs>
    <ds:schemaRef ds:uri="http://schemas.microsoft.com/sharepoint/v3/contenttype/forms"/>
  </ds:schemaRefs>
</ds:datastoreItem>
</file>

<file path=customXml/itemProps2.xml><?xml version="1.0" encoding="utf-8"?>
<ds:datastoreItem xmlns:ds="http://schemas.openxmlformats.org/officeDocument/2006/customXml" ds:itemID="{82BF5058-A489-4E72-8223-675B533383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323645-54ad-4d5a-8fda-d05a6e95476f"/>
    <ds:schemaRef ds:uri="fe0bca3f-3bc4-42dc-8875-3f8e291b3b7b"/>
    <ds:schemaRef ds:uri="df801a4b-13e1-4cd1-8f02-2b5a5a9af1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F7488E-D646-425B-8983-4123EBD476BF}">
  <ds:schemaRef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df801a4b-13e1-4cd1-8f02-2b5a5a9af19b"/>
    <ds:schemaRef ds:uri="http://schemas.microsoft.com/office/2006/metadata/properties"/>
    <ds:schemaRef ds:uri="fe0bca3f-3bc4-42dc-8875-3f8e291b3b7b"/>
    <ds:schemaRef ds:uri="http://www.w3.org/XML/1998/namespace"/>
    <ds:schemaRef ds:uri="58323645-54ad-4d5a-8fda-d05a6e95476f"/>
    <ds:schemaRef ds:uri="http://schemas.microsoft.com/sharepoint/v3"/>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1468</Words>
  <Application>Microsoft Office PowerPoint</Application>
  <PresentationFormat>Widescreen</PresentationFormat>
  <Paragraphs>115</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Poppins</vt:lpstr>
      <vt:lpstr>Poppins Light</vt:lpstr>
      <vt:lpstr>Proxima Nova</vt:lpstr>
      <vt:lpstr>Symbol</vt:lpstr>
      <vt:lpstr>Office Theme</vt:lpstr>
      <vt:lpstr>Custom Design</vt:lpstr>
      <vt:lpstr>What should I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mission look like?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Title</dc:title>
  <dc:creator>Luke Resch</dc:creator>
  <cp:lastModifiedBy>Hannah Steele</cp:lastModifiedBy>
  <cp:revision>23</cp:revision>
  <dcterms:created xsi:type="dcterms:W3CDTF">2021-01-27T16:42:55Z</dcterms:created>
  <dcterms:modified xsi:type="dcterms:W3CDTF">2025-06-06T11:34:27Z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0x0101003128A3D0E4CB984EA3392A2C72369E4F</vt:lpwstr>
  </property>
  <property fmtid="{D5CDD505-2E9C-101B-9397-08002B2CF9AE}" pid="3" name="MediaServiceImageTags">
    <vt:lpwstr/>
  </property>
</Properties>
</file>