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Lst>
  <p:sldIdLst>
    <p:sldId id="256" r:id="rId7"/>
    <p:sldId id="257" r:id="rId8"/>
    <p:sldId id="265" r:id="rId9"/>
    <p:sldId id="297" r:id="rId10"/>
    <p:sldId id="298" r:id="rId11"/>
    <p:sldId id="302" r:id="rId12"/>
    <p:sldId id="303" r:id="rId13"/>
    <p:sldId id="301" r:id="rId14"/>
    <p:sldId id="304" r:id="rId15"/>
    <p:sldId id="306" r:id="rId16"/>
    <p:sldId id="305" r:id="rId17"/>
    <p:sldId id="308" r:id="rId18"/>
    <p:sldId id="300" r:id="rId19"/>
    <p:sldId id="307" r:id="rId20"/>
    <p:sldId id="314" r:id="rId21"/>
    <p:sldId id="317" r:id="rId22"/>
    <p:sldId id="318" r:id="rId23"/>
    <p:sldId id="313" r:id="rId24"/>
    <p:sldId id="316" r:id="rId25"/>
    <p:sldId id="319" r:id="rId26"/>
    <p:sldId id="299" r:id="rId27"/>
    <p:sldId id="309" r:id="rId28"/>
    <p:sldId id="315" r:id="rId29"/>
    <p:sldId id="312" r:id="rId30"/>
    <p:sldId id="320" r:id="rId31"/>
    <p:sldId id="321" r:id="rId32"/>
    <p:sldId id="29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2D44"/>
    <a:srgbClr val="FFD0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7"/>
  </p:normalViewPr>
  <p:slideViewPr>
    <p:cSldViewPr snapToGrid="0" snapToObjects="1">
      <p:cViewPr>
        <p:scale>
          <a:sx n="60" d="100"/>
          <a:sy n="60" d="100"/>
        </p:scale>
        <p:origin x="908" y="1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34BF1-BCDD-2147-87FF-6A194034E0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399D2D6-33CB-F543-AE74-5FF70E2D90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E98D54-A24E-704A-B16B-58836A0C9D31}"/>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5" name="Footer Placeholder 4">
            <a:extLst>
              <a:ext uri="{FF2B5EF4-FFF2-40B4-BE49-F238E27FC236}">
                <a16:creationId xmlns:a16="http://schemas.microsoft.com/office/drawing/2014/main" id="{66B8D750-F714-F140-81E6-515A24EBFC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F42150-449B-DC47-B1B7-F8BE4EAEDE3F}"/>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1616629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84BC8-080D-1A47-83C8-D0ADFE1819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453D01-FA76-834F-87D8-5E5971A9B8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C2126-15B9-1A43-9651-F223AB210A44}"/>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5" name="Footer Placeholder 4">
            <a:extLst>
              <a:ext uri="{FF2B5EF4-FFF2-40B4-BE49-F238E27FC236}">
                <a16:creationId xmlns:a16="http://schemas.microsoft.com/office/drawing/2014/main" id="{095138AC-8071-4B4D-95E3-B5CA074470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40A5AC-FF28-C24D-B25C-2C028D54606B}"/>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10969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5A4215-DDA6-7345-B638-B736A950AD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F527E6-07F2-DF47-9553-E3AE4CB1FE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472BC7-2B19-1C43-83B7-DDA9D07E4BA4}"/>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5" name="Footer Placeholder 4">
            <a:extLst>
              <a:ext uri="{FF2B5EF4-FFF2-40B4-BE49-F238E27FC236}">
                <a16:creationId xmlns:a16="http://schemas.microsoft.com/office/drawing/2014/main" id="{3B356EA9-D3B3-B047-B64B-6CE36C530D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9D6809-ABB1-6345-9C08-6D9422F8DCEC}"/>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4283127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F49AC-1886-F826-53A1-CC8DAC0ABA1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A65F1E7-D68E-6334-7FDF-3DBD99AFC6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1D799F3-EE2B-47CB-ECDF-2404C2F31F1D}"/>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5" name="Footer Placeholder 4">
            <a:extLst>
              <a:ext uri="{FF2B5EF4-FFF2-40B4-BE49-F238E27FC236}">
                <a16:creationId xmlns:a16="http://schemas.microsoft.com/office/drawing/2014/main" id="{CA91F8F7-8E70-C0FB-F88D-1AF07A3E3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768D3-4499-7C89-413A-F3CF467F8E33}"/>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501876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A2474-0BEB-05D8-45AB-7A86702EA76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AED487E-E611-06A9-0369-172D4B13BF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9A8D-9570-4135-629A-387F3234EA19}"/>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5" name="Footer Placeholder 4">
            <a:extLst>
              <a:ext uri="{FF2B5EF4-FFF2-40B4-BE49-F238E27FC236}">
                <a16:creationId xmlns:a16="http://schemas.microsoft.com/office/drawing/2014/main" id="{A11D13BA-A341-7022-02CE-3CACE0EA7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ED9F6-DCB3-0A9C-14D6-1A0086ABBE98}"/>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945119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6C909-A5AF-337A-FC70-19A11BFD63F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9D3F6D8-A6F2-03B4-A487-64ADDAC689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57908B8-33C3-88AF-6955-8EF4556551B5}"/>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5" name="Footer Placeholder 4">
            <a:extLst>
              <a:ext uri="{FF2B5EF4-FFF2-40B4-BE49-F238E27FC236}">
                <a16:creationId xmlns:a16="http://schemas.microsoft.com/office/drawing/2014/main" id="{74112590-23C9-5C9F-30BE-73F5A0ED04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87E33B-0555-D26A-2229-795B36D3DDBC}"/>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470058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E881B-D134-ECDA-F080-20E910EF3A7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ED63DC1-2899-827A-7002-18F6C5C4C8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20453C8-B0BD-38E6-D6A3-D4FF815D19C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1240447-3A48-2EE9-8D68-E446F8F7BB74}"/>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6" name="Footer Placeholder 5">
            <a:extLst>
              <a:ext uri="{FF2B5EF4-FFF2-40B4-BE49-F238E27FC236}">
                <a16:creationId xmlns:a16="http://schemas.microsoft.com/office/drawing/2014/main" id="{328F0964-4170-4E11-5B16-DBE9376B8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549AAF-C7C7-0E27-8F35-69517738A39D}"/>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966758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3B5D2-6ACA-A942-CA3A-02E4EE7D512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B537E2-159B-AC0A-511F-1EF862230A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2B491C1-3DED-5FAF-B5A7-C25921C043C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5D0E262-080F-DA98-D05C-2FB1735C31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E631E59-7BCD-79B1-50A7-9998523A0FD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D8119AC-81FC-9F05-0664-753B0D4B25A4}"/>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8" name="Footer Placeholder 7">
            <a:extLst>
              <a:ext uri="{FF2B5EF4-FFF2-40B4-BE49-F238E27FC236}">
                <a16:creationId xmlns:a16="http://schemas.microsoft.com/office/drawing/2014/main" id="{5E823CCA-C4A3-7C5E-0A22-B7F5BB1B96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C7D1FEF-C6BB-505B-A89A-E90C859E3245}"/>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256978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0A91B-C4D5-3835-75B8-52E68F1BFAB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01302B3-D534-A857-B84C-E8BF58466AD3}"/>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4" name="Footer Placeholder 3">
            <a:extLst>
              <a:ext uri="{FF2B5EF4-FFF2-40B4-BE49-F238E27FC236}">
                <a16:creationId xmlns:a16="http://schemas.microsoft.com/office/drawing/2014/main" id="{06E90F64-04A1-25B9-53E0-88FFC690BC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FF0148-94B4-BEFB-3F09-505452BA0C3F}"/>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8589649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BA330E-0CBD-9C59-C524-32F87F5F3E85}"/>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3" name="Footer Placeholder 2">
            <a:extLst>
              <a:ext uri="{FF2B5EF4-FFF2-40B4-BE49-F238E27FC236}">
                <a16:creationId xmlns:a16="http://schemas.microsoft.com/office/drawing/2014/main" id="{6168194F-4DAD-E05B-5C1A-90BA85FBD9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C9A59F-C8A3-1554-1209-EFDB4012CFE1}"/>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489102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C8C6F-D5CC-E914-4447-C967436D3F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3FFE698-49F7-FF94-C4FC-E674FEE5B8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ED0977D-E9C8-A1C3-CA9F-E734233C52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8B2000-47B6-80C8-B826-70059648A5CE}"/>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6" name="Footer Placeholder 5">
            <a:extLst>
              <a:ext uri="{FF2B5EF4-FFF2-40B4-BE49-F238E27FC236}">
                <a16:creationId xmlns:a16="http://schemas.microsoft.com/office/drawing/2014/main" id="{4B8C77B8-6426-3128-4C24-DEEBE32080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CDA858-A6A3-58F7-1082-15428DEEE4D4}"/>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29560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56DEB-A353-0744-A0FB-AF6D5278B8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1B9DD3-93C3-C243-B8CF-0226D0B776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354234-82EE-0245-BAF3-493B1CE0A9F7}"/>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5" name="Footer Placeholder 4">
            <a:extLst>
              <a:ext uri="{FF2B5EF4-FFF2-40B4-BE49-F238E27FC236}">
                <a16:creationId xmlns:a16="http://schemas.microsoft.com/office/drawing/2014/main" id="{BCAC438D-2B68-FB4F-860B-DC40B4F7B6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6C9D26-BD22-C348-9F8B-A60479ABA655}"/>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7200960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FEF13-29FF-05EB-6245-BFD8ED72A0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840075D-3046-DBB6-4F85-F436E674C8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E47CCD-2D73-44FC-9234-81DDA8030E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C0FEAA2-3D97-729F-05A8-5D2234D7B70E}"/>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6" name="Footer Placeholder 5">
            <a:extLst>
              <a:ext uri="{FF2B5EF4-FFF2-40B4-BE49-F238E27FC236}">
                <a16:creationId xmlns:a16="http://schemas.microsoft.com/office/drawing/2014/main" id="{BBB78440-CDC2-DFEA-2708-0B43BC65EA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CE7825-19DA-AEF1-EF48-01B0483A97AD}"/>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078332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C57F9-1BA8-01C5-BFCC-FC13AA78736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F38C2D5-FF24-A857-1A6E-446B2E09F53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B3772D6-4EC6-8973-216E-DCF8F0685E2D}"/>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5" name="Footer Placeholder 4">
            <a:extLst>
              <a:ext uri="{FF2B5EF4-FFF2-40B4-BE49-F238E27FC236}">
                <a16:creationId xmlns:a16="http://schemas.microsoft.com/office/drawing/2014/main" id="{CAC0A367-84D6-A7C1-A71E-F46F2CDAF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535E2A-B16C-5B0D-371B-506CA028F472}"/>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1920551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3BF28C-6F98-7F3B-DBED-260B5AB9D61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828F280-BC68-D8A4-6F2B-095FB1C0ED5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69415F8-5E9C-2AFF-EA90-384EFA821486}"/>
              </a:ext>
            </a:extLst>
          </p:cNvPr>
          <p:cNvSpPr>
            <a:spLocks noGrp="1"/>
          </p:cNvSpPr>
          <p:nvPr>
            <p:ph type="dt" sz="half" idx="10"/>
          </p:nvPr>
        </p:nvSpPr>
        <p:spPr/>
        <p:txBody>
          <a:bodyPr/>
          <a:lstStyle/>
          <a:p>
            <a:fld id="{655CD24E-1C80-EC4B-9AF9-E2C2B6FA2A88}" type="datetimeFigureOut">
              <a:rPr lang="en-US" smtClean="0"/>
              <a:t>2/18/2025</a:t>
            </a:fld>
            <a:endParaRPr lang="en-US"/>
          </a:p>
        </p:txBody>
      </p:sp>
      <p:sp>
        <p:nvSpPr>
          <p:cNvPr id="5" name="Footer Placeholder 4">
            <a:extLst>
              <a:ext uri="{FF2B5EF4-FFF2-40B4-BE49-F238E27FC236}">
                <a16:creationId xmlns:a16="http://schemas.microsoft.com/office/drawing/2014/main" id="{492A9D42-D3DC-8CAE-E1D8-C0D3E66FE2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A623D-B36B-AF96-CC85-B14DC164DAF4}"/>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7354798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DDD4758-4211-BD44-896C-56AF2E9325B8}"/>
              </a:ext>
            </a:extLst>
          </p:cNvPr>
          <p:cNvSpPr>
            <a:spLocks noGrp="1"/>
          </p:cNvSpPr>
          <p:nvPr>
            <p:ph type="ctrTitle" hasCustomPrompt="1"/>
          </p:nvPr>
        </p:nvSpPr>
        <p:spPr>
          <a:xfrm>
            <a:off x="3618385" y="2739796"/>
            <a:ext cx="7965557" cy="784746"/>
          </a:xfrm>
        </p:spPr>
        <p:txBody>
          <a:bodyPr anchor="b">
            <a:noAutofit/>
          </a:bodyPr>
          <a:lstStyle>
            <a:lvl1pPr algn="r">
              <a:defRPr sz="4400">
                <a:latin typeface="Depot New" panose="020B0503000000020004" pitchFamily="34" charset="77"/>
              </a:defRPr>
            </a:lvl1pPr>
          </a:lstStyle>
          <a:p>
            <a:r>
              <a:rPr lang="en-US" dirty="0"/>
              <a:t>Click to add Lecture Title</a:t>
            </a:r>
            <a:endParaRPr lang="en-GB" dirty="0"/>
          </a:p>
        </p:txBody>
      </p:sp>
      <p:sp>
        <p:nvSpPr>
          <p:cNvPr id="8" name="Subtitle 2">
            <a:extLst>
              <a:ext uri="{FF2B5EF4-FFF2-40B4-BE49-F238E27FC236}">
                <a16:creationId xmlns:a16="http://schemas.microsoft.com/office/drawing/2014/main" id="{125F1CEB-CCC4-1F48-A871-42A76C86096A}"/>
              </a:ext>
            </a:extLst>
          </p:cNvPr>
          <p:cNvSpPr>
            <a:spLocks noGrp="1"/>
          </p:cNvSpPr>
          <p:nvPr>
            <p:ph type="subTitle" idx="1" hasCustomPrompt="1"/>
          </p:nvPr>
        </p:nvSpPr>
        <p:spPr>
          <a:xfrm>
            <a:off x="5780675" y="3524542"/>
            <a:ext cx="5803267" cy="379758"/>
          </a:xfrm>
        </p:spPr>
        <p:txBody>
          <a:bodyPr>
            <a:noAutofit/>
          </a:bodyPr>
          <a:lstStyle>
            <a:lvl1pPr marL="0" indent="0" algn="r">
              <a:buNone/>
              <a:defRPr sz="24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Lecturer Name</a:t>
            </a:r>
            <a:endParaRPr lang="en-GB" dirty="0"/>
          </a:p>
        </p:txBody>
      </p:sp>
      <p:sp>
        <p:nvSpPr>
          <p:cNvPr id="9" name="TextBox 8">
            <a:extLst>
              <a:ext uri="{FF2B5EF4-FFF2-40B4-BE49-F238E27FC236}">
                <a16:creationId xmlns:a16="http://schemas.microsoft.com/office/drawing/2014/main" id="{D9EA348D-D080-7646-8F6E-C47FF81750D4}"/>
              </a:ext>
            </a:extLst>
          </p:cNvPr>
          <p:cNvSpPr txBox="1"/>
          <p:nvPr userDrawn="1"/>
        </p:nvSpPr>
        <p:spPr>
          <a:xfrm>
            <a:off x="893318" y="6306474"/>
            <a:ext cx="10690624" cy="369332"/>
          </a:xfrm>
          <a:prstGeom prst="rect">
            <a:avLst/>
          </a:prstGeom>
          <a:noFill/>
        </p:spPr>
        <p:txBody>
          <a:bodyPr wrap="square" rtlCol="0">
            <a:spAutoFit/>
          </a:bodyPr>
          <a:lstStyle/>
          <a:p>
            <a:pPr algn="r"/>
            <a:r>
              <a:rPr lang="en-US" dirty="0" err="1">
                <a:solidFill>
                  <a:schemeClr val="tx1"/>
                </a:solidFill>
                <a:latin typeface="Depot New" panose="020B0503000000020004" pitchFamily="34" charset="77"/>
              </a:rPr>
              <a:t>stmellitus.ac.uk</a:t>
            </a:r>
            <a:r>
              <a:rPr lang="en-US" dirty="0">
                <a:solidFill>
                  <a:schemeClr val="tx1"/>
                </a:solidFill>
                <a:latin typeface="Depot New" panose="020B0503000000020004" pitchFamily="34" charset="77"/>
              </a:rPr>
              <a:t>  |  @</a:t>
            </a:r>
            <a:r>
              <a:rPr lang="en-US" dirty="0" err="1">
                <a:solidFill>
                  <a:schemeClr val="tx1"/>
                </a:solidFill>
                <a:latin typeface="Depot New" panose="020B0503000000020004" pitchFamily="34" charset="77"/>
              </a:rPr>
              <a:t>stmellitus</a:t>
            </a:r>
            <a:endParaRPr lang="en-US" dirty="0">
              <a:solidFill>
                <a:schemeClr val="tx1"/>
              </a:solidFill>
              <a:latin typeface="Depot New" panose="020B0503000000020004" pitchFamily="34" charset="77"/>
            </a:endParaRPr>
          </a:p>
        </p:txBody>
      </p:sp>
      <p:cxnSp>
        <p:nvCxnSpPr>
          <p:cNvPr id="11" name="Straight Connector 10">
            <a:extLst>
              <a:ext uri="{FF2B5EF4-FFF2-40B4-BE49-F238E27FC236}">
                <a16:creationId xmlns:a16="http://schemas.microsoft.com/office/drawing/2014/main" id="{DD3067F4-FF89-614C-91BD-81CA1F6A18CF}"/>
              </a:ext>
            </a:extLst>
          </p:cNvPr>
          <p:cNvCxnSpPr/>
          <p:nvPr userDrawn="1"/>
        </p:nvCxnSpPr>
        <p:spPr>
          <a:xfrm>
            <a:off x="3618385" y="3524542"/>
            <a:ext cx="7965557" cy="0"/>
          </a:xfrm>
          <a:prstGeom prst="line">
            <a:avLst/>
          </a:prstGeom>
          <a:ln w="57150">
            <a:solidFill>
              <a:srgbClr val="049DDF"/>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61B68BC-384E-2A42-9BD2-C0C6003F12FC}"/>
              </a:ext>
            </a:extLst>
          </p:cNvPr>
          <p:cNvPicPr>
            <a:picLocks noChangeAspect="1"/>
          </p:cNvPicPr>
          <p:nvPr userDrawn="1"/>
        </p:nvPicPr>
        <p:blipFill>
          <a:blip r:embed="rId2"/>
          <a:stretch>
            <a:fillRect/>
          </a:stretch>
        </p:blipFill>
        <p:spPr>
          <a:xfrm>
            <a:off x="608058" y="2577938"/>
            <a:ext cx="1503375" cy="1326357"/>
          </a:xfrm>
          <a:prstGeom prst="rect">
            <a:avLst/>
          </a:prstGeom>
        </p:spPr>
      </p:pic>
    </p:spTree>
    <p:extLst>
      <p:ext uri="{BB962C8B-B14F-4D97-AF65-F5344CB8AC3E}">
        <p14:creationId xmlns:p14="http://schemas.microsoft.com/office/powerpoint/2010/main" val="37406993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5D4D0-88F9-194B-AACE-BCCE42401E4C}"/>
              </a:ext>
            </a:extLst>
          </p:cNvPr>
          <p:cNvSpPr>
            <a:spLocks noGrp="1"/>
          </p:cNvSpPr>
          <p:nvPr>
            <p:ph type="title"/>
          </p:nvPr>
        </p:nvSpPr>
        <p:spPr>
          <a:xfrm>
            <a:off x="838200" y="681036"/>
            <a:ext cx="10515600" cy="72513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9BE3559-6ACD-5249-B1B4-2909015A50EE}"/>
              </a:ext>
            </a:extLst>
          </p:cNvPr>
          <p:cNvSpPr>
            <a:spLocks noGrp="1"/>
          </p:cNvSpPr>
          <p:nvPr>
            <p:ph idx="1"/>
          </p:nvPr>
        </p:nvSpPr>
        <p:spPr>
          <a:xfrm>
            <a:off x="1091380" y="1825625"/>
            <a:ext cx="1026241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a:extLst>
              <a:ext uri="{FF2B5EF4-FFF2-40B4-BE49-F238E27FC236}">
                <a16:creationId xmlns:a16="http://schemas.microsoft.com/office/drawing/2014/main" id="{D9FDFF34-0B70-A941-A431-BACE2BFAD3DF}"/>
              </a:ext>
            </a:extLst>
          </p:cNvPr>
          <p:cNvCxnSpPr>
            <a:cxnSpLocks/>
          </p:cNvCxnSpPr>
          <p:nvPr userDrawn="1"/>
        </p:nvCxnSpPr>
        <p:spPr>
          <a:xfrm>
            <a:off x="838200" y="1406177"/>
            <a:ext cx="9072716" cy="0"/>
          </a:xfrm>
          <a:prstGeom prst="line">
            <a:avLst/>
          </a:prstGeom>
          <a:ln w="57150">
            <a:solidFill>
              <a:srgbClr val="049D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26232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88BCB-A31B-084E-A8E0-BF240C38D2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2DC5DD-DBDC-114A-9572-4B7DDFA531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310965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FB53C-8835-434C-898C-DD62B2891E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EB3830-5663-2146-97E2-C5DBC6CBE7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DF0471-4458-3C46-9147-454CD3A860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F3A1B4-A460-7D4F-98D6-1BB93D8EC2D2}"/>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6" name="Footer Placeholder 5">
            <a:extLst>
              <a:ext uri="{FF2B5EF4-FFF2-40B4-BE49-F238E27FC236}">
                <a16:creationId xmlns:a16="http://schemas.microsoft.com/office/drawing/2014/main" id="{CF270C78-AA9E-134F-855A-775AEFFDD28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F44E33B-C68C-5D4E-A9E1-09BA9521EB35}"/>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20096288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69AC0-95FC-5143-9973-15B32A1B5F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6E3DC7-4EC7-1A43-B72C-BE2D0188D2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EC066E-1F51-B441-A68A-56F639AD25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3ECB53-4B39-484E-BAD3-015A5CB007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F9B84E-F67C-1249-90B2-FC66B16208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617B36-5FFE-BF4B-85AF-A320222AB22C}"/>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8" name="Footer Placeholder 7">
            <a:extLst>
              <a:ext uri="{FF2B5EF4-FFF2-40B4-BE49-F238E27FC236}">
                <a16:creationId xmlns:a16="http://schemas.microsoft.com/office/drawing/2014/main" id="{CC269623-DD99-3C4F-A8B2-708DCC7684B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045543D0-C899-F745-9F33-36F572E12C97}"/>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17036538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ADCF3-BD6E-4044-8305-6FF88F8A36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E7BEC7-763A-8643-AD84-A15685F4CCCF}"/>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4" name="Footer Placeholder 3">
            <a:extLst>
              <a:ext uri="{FF2B5EF4-FFF2-40B4-BE49-F238E27FC236}">
                <a16:creationId xmlns:a16="http://schemas.microsoft.com/office/drawing/2014/main" id="{19B5C42C-2D54-5D4A-B5C8-92F760C593A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BAB8D747-F4E4-BA4D-88CA-630FFB8AA04F}"/>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37757572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C24690-FF59-DD48-9584-BA1E8D927B1B}"/>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3" name="Footer Placeholder 2">
            <a:extLst>
              <a:ext uri="{FF2B5EF4-FFF2-40B4-BE49-F238E27FC236}">
                <a16:creationId xmlns:a16="http://schemas.microsoft.com/office/drawing/2014/main" id="{34F3570D-F689-EC40-8519-B874D5EE8D7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2D49F1D-DF04-374B-8B8B-B89FB58CB8D1}"/>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4210507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A6DAD-9DE4-B948-BD8F-FDC8396C32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312A3A-C3B7-F240-A01D-6AFD46DABF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5984A8-8243-F14A-B4EB-490E739E71A0}"/>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5" name="Footer Placeholder 4">
            <a:extLst>
              <a:ext uri="{FF2B5EF4-FFF2-40B4-BE49-F238E27FC236}">
                <a16:creationId xmlns:a16="http://schemas.microsoft.com/office/drawing/2014/main" id="{ECE234F5-339F-AA49-9ED3-F588FBE35A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EE43C-3E00-DE40-9898-AB87E3F76DB7}"/>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3276566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F50F5-B4E9-D443-BD3B-D4C1A6DC89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DEF758-B288-E34B-98F0-B1AD3582E1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D123BF-AE9F-AC43-8CBB-D0D7A7008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FE78D6-1CBA-DB44-8681-3E428EC1D335}"/>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6" name="Footer Placeholder 5">
            <a:extLst>
              <a:ext uri="{FF2B5EF4-FFF2-40B4-BE49-F238E27FC236}">
                <a16:creationId xmlns:a16="http://schemas.microsoft.com/office/drawing/2014/main" id="{BE1ECD0B-3055-C442-B8FD-923432BDA54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E23139-AB0D-E944-AE85-3D27C856DAB7}"/>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6477214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B8E31-4886-3C40-B10D-ADD7CC54E0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6CC7AB-BAE5-B348-A19F-3F8399BC56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93658A9-6064-2B44-AB70-9EEE1790FF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CC54D5-0419-0646-8923-1C9FB34D24A6}"/>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6" name="Footer Placeholder 5">
            <a:extLst>
              <a:ext uri="{FF2B5EF4-FFF2-40B4-BE49-F238E27FC236}">
                <a16:creationId xmlns:a16="http://schemas.microsoft.com/office/drawing/2014/main" id="{9F700D76-E183-C543-BB3E-F4B49B4F6BD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74EA24A-29D1-E848-A071-19D294D40914}"/>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2717761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942AC-352B-E54A-ADA1-607CAFF94C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79C580-40D8-7544-BBBB-8CEAEB6F9E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E4EC49-D1EB-654D-A741-5952E6E29CC5}"/>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5" name="Footer Placeholder 4">
            <a:extLst>
              <a:ext uri="{FF2B5EF4-FFF2-40B4-BE49-F238E27FC236}">
                <a16:creationId xmlns:a16="http://schemas.microsoft.com/office/drawing/2014/main" id="{7C389018-0C35-EA4E-8A7E-76C83E8E576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542F1EF-2B52-A941-87A6-9F40CAC6C845}"/>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14128094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E3B8AE-EC69-9B4F-9CF2-18CFC5B601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0BDC8D-EFD8-0E4A-87F3-51F037C37B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7F6451-8C43-B94E-8D67-26F4C9BFBF53}"/>
              </a:ext>
            </a:extLst>
          </p:cNvPr>
          <p:cNvSpPr>
            <a:spLocks noGrp="1"/>
          </p:cNvSpPr>
          <p:nvPr>
            <p:ph type="dt" sz="half" idx="10"/>
          </p:nvPr>
        </p:nvSpPr>
        <p:spPr>
          <a:xfrm>
            <a:off x="838200" y="6356350"/>
            <a:ext cx="2743200" cy="365125"/>
          </a:xfrm>
          <a:prstGeom prst="rect">
            <a:avLst/>
          </a:prstGeom>
        </p:spPr>
        <p:txBody>
          <a:bodyPr/>
          <a:lstStyle/>
          <a:p>
            <a:fld id="{1812F68A-35CE-FF42-8216-FD61B9672EAE}" type="datetimeFigureOut">
              <a:rPr lang="en-US" smtClean="0"/>
              <a:t>2/18/2025</a:t>
            </a:fld>
            <a:endParaRPr lang="en-US"/>
          </a:p>
        </p:txBody>
      </p:sp>
      <p:sp>
        <p:nvSpPr>
          <p:cNvPr id="5" name="Footer Placeholder 4">
            <a:extLst>
              <a:ext uri="{FF2B5EF4-FFF2-40B4-BE49-F238E27FC236}">
                <a16:creationId xmlns:a16="http://schemas.microsoft.com/office/drawing/2014/main" id="{6BB45E68-3A1A-1743-B970-0F649FF72CB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DCA196A-F031-CD43-BD1B-F53E83930B1C}"/>
              </a:ext>
            </a:extLst>
          </p:cNvPr>
          <p:cNvSpPr>
            <a:spLocks noGrp="1"/>
          </p:cNvSpPr>
          <p:nvPr>
            <p:ph type="sldNum" sz="quarter" idx="12"/>
          </p:nvPr>
        </p:nvSpPr>
        <p:spPr>
          <a:xfrm>
            <a:off x="8610600" y="6356350"/>
            <a:ext cx="2743200" cy="365125"/>
          </a:xfrm>
          <a:prstGeom prst="rect">
            <a:avLst/>
          </a:prstGeom>
        </p:spPr>
        <p:txBody>
          <a:bodyPr/>
          <a:lstStyle/>
          <a:p>
            <a:fld id="{C1D28BBA-8818-E844-B958-E0CE32033E6D}" type="slidenum">
              <a:rPr lang="en-US" smtClean="0"/>
              <a:t>‹#›</a:t>
            </a:fld>
            <a:endParaRPr lang="en-US"/>
          </a:p>
        </p:txBody>
      </p:sp>
    </p:spTree>
    <p:extLst>
      <p:ext uri="{BB962C8B-B14F-4D97-AF65-F5344CB8AC3E}">
        <p14:creationId xmlns:p14="http://schemas.microsoft.com/office/powerpoint/2010/main" val="2476322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2B1B7-82A1-6D42-AC4C-F275006870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A5F4F0-417E-7A43-BC3A-28F8FE6D8A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39D6B3-0578-7141-8567-2C98C4DD17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C04154-F99B-AA47-B20C-5B9A99829237}"/>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6" name="Footer Placeholder 5">
            <a:extLst>
              <a:ext uri="{FF2B5EF4-FFF2-40B4-BE49-F238E27FC236}">
                <a16:creationId xmlns:a16="http://schemas.microsoft.com/office/drawing/2014/main" id="{961875E6-29FD-9D4A-ABC3-FB57A536F5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65E079-0A1A-A748-B134-AB662FA3AD5F}"/>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12677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F44F6-EE07-2041-AE94-E857D973DB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D5B786-A07F-FC49-9A3E-DF700E0C44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B4BB28-5045-6D40-85C5-987CCEFDD7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E18A16-B3BA-4E47-8E76-9FA166C740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BDC33-DAF9-CA43-A3E4-BF57FC4925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52DA0A-9D8E-DA4A-88EE-EAE097C61858}"/>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8" name="Footer Placeholder 7">
            <a:extLst>
              <a:ext uri="{FF2B5EF4-FFF2-40B4-BE49-F238E27FC236}">
                <a16:creationId xmlns:a16="http://schemas.microsoft.com/office/drawing/2014/main" id="{0ECF9417-E166-734F-90E0-293F9A53DE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18ADE8-E1B8-2B48-8C40-252775F6B3FF}"/>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535891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93563-4DD2-C74C-BCCC-377FCB3352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C0ACE6-4E11-EA4C-A2CA-E1D0FFE75258}"/>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4" name="Footer Placeholder 3">
            <a:extLst>
              <a:ext uri="{FF2B5EF4-FFF2-40B4-BE49-F238E27FC236}">
                <a16:creationId xmlns:a16="http://schemas.microsoft.com/office/drawing/2014/main" id="{051944CC-EC04-5348-B65A-34DD8451D2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0990CD-B1BB-B94F-A04B-965A3152FF81}"/>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97708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CDF541-5E42-B24B-8AB7-43D1CC0AD61D}"/>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3" name="Footer Placeholder 2">
            <a:extLst>
              <a:ext uri="{FF2B5EF4-FFF2-40B4-BE49-F238E27FC236}">
                <a16:creationId xmlns:a16="http://schemas.microsoft.com/office/drawing/2014/main" id="{9AAF4CA1-3B03-114F-8F7D-836EB5B719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8EEA2B-23F7-DF4F-B5BD-C78694776BEE}"/>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256883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2293-FE92-7F44-A95E-8F2983B575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5178F4-1D05-924F-BF70-EEB01CED9F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6B44D8-15A3-804D-B618-8645BFC9B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9711E-15E1-0641-A542-493B4E65FD78}"/>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6" name="Footer Placeholder 5">
            <a:extLst>
              <a:ext uri="{FF2B5EF4-FFF2-40B4-BE49-F238E27FC236}">
                <a16:creationId xmlns:a16="http://schemas.microsoft.com/office/drawing/2014/main" id="{BAC0A4DA-1852-6341-8289-151FC6A0CE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D7CA73-9EC0-5548-80D0-023B33D1148D}"/>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186597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B26BE-0979-C34D-A86D-C06E494FF2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B9E34F-8C65-8649-91FD-5269C8CA46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214DA53-B785-E04E-9422-1E8CF87FD9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BB737D-D5F6-1446-A1B6-F2FD2BD5BE45}"/>
              </a:ext>
            </a:extLst>
          </p:cNvPr>
          <p:cNvSpPr>
            <a:spLocks noGrp="1"/>
          </p:cNvSpPr>
          <p:nvPr>
            <p:ph type="dt" sz="half" idx="10"/>
          </p:nvPr>
        </p:nvSpPr>
        <p:spPr/>
        <p:txBody>
          <a:bodyPr/>
          <a:lstStyle/>
          <a:p>
            <a:fld id="{58A06A12-3D1E-1D43-B68C-C3FEEC56BC03}" type="datetimeFigureOut">
              <a:rPr lang="en-US" smtClean="0"/>
              <a:t>2/18/2025</a:t>
            </a:fld>
            <a:endParaRPr lang="en-US"/>
          </a:p>
        </p:txBody>
      </p:sp>
      <p:sp>
        <p:nvSpPr>
          <p:cNvPr id="6" name="Footer Placeholder 5">
            <a:extLst>
              <a:ext uri="{FF2B5EF4-FFF2-40B4-BE49-F238E27FC236}">
                <a16:creationId xmlns:a16="http://schemas.microsoft.com/office/drawing/2014/main" id="{55F61840-6F30-804B-88B1-F21EDC294B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A30378-E7CD-4F42-A5F4-2A7824B13147}"/>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3027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C6CAAB-7B55-F345-A246-B0CB438828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5C07C0-1CF1-B147-AF72-7FA8FF3C2B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3D7B7E-8910-A04E-9028-1A034D81E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A06A12-3D1E-1D43-B68C-C3FEEC56BC03}" type="datetimeFigureOut">
              <a:rPr lang="en-US" smtClean="0"/>
              <a:t>2/18/2025</a:t>
            </a:fld>
            <a:endParaRPr lang="en-US"/>
          </a:p>
        </p:txBody>
      </p:sp>
      <p:sp>
        <p:nvSpPr>
          <p:cNvPr id="5" name="Footer Placeholder 4">
            <a:extLst>
              <a:ext uri="{FF2B5EF4-FFF2-40B4-BE49-F238E27FC236}">
                <a16:creationId xmlns:a16="http://schemas.microsoft.com/office/drawing/2014/main" id="{41C70570-07B8-8C41-BDA3-F56CCBF071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7CBD28-066C-0946-A258-4C0D018D34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FC601-C0F2-3240-ABB0-2CB6D0F8495B}" type="slidenum">
              <a:rPr lang="en-US" smtClean="0"/>
              <a:t>‹#›</a:t>
            </a:fld>
            <a:endParaRPr lang="en-US"/>
          </a:p>
        </p:txBody>
      </p:sp>
    </p:spTree>
    <p:extLst>
      <p:ext uri="{BB962C8B-B14F-4D97-AF65-F5344CB8AC3E}">
        <p14:creationId xmlns:p14="http://schemas.microsoft.com/office/powerpoint/2010/main" val="1288769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109B2F-DD6D-2B55-B55C-B57F99207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351EADB-B459-58D4-D676-FC66E2111C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C3E532A-23B7-C185-5820-F3EB978704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CD24E-1C80-EC4B-9AF9-E2C2B6FA2A88}" type="datetimeFigureOut">
              <a:rPr lang="en-US" smtClean="0"/>
              <a:t>2/18/2025</a:t>
            </a:fld>
            <a:endParaRPr lang="en-US"/>
          </a:p>
        </p:txBody>
      </p:sp>
      <p:sp>
        <p:nvSpPr>
          <p:cNvPr id="5" name="Footer Placeholder 4">
            <a:extLst>
              <a:ext uri="{FF2B5EF4-FFF2-40B4-BE49-F238E27FC236}">
                <a16:creationId xmlns:a16="http://schemas.microsoft.com/office/drawing/2014/main" id="{6AB3787C-E444-6012-88F7-0E23859410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F27C35-71BC-A005-BF78-E8E441EC61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4087F-8FDF-4444-9659-85312C4F0C21}" type="slidenum">
              <a:rPr lang="en-US" smtClean="0"/>
              <a:t>‹#›</a:t>
            </a:fld>
            <a:endParaRPr lang="en-US"/>
          </a:p>
        </p:txBody>
      </p:sp>
    </p:spTree>
    <p:extLst>
      <p:ext uri="{BB962C8B-B14F-4D97-AF65-F5344CB8AC3E}">
        <p14:creationId xmlns:p14="http://schemas.microsoft.com/office/powerpoint/2010/main" val="3048489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1C2E44"/>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FF0014-4EA2-E34C-B895-0554D7A1CE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2938EA-BCCB-BF4C-A8C2-874663D4D9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4CB62CFC-8CC2-C04D-90A7-18D29635EBC4}"/>
              </a:ext>
            </a:extLst>
          </p:cNvPr>
          <p:cNvSpPr>
            <a:spLocks noGrp="1"/>
          </p:cNvSpPr>
          <p:nvPr>
            <p:ph type="ftr" sz="quarter" idx="3"/>
          </p:nvPr>
        </p:nvSpPr>
        <p:spPr>
          <a:xfrm>
            <a:off x="7927075" y="6336882"/>
            <a:ext cx="4114800" cy="365125"/>
          </a:xfrm>
          <a:prstGeom prst="rect">
            <a:avLst/>
          </a:prstGeom>
        </p:spPr>
        <p:txBody>
          <a:bodyPr vert="horz" lIns="91440" tIns="45720" rIns="91440" bIns="45720" rtlCol="0" anchor="ctr"/>
          <a:lstStyle>
            <a:lvl1pPr algn="ctr">
              <a:defRPr sz="1200" b="0" i="0">
                <a:solidFill>
                  <a:schemeClr val="tx1"/>
                </a:solidFill>
                <a:latin typeface="Depot New Light" panose="020B0303000000020004" pitchFamily="34" charset="77"/>
              </a:defRPr>
            </a:lvl1pPr>
          </a:lstStyle>
          <a:p>
            <a:pPr algn="r"/>
            <a:r>
              <a:rPr lang="en-US" dirty="0" err="1"/>
              <a:t>stmellitus.ac.uk</a:t>
            </a:r>
            <a:r>
              <a:rPr lang="en-US" dirty="0"/>
              <a:t> | @</a:t>
            </a:r>
            <a:r>
              <a:rPr lang="en-US" dirty="0" err="1"/>
              <a:t>stmellitus</a:t>
            </a:r>
            <a:endParaRPr lang="en-US" dirty="0"/>
          </a:p>
        </p:txBody>
      </p:sp>
    </p:spTree>
    <p:extLst>
      <p:ext uri="{BB962C8B-B14F-4D97-AF65-F5344CB8AC3E}">
        <p14:creationId xmlns:p14="http://schemas.microsoft.com/office/powerpoint/2010/main" val="178298907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b="1" i="0" kern="1200">
          <a:solidFill>
            <a:schemeClr val="tx1"/>
          </a:solidFill>
          <a:latin typeface="Depot New Medium" panose="020B0503000000020004"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Depot New" panose="020B0503000000020004"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Depot New" panose="020B0503000000020004"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Depot New" panose="020B0503000000020004"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epot New" panose="020B0503000000020004"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epot New" panose="020B05030000000200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4E39ABC-DE35-A74C-9C98-0935A0A64FE3}"/>
              </a:ext>
            </a:extLst>
          </p:cNvPr>
          <p:cNvSpPr>
            <a:spLocks noGrp="1"/>
          </p:cNvSpPr>
          <p:nvPr>
            <p:ph type="ctrTitle"/>
          </p:nvPr>
        </p:nvSpPr>
        <p:spPr>
          <a:xfrm>
            <a:off x="3618385" y="2739796"/>
            <a:ext cx="7965557" cy="784746"/>
          </a:xfrm>
        </p:spPr>
        <p:txBody>
          <a:bodyPr>
            <a:noAutofit/>
          </a:bodyPr>
          <a:lstStyle/>
          <a:p>
            <a:pPr algn="r"/>
            <a:r>
              <a:rPr lang="en-GB" sz="4200" b="1" dirty="0">
                <a:solidFill>
                  <a:schemeClr val="bg1"/>
                </a:solidFill>
                <a:latin typeface="Poppins" pitchFamily="2" charset="77"/>
                <a:cs typeface="Poppins" pitchFamily="2" charset="77"/>
              </a:rPr>
              <a:t>Coming Alive: Matthew</a:t>
            </a:r>
            <a:endParaRPr lang="en-US" sz="4200" b="1" dirty="0">
              <a:solidFill>
                <a:schemeClr val="bg1"/>
              </a:solidFill>
              <a:latin typeface="Poppins" pitchFamily="2" charset="77"/>
              <a:cs typeface="Poppins" pitchFamily="2" charset="77"/>
            </a:endParaRPr>
          </a:p>
        </p:txBody>
      </p:sp>
      <p:sp>
        <p:nvSpPr>
          <p:cNvPr id="5" name="Subtitle 2">
            <a:extLst>
              <a:ext uri="{FF2B5EF4-FFF2-40B4-BE49-F238E27FC236}">
                <a16:creationId xmlns:a16="http://schemas.microsoft.com/office/drawing/2014/main" id="{08D89F96-7074-3344-9FBC-5C696D642E82}"/>
              </a:ext>
            </a:extLst>
          </p:cNvPr>
          <p:cNvSpPr>
            <a:spLocks noGrp="1"/>
          </p:cNvSpPr>
          <p:nvPr>
            <p:ph type="subTitle" idx="1"/>
          </p:nvPr>
        </p:nvSpPr>
        <p:spPr>
          <a:xfrm>
            <a:off x="5780675" y="3637032"/>
            <a:ext cx="5803267" cy="484599"/>
          </a:xfrm>
        </p:spPr>
        <p:txBody>
          <a:bodyPr/>
          <a:lstStyle/>
          <a:p>
            <a:pPr algn="r"/>
            <a:r>
              <a:rPr lang="en-US" dirty="0">
                <a:solidFill>
                  <a:schemeClr val="bg1"/>
                </a:solidFill>
                <a:latin typeface="Poppins" pitchFamily="2" charset="77"/>
                <a:cs typeface="Poppins" pitchFamily="2" charset="77"/>
              </a:rPr>
              <a:t>Jonny Rowlands</a:t>
            </a:r>
          </a:p>
        </p:txBody>
      </p:sp>
    </p:spTree>
    <p:extLst>
      <p:ext uri="{BB962C8B-B14F-4D97-AF65-F5344CB8AC3E}">
        <p14:creationId xmlns:p14="http://schemas.microsoft.com/office/powerpoint/2010/main" val="2096996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5E544-DA75-96AA-05A9-2B9CFBC6E1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0117AE-A407-CDC0-D774-EBFC6593FD87}"/>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a:solidFill>
                  <a:schemeClr val="bg1"/>
                </a:solidFill>
                <a:latin typeface="Poppins" pitchFamily="2" charset="77"/>
                <a:cs typeface="Poppins" pitchFamily="2" charset="77"/>
              </a:rPr>
              <a:t>B. Matthew and the Synoptics</a:t>
            </a:r>
            <a:endParaRPr lang="en-US" sz="4000" b="1" dirty="0">
              <a:solidFill>
                <a:schemeClr val="bg1"/>
              </a:solidFill>
              <a:latin typeface="Poppins" pitchFamily="2" charset="77"/>
              <a:cs typeface="Poppins" pitchFamily="2" charset="77"/>
            </a:endParaRPr>
          </a:p>
        </p:txBody>
      </p:sp>
      <p:pic>
        <p:nvPicPr>
          <p:cNvPr id="25" name="Picture 24">
            <a:extLst>
              <a:ext uri="{FF2B5EF4-FFF2-40B4-BE49-F238E27FC236}">
                <a16:creationId xmlns:a16="http://schemas.microsoft.com/office/drawing/2014/main" id="{20E57277-68F4-DB76-C05B-08577D46822E}"/>
              </a:ext>
            </a:extLst>
          </p:cNvPr>
          <p:cNvPicPr>
            <a:picLocks noChangeAspect="1"/>
          </p:cNvPicPr>
          <p:nvPr/>
        </p:nvPicPr>
        <p:blipFill>
          <a:blip r:embed="rId2"/>
          <a:stretch>
            <a:fillRect/>
          </a:stretch>
        </p:blipFill>
        <p:spPr>
          <a:xfrm>
            <a:off x="2666703" y="2376673"/>
            <a:ext cx="6858594" cy="3682303"/>
          </a:xfrm>
          <a:prstGeom prst="rect">
            <a:avLst/>
          </a:prstGeom>
        </p:spPr>
      </p:pic>
    </p:spTree>
    <p:extLst>
      <p:ext uri="{BB962C8B-B14F-4D97-AF65-F5344CB8AC3E}">
        <p14:creationId xmlns:p14="http://schemas.microsoft.com/office/powerpoint/2010/main" val="4244315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974AB-4D12-1A58-3A80-21C58A658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D10E21-27CC-763E-DBD7-6151D66558B4}"/>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B. Matthew and the Synoptics</a:t>
            </a:r>
            <a:endParaRPr lang="en-US" sz="4000" b="1" dirty="0">
              <a:solidFill>
                <a:schemeClr val="bg1"/>
              </a:solidFill>
              <a:latin typeface="Poppins" pitchFamily="2" charset="77"/>
              <a:cs typeface="Poppins" pitchFamily="2" charset="77"/>
            </a:endParaRPr>
          </a:p>
        </p:txBody>
      </p:sp>
      <p:pic>
        <p:nvPicPr>
          <p:cNvPr id="13" name="Picture 12">
            <a:extLst>
              <a:ext uri="{FF2B5EF4-FFF2-40B4-BE49-F238E27FC236}">
                <a16:creationId xmlns:a16="http://schemas.microsoft.com/office/drawing/2014/main" id="{D7DFC4EF-1209-1A1A-BCB9-F5AE9B2B5878}"/>
              </a:ext>
            </a:extLst>
          </p:cNvPr>
          <p:cNvPicPr>
            <a:picLocks noChangeAspect="1"/>
          </p:cNvPicPr>
          <p:nvPr/>
        </p:nvPicPr>
        <p:blipFill>
          <a:blip r:embed="rId2"/>
          <a:stretch>
            <a:fillRect/>
          </a:stretch>
        </p:blipFill>
        <p:spPr>
          <a:xfrm>
            <a:off x="2675847" y="2376673"/>
            <a:ext cx="6840305" cy="3682303"/>
          </a:xfrm>
          <a:prstGeom prst="rect">
            <a:avLst/>
          </a:prstGeom>
        </p:spPr>
      </p:pic>
    </p:spTree>
    <p:extLst>
      <p:ext uri="{BB962C8B-B14F-4D97-AF65-F5344CB8AC3E}">
        <p14:creationId xmlns:p14="http://schemas.microsoft.com/office/powerpoint/2010/main" val="1021695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71DE1-05C4-4F17-C218-8F687B3A81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E35C20-59E2-3383-D97E-A3FDFF725498}"/>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B. Matthew and the Synoptics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80C18BC7-ED5E-C964-243F-60C1DB5589BC}"/>
              </a:ext>
            </a:extLst>
          </p:cNvPr>
          <p:cNvSpPr txBox="1">
            <a:spLocks/>
          </p:cNvSpPr>
          <p:nvPr/>
        </p:nvSpPr>
        <p:spPr>
          <a:xfrm>
            <a:off x="1091380" y="1825625"/>
            <a:ext cx="10262419" cy="4351338"/>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Your ‘solution’ to the synoptic problem determines what changes might writers makes to his source(s)</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Changes </a:t>
            </a:r>
            <a:r>
              <a:rPr lang="en-GB" altLang="en-US" sz="4400" dirty="0">
                <a:solidFill>
                  <a:schemeClr val="accent2"/>
                </a:solidFill>
                <a:latin typeface="Poppins" pitchFamily="2" charset="77"/>
                <a:cs typeface="Poppins" pitchFamily="2" charset="77"/>
              </a:rPr>
              <a:t>often imply intent</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Matt’s use of Mark = </a:t>
            </a:r>
            <a:r>
              <a:rPr lang="en-GB" altLang="en-US" sz="4400" dirty="0">
                <a:solidFill>
                  <a:schemeClr val="accent2"/>
                </a:solidFill>
                <a:latin typeface="Poppins" pitchFamily="2" charset="77"/>
                <a:cs typeface="Poppins" pitchFamily="2" charset="77"/>
              </a:rPr>
              <a:t>universally assumed</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Matt’s use of Luke (and vice versa) = debated </a:t>
            </a:r>
          </a:p>
        </p:txBody>
      </p:sp>
    </p:spTree>
    <p:extLst>
      <p:ext uri="{BB962C8B-B14F-4D97-AF65-F5344CB8AC3E}">
        <p14:creationId xmlns:p14="http://schemas.microsoft.com/office/powerpoint/2010/main" val="2309985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B336D-DD32-247A-42A3-F4CF3AC843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FE0351-707F-C5E7-FD3E-61A02D9AB236}"/>
              </a:ext>
            </a:extLst>
          </p:cNvPr>
          <p:cNvSpPr>
            <a:spLocks noGrp="1"/>
          </p:cNvSpPr>
          <p:nvPr>
            <p:ph type="title"/>
          </p:nvPr>
        </p:nvSpPr>
        <p:spPr>
          <a:xfrm>
            <a:off x="838200" y="2766218"/>
            <a:ext cx="10515600" cy="1325563"/>
          </a:xfrm>
        </p:spPr>
        <p:txBody>
          <a:bodyPr/>
          <a:lstStyle/>
          <a:p>
            <a:pPr algn="ctr"/>
            <a:r>
              <a:rPr lang="en-GB" dirty="0">
                <a:latin typeface="Poppins" panose="00000500000000000000" pitchFamily="2" charset="0"/>
                <a:cs typeface="Poppins" panose="00000500000000000000" pitchFamily="2" charset="0"/>
              </a:rPr>
              <a:t>Questions?</a:t>
            </a:r>
          </a:p>
        </p:txBody>
      </p:sp>
    </p:spTree>
    <p:extLst>
      <p:ext uri="{BB962C8B-B14F-4D97-AF65-F5344CB8AC3E}">
        <p14:creationId xmlns:p14="http://schemas.microsoft.com/office/powerpoint/2010/main" val="2564281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CBDD5-49D8-388C-DD65-383344A0AF9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38FDCCC-D2FF-FD8A-64CA-102B4B703059}"/>
              </a:ext>
            </a:extLst>
          </p:cNvPr>
          <p:cNvSpPr>
            <a:spLocks noGrp="1"/>
          </p:cNvSpPr>
          <p:nvPr>
            <p:ph type="title"/>
          </p:nvPr>
        </p:nvSpPr>
        <p:spPr>
          <a:xfrm>
            <a:off x="838200" y="2766218"/>
            <a:ext cx="10515600" cy="1325563"/>
          </a:xfrm>
        </p:spPr>
        <p:txBody>
          <a:bodyPr/>
          <a:lstStyle/>
          <a:p>
            <a:pPr algn="ctr"/>
            <a:r>
              <a:rPr lang="en-GB" dirty="0">
                <a:latin typeface="Poppins" panose="00000500000000000000" pitchFamily="2" charset="0"/>
                <a:cs typeface="Poppins" panose="00000500000000000000" pitchFamily="2" charset="0"/>
              </a:rPr>
              <a:t>2. Key Themes</a:t>
            </a:r>
          </a:p>
        </p:txBody>
      </p:sp>
    </p:spTree>
    <p:extLst>
      <p:ext uri="{BB962C8B-B14F-4D97-AF65-F5344CB8AC3E}">
        <p14:creationId xmlns:p14="http://schemas.microsoft.com/office/powerpoint/2010/main" val="3997152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EC8B8-7B7D-156C-85B4-1C03EF63D3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7293F2-8AD2-79B3-8DD9-50F1DFC4E86C}"/>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Jesus and the Gentiles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C3022392-4944-98A4-57F4-312C1E4B1C03}"/>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“These twelve Jesus sent out with the following instructions: ‘Do not take a road leading to gentiles, and do not enter a Samaritan town, but go rather to the lost sheep of the </a:t>
            </a:r>
            <a:r>
              <a:rPr lang="en-GB" altLang="en-US" sz="2800" dirty="0">
                <a:solidFill>
                  <a:schemeClr val="accent2"/>
                </a:solidFill>
                <a:latin typeface="Poppins" pitchFamily="2" charset="77"/>
                <a:cs typeface="Poppins" pitchFamily="2" charset="77"/>
              </a:rPr>
              <a:t>house of Israel</a:t>
            </a:r>
            <a:r>
              <a:rPr lang="en-GB" altLang="en-US" sz="2800" dirty="0">
                <a:solidFill>
                  <a:schemeClr val="bg1"/>
                </a:solidFill>
                <a:latin typeface="Poppins" pitchFamily="2" charset="77"/>
                <a:cs typeface="Poppins" pitchFamily="2" charset="77"/>
              </a:rPr>
              <a:t>.’” (10.5-6)</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“I was sent only to the lost sheep of the </a:t>
            </a:r>
            <a:r>
              <a:rPr lang="en-GB" altLang="en-US" sz="2800" dirty="0">
                <a:solidFill>
                  <a:schemeClr val="accent2"/>
                </a:solidFill>
                <a:latin typeface="Poppins" pitchFamily="2" charset="77"/>
                <a:cs typeface="Poppins" pitchFamily="2" charset="77"/>
              </a:rPr>
              <a:t>house of Israel</a:t>
            </a:r>
            <a:r>
              <a:rPr lang="en-GB" altLang="en-US" sz="2800" dirty="0">
                <a:solidFill>
                  <a:schemeClr val="bg1"/>
                </a:solidFill>
                <a:latin typeface="Poppins" pitchFamily="2" charset="77"/>
                <a:cs typeface="Poppins" pitchFamily="2" charset="77"/>
              </a:rPr>
              <a:t>.” (15.24)</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“All authority in heaven and on earth has been given to me. Go therefore and make disciples of </a:t>
            </a:r>
            <a:r>
              <a:rPr lang="en-GB" altLang="en-US" sz="2800" dirty="0">
                <a:solidFill>
                  <a:schemeClr val="accent2"/>
                </a:solidFill>
                <a:latin typeface="Poppins" pitchFamily="2" charset="77"/>
                <a:cs typeface="Poppins" pitchFamily="2" charset="77"/>
              </a:rPr>
              <a:t>all nations</a:t>
            </a:r>
            <a:r>
              <a:rPr lang="en-GB" altLang="en-US" sz="2800" dirty="0">
                <a:solidFill>
                  <a:schemeClr val="bg1"/>
                </a:solidFill>
                <a:latin typeface="Poppins" pitchFamily="2" charset="77"/>
                <a:cs typeface="Poppins" pitchFamily="2" charset="77"/>
              </a:rPr>
              <a:t>.” (28.18-19)</a:t>
            </a:r>
          </a:p>
        </p:txBody>
      </p:sp>
    </p:spTree>
    <p:extLst>
      <p:ext uri="{BB962C8B-B14F-4D97-AF65-F5344CB8AC3E}">
        <p14:creationId xmlns:p14="http://schemas.microsoft.com/office/powerpoint/2010/main" val="3266124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E228D-AFE5-5092-31CE-8354E3E411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BDF2B-A21F-91BE-8696-D32B62E1AB58}"/>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Jesus and the Gentiles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13DF848-2AE5-C4B8-E420-FB4083360A9D}"/>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Jesus finds a lack of faith &amp; obedience within Israel </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Jesus finds that faith &amp; obedience in </a:t>
            </a:r>
            <a:r>
              <a:rPr lang="en-GB" altLang="en-US" sz="2800" dirty="0">
                <a:solidFill>
                  <a:schemeClr val="accent2"/>
                </a:solidFill>
                <a:latin typeface="Poppins" pitchFamily="2" charset="77"/>
                <a:cs typeface="Poppins" pitchFamily="2" charset="77"/>
              </a:rPr>
              <a:t>unexpected gentiles</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Roman centurion (8.5-13)</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A Canaanite (cf. Mark: </a:t>
            </a:r>
            <a:r>
              <a:rPr lang="en-GB" altLang="en-US" sz="2800" dirty="0" err="1">
                <a:solidFill>
                  <a:schemeClr val="bg1"/>
                </a:solidFill>
                <a:latin typeface="Poppins" pitchFamily="2" charset="77"/>
                <a:cs typeface="Poppins" pitchFamily="2" charset="77"/>
              </a:rPr>
              <a:t>Syro</a:t>
            </a:r>
            <a:r>
              <a:rPr lang="en-GB" altLang="en-US" sz="2800" dirty="0">
                <a:solidFill>
                  <a:schemeClr val="bg1"/>
                </a:solidFill>
                <a:latin typeface="Poppins" pitchFamily="2" charset="77"/>
                <a:cs typeface="Poppins" pitchFamily="2" charset="77"/>
              </a:rPr>
              <a:t>-Phoenician) woman (15.21-28)</a:t>
            </a:r>
          </a:p>
        </p:txBody>
      </p:sp>
    </p:spTree>
    <p:extLst>
      <p:ext uri="{BB962C8B-B14F-4D97-AF65-F5344CB8AC3E}">
        <p14:creationId xmlns:p14="http://schemas.microsoft.com/office/powerpoint/2010/main" val="3468765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A7188-DBFB-4A61-3915-8C2C2B1C6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214944-42C9-F0F6-F311-2008EBE3697C}"/>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Jesus and the Gentiles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DC99AFB2-90AF-D258-1BE4-B2AA5AFF5E01}"/>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just">
              <a:buFont typeface="Arial" panose="020B0604020202020204" pitchFamily="34" charset="0"/>
              <a:buChar char="•"/>
            </a:pPr>
            <a:r>
              <a:rPr lang="en-GB" altLang="en-US" sz="3200" dirty="0">
                <a:solidFill>
                  <a:schemeClr val="bg1"/>
                </a:solidFill>
                <a:latin typeface="Poppins" pitchFamily="2" charset="77"/>
                <a:cs typeface="Poppins" pitchFamily="2" charset="77"/>
              </a:rPr>
              <a:t>Ongoing narrative in Matthew of expansion of who is part of the </a:t>
            </a:r>
            <a:r>
              <a:rPr lang="en-GB" altLang="en-US" sz="3200" dirty="0">
                <a:solidFill>
                  <a:schemeClr val="accent2"/>
                </a:solidFill>
                <a:latin typeface="Poppins" pitchFamily="2" charset="77"/>
                <a:cs typeface="Poppins" pitchFamily="2" charset="77"/>
              </a:rPr>
              <a:t>covenant people </a:t>
            </a:r>
            <a:r>
              <a:rPr lang="en-GB" altLang="en-US" sz="3200" dirty="0">
                <a:solidFill>
                  <a:schemeClr val="bg1"/>
                </a:solidFill>
                <a:latin typeface="Poppins" pitchFamily="2" charset="77"/>
                <a:cs typeface="Poppins" pitchFamily="2" charset="77"/>
              </a:rPr>
              <a:t>of Israel</a:t>
            </a:r>
          </a:p>
          <a:p>
            <a:pPr marL="571500" indent="-571500" algn="just">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3200" dirty="0">
                <a:solidFill>
                  <a:schemeClr val="bg1"/>
                </a:solidFill>
                <a:latin typeface="Poppins" pitchFamily="2" charset="77"/>
                <a:cs typeface="Poppins" pitchFamily="2" charset="77"/>
              </a:rPr>
              <a:t>Israel is now expanded beyond ethnic boundaries by the end of Matt.</a:t>
            </a:r>
          </a:p>
          <a:p>
            <a:pPr marL="571500" indent="-571500" algn="just">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3200" dirty="0">
                <a:solidFill>
                  <a:schemeClr val="bg1"/>
                </a:solidFill>
                <a:latin typeface="Poppins" pitchFamily="2" charset="77"/>
                <a:cs typeface="Poppins" pitchFamily="2" charset="77"/>
              </a:rPr>
              <a:t>Foreshadowed by Rahab in Matt. 1.5 (cf. Josh. 2)</a:t>
            </a:r>
          </a:p>
          <a:p>
            <a:pPr marL="571500" indent="-571500" algn="just">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3200" dirty="0">
                <a:solidFill>
                  <a:schemeClr val="bg1"/>
                </a:solidFill>
                <a:latin typeface="Poppins" pitchFamily="2" charset="77"/>
                <a:cs typeface="Poppins" pitchFamily="2" charset="77"/>
              </a:rPr>
              <a:t>This </a:t>
            </a:r>
            <a:r>
              <a:rPr lang="en-GB" altLang="en-US" sz="3200" dirty="0">
                <a:solidFill>
                  <a:schemeClr val="accent2"/>
                </a:solidFill>
                <a:latin typeface="Poppins" pitchFamily="2" charset="77"/>
                <a:cs typeface="Poppins" pitchFamily="2" charset="77"/>
              </a:rPr>
              <a:t>does not mean </a:t>
            </a:r>
            <a:r>
              <a:rPr lang="en-GB" altLang="en-US" sz="3200" dirty="0">
                <a:solidFill>
                  <a:schemeClr val="bg1"/>
                </a:solidFill>
                <a:latin typeface="Poppins" pitchFamily="2" charset="77"/>
                <a:cs typeface="Poppins" pitchFamily="2" charset="77"/>
              </a:rPr>
              <a:t>Israel has been ‘replaced’</a:t>
            </a:r>
          </a:p>
        </p:txBody>
      </p:sp>
    </p:spTree>
    <p:extLst>
      <p:ext uri="{BB962C8B-B14F-4D97-AF65-F5344CB8AC3E}">
        <p14:creationId xmlns:p14="http://schemas.microsoft.com/office/powerpoint/2010/main" val="4102778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1FC74-BD8D-66A0-952A-929325B78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1474C-5C74-AD2B-C21D-F22B6CC7C86E}"/>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B. Jesus and Jewish Law</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42D946EC-A325-28B5-1703-48BA056E757E}"/>
              </a:ext>
            </a:extLst>
          </p:cNvPr>
          <p:cNvSpPr txBox="1">
            <a:spLocks/>
          </p:cNvSpPr>
          <p:nvPr/>
        </p:nvSpPr>
        <p:spPr>
          <a:xfrm>
            <a:off x="1091380" y="1825625"/>
            <a:ext cx="10262419" cy="4351338"/>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Jesus consistently </a:t>
            </a:r>
            <a:r>
              <a:rPr lang="en-GB" altLang="en-US" sz="2800" dirty="0">
                <a:solidFill>
                  <a:schemeClr val="accent2"/>
                </a:solidFill>
                <a:latin typeface="Poppins" pitchFamily="2" charset="77"/>
                <a:cs typeface="Poppins" pitchFamily="2" charset="77"/>
              </a:rPr>
              <a:t>acts in accordance with </a:t>
            </a:r>
            <a:r>
              <a:rPr lang="en-GB" altLang="en-US" sz="2800" dirty="0">
                <a:solidFill>
                  <a:schemeClr val="bg1"/>
                </a:solidFill>
                <a:latin typeface="Poppins" pitchFamily="2" charset="77"/>
                <a:cs typeface="Poppins" pitchFamily="2" charset="77"/>
              </a:rPr>
              <a:t>Jewish law through Matt. (&amp; the other Gospels!)</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“Do not think that I have come to abolish the Law or the Prophets; I have come not to abolish but to </a:t>
            </a:r>
            <a:r>
              <a:rPr lang="en-GB" altLang="en-US" sz="2800" dirty="0" err="1">
                <a:solidFill>
                  <a:schemeClr val="bg1"/>
                </a:solidFill>
                <a:latin typeface="Poppins" pitchFamily="2" charset="77"/>
                <a:cs typeface="Poppins" pitchFamily="2" charset="77"/>
              </a:rPr>
              <a:t>fulfill</a:t>
            </a:r>
            <a:r>
              <a:rPr lang="en-GB" altLang="en-US" sz="2800" dirty="0">
                <a:solidFill>
                  <a:schemeClr val="bg1"/>
                </a:solidFill>
                <a:latin typeface="Poppins" pitchFamily="2" charset="77"/>
                <a:cs typeface="Poppins" pitchFamily="2" charset="77"/>
              </a:rPr>
              <a:t>. For truly I tell you, until heaven and earth pass away, not one letter, not one stroke of a letter, will pass from the law until all is accomplished.” (5.17-18)</a:t>
            </a: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r>
              <a:rPr lang="en-GB" altLang="en-US" sz="2800" dirty="0">
                <a:solidFill>
                  <a:schemeClr val="bg1"/>
                </a:solidFill>
                <a:latin typeface="Poppins" pitchFamily="2" charset="77"/>
                <a:cs typeface="Poppins" pitchFamily="2" charset="77"/>
              </a:rPr>
              <a:t>E.g., debates over (im)purity; ‘cleansing’ of </a:t>
            </a:r>
            <a:r>
              <a:rPr lang="en-GB" altLang="en-US" sz="2800" i="1" dirty="0" err="1">
                <a:solidFill>
                  <a:schemeClr val="bg1"/>
                </a:solidFill>
                <a:latin typeface="Poppins" pitchFamily="2" charset="77"/>
                <a:cs typeface="Poppins" pitchFamily="2" charset="77"/>
              </a:rPr>
              <a:t>Leproi</a:t>
            </a:r>
            <a:endParaRPr lang="en-GB" altLang="en-US" sz="2800" dirty="0">
              <a:solidFill>
                <a:schemeClr val="bg1"/>
              </a:solidFill>
              <a:latin typeface="Poppins" pitchFamily="2" charset="77"/>
              <a:cs typeface="Poppins" pitchFamily="2" charset="77"/>
            </a:endParaRPr>
          </a:p>
          <a:p>
            <a:pPr marL="571500" indent="-571500" algn="just">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3331603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BE29F-5F9A-8107-901D-E8FF42C07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32E50-9C12-3371-1C09-1D50496A1227}"/>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C. The Kingdom of Heaven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4366D70A-FDAA-94D3-42CA-7D585BB1587C}"/>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Matt. </a:t>
            </a:r>
            <a:r>
              <a:rPr lang="en-GB" altLang="en-US" sz="3200" dirty="0">
                <a:solidFill>
                  <a:schemeClr val="accent2"/>
                </a:solidFill>
                <a:latin typeface="Poppins" pitchFamily="2" charset="77"/>
                <a:cs typeface="Poppins" pitchFamily="2" charset="77"/>
              </a:rPr>
              <a:t>never</a:t>
            </a:r>
            <a:r>
              <a:rPr lang="en-GB" altLang="en-US" sz="3200" dirty="0">
                <a:solidFill>
                  <a:schemeClr val="bg1"/>
                </a:solidFill>
                <a:latin typeface="Poppins" pitchFamily="2" charset="77"/>
                <a:cs typeface="Poppins" pitchFamily="2" charset="77"/>
              </a:rPr>
              <a:t> mentions ‘the Kingdom of God’</a:t>
            </a:r>
          </a:p>
          <a:p>
            <a:pPr marL="571500" indent="-5715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Instead, he prefers ‘the Kingdom of Heaven’</a:t>
            </a:r>
          </a:p>
          <a:p>
            <a:pPr marL="571500" indent="-5715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Avoiding the name of God?</a:t>
            </a:r>
          </a:p>
          <a:p>
            <a:pPr marL="571500" indent="-5715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Dual-level narrative (Jonathan Pennington)?</a:t>
            </a:r>
          </a:p>
        </p:txBody>
      </p:sp>
    </p:spTree>
    <p:extLst>
      <p:ext uri="{BB962C8B-B14F-4D97-AF65-F5344CB8AC3E}">
        <p14:creationId xmlns:p14="http://schemas.microsoft.com/office/powerpoint/2010/main" val="1755838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Today’s Session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14350" indent="-514350" algn="l">
              <a:buFont typeface="+mj-lt"/>
              <a:buAutoNum type="arabicPeriod"/>
            </a:pPr>
            <a:r>
              <a:rPr lang="en-GB" altLang="en-US" sz="4400" dirty="0">
                <a:solidFill>
                  <a:schemeClr val="bg1"/>
                </a:solidFill>
                <a:latin typeface="Poppins" pitchFamily="2" charset="77"/>
                <a:cs typeface="Poppins" pitchFamily="2" charset="77"/>
              </a:rPr>
              <a:t>Introduction to Matthew’s Gospel</a:t>
            </a:r>
          </a:p>
          <a:p>
            <a:pPr marL="514350" indent="-514350" algn="l">
              <a:buFont typeface="+mj-lt"/>
              <a:buAutoNum type="arabicPeriod"/>
            </a:pPr>
            <a:endParaRPr lang="en-GB" altLang="en-US" sz="4400" dirty="0">
              <a:solidFill>
                <a:schemeClr val="bg1"/>
              </a:solidFill>
              <a:latin typeface="Poppins" pitchFamily="2" charset="77"/>
              <a:cs typeface="Poppins" pitchFamily="2" charset="77"/>
            </a:endParaRPr>
          </a:p>
          <a:p>
            <a:pPr marL="514350" indent="-514350" algn="l">
              <a:buFont typeface="+mj-lt"/>
              <a:buAutoNum type="arabicPeriod"/>
            </a:pPr>
            <a:r>
              <a:rPr lang="en-GB" altLang="en-US" sz="4400" dirty="0">
                <a:solidFill>
                  <a:schemeClr val="bg1"/>
                </a:solidFill>
                <a:latin typeface="Poppins" pitchFamily="2" charset="77"/>
                <a:cs typeface="Poppins" pitchFamily="2" charset="77"/>
              </a:rPr>
              <a:t>Key themes</a:t>
            </a:r>
          </a:p>
          <a:p>
            <a:pPr marL="514350" indent="-514350" algn="l">
              <a:buFont typeface="+mj-lt"/>
              <a:buAutoNum type="arabicPeriod"/>
            </a:pPr>
            <a:endParaRPr lang="en-GB" altLang="en-US" sz="4400" dirty="0">
              <a:solidFill>
                <a:schemeClr val="bg1"/>
              </a:solidFill>
              <a:latin typeface="Poppins" pitchFamily="2" charset="77"/>
              <a:cs typeface="Poppins" pitchFamily="2" charset="77"/>
            </a:endParaRPr>
          </a:p>
          <a:p>
            <a:pPr marL="514350" indent="-514350" algn="l">
              <a:buFont typeface="+mj-lt"/>
              <a:buAutoNum type="arabicPeriod"/>
            </a:pPr>
            <a:r>
              <a:rPr lang="en-GB" altLang="en-US" sz="4400" dirty="0">
                <a:solidFill>
                  <a:schemeClr val="bg1"/>
                </a:solidFill>
                <a:latin typeface="Poppins" pitchFamily="2" charset="77"/>
                <a:cs typeface="Poppins" pitchFamily="2" charset="77"/>
              </a:rPr>
              <a:t>Christology in Matthew</a:t>
            </a:r>
          </a:p>
        </p:txBody>
      </p:sp>
    </p:spTree>
    <p:extLst>
      <p:ext uri="{BB962C8B-B14F-4D97-AF65-F5344CB8AC3E}">
        <p14:creationId xmlns:p14="http://schemas.microsoft.com/office/powerpoint/2010/main" val="3097494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7DA28-714C-F4D8-F319-A9DD1ABA8E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A659C71-887C-FFC4-4BF1-23BC21EEE822}"/>
              </a:ext>
            </a:extLst>
          </p:cNvPr>
          <p:cNvSpPr>
            <a:spLocks noGrp="1"/>
          </p:cNvSpPr>
          <p:nvPr>
            <p:ph type="title"/>
          </p:nvPr>
        </p:nvSpPr>
        <p:spPr>
          <a:xfrm>
            <a:off x="838200" y="2766218"/>
            <a:ext cx="10515600" cy="1325563"/>
          </a:xfrm>
        </p:spPr>
        <p:txBody>
          <a:bodyPr/>
          <a:lstStyle/>
          <a:p>
            <a:pPr algn="ctr"/>
            <a:r>
              <a:rPr lang="en-GB" dirty="0">
                <a:latin typeface="Poppins" panose="00000500000000000000" pitchFamily="2" charset="0"/>
                <a:cs typeface="Poppins" panose="00000500000000000000" pitchFamily="2" charset="0"/>
              </a:rPr>
              <a:t>Questions?</a:t>
            </a:r>
          </a:p>
        </p:txBody>
      </p:sp>
    </p:spTree>
    <p:extLst>
      <p:ext uri="{BB962C8B-B14F-4D97-AF65-F5344CB8AC3E}">
        <p14:creationId xmlns:p14="http://schemas.microsoft.com/office/powerpoint/2010/main" val="2567350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A3D6C-A3BB-19E6-ABF8-5F97E260100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10FA14C-6BC1-283E-7E84-C2A4505A1640}"/>
              </a:ext>
            </a:extLst>
          </p:cNvPr>
          <p:cNvSpPr>
            <a:spLocks noGrp="1"/>
          </p:cNvSpPr>
          <p:nvPr>
            <p:ph type="title"/>
          </p:nvPr>
        </p:nvSpPr>
        <p:spPr>
          <a:xfrm>
            <a:off x="838200" y="2766218"/>
            <a:ext cx="10515600" cy="1325563"/>
          </a:xfrm>
        </p:spPr>
        <p:txBody>
          <a:bodyPr/>
          <a:lstStyle/>
          <a:p>
            <a:pPr algn="ctr"/>
            <a:r>
              <a:rPr lang="en-GB" dirty="0">
                <a:latin typeface="Poppins" panose="00000500000000000000" pitchFamily="2" charset="0"/>
                <a:cs typeface="Poppins" panose="00000500000000000000" pitchFamily="2" charset="0"/>
              </a:rPr>
              <a:t>3. Christology in Matthew</a:t>
            </a:r>
          </a:p>
        </p:txBody>
      </p:sp>
    </p:spTree>
    <p:extLst>
      <p:ext uri="{BB962C8B-B14F-4D97-AF65-F5344CB8AC3E}">
        <p14:creationId xmlns:p14="http://schemas.microsoft.com/office/powerpoint/2010/main" val="3312601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3FF0C-22D9-DB36-0AB1-98492473C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44BC25-2DBD-DDF9-73AE-2F25DD4A89B2}"/>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Jesus as Davidic King</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D581C3F-AB8A-C3F2-E0CD-16182456FA04}"/>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David = ideal (if complicated) messianic king figure in Israel’s history</a:t>
            </a:r>
          </a:p>
          <a:p>
            <a:pPr marL="571500" indent="-5715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Widespread expectation of a </a:t>
            </a:r>
            <a:r>
              <a:rPr lang="en-GB" altLang="en-US" sz="3200" dirty="0">
                <a:solidFill>
                  <a:schemeClr val="accent2"/>
                </a:solidFill>
                <a:latin typeface="Poppins" pitchFamily="2" charset="77"/>
                <a:cs typeface="Poppins" pitchFamily="2" charset="77"/>
              </a:rPr>
              <a:t>coming Davidic Messiah-King </a:t>
            </a:r>
            <a:r>
              <a:rPr lang="en-GB" altLang="en-US" sz="3200" dirty="0">
                <a:solidFill>
                  <a:schemeClr val="bg1"/>
                </a:solidFill>
                <a:latin typeface="Poppins" pitchFamily="2" charset="77"/>
                <a:cs typeface="Poppins" pitchFamily="2" charset="77"/>
              </a:rPr>
              <a:t>in 2</a:t>
            </a:r>
            <a:r>
              <a:rPr lang="en-GB" altLang="en-US" sz="3200" baseline="30000" dirty="0">
                <a:solidFill>
                  <a:schemeClr val="bg1"/>
                </a:solidFill>
                <a:latin typeface="Poppins" pitchFamily="2" charset="77"/>
                <a:cs typeface="Poppins" pitchFamily="2" charset="77"/>
              </a:rPr>
              <a:t>nd</a:t>
            </a:r>
            <a:r>
              <a:rPr lang="en-GB" altLang="en-US" sz="3200" dirty="0">
                <a:solidFill>
                  <a:schemeClr val="bg1"/>
                </a:solidFill>
                <a:latin typeface="Poppins" pitchFamily="2" charset="77"/>
                <a:cs typeface="Poppins" pitchFamily="2" charset="77"/>
              </a:rPr>
              <a:t> Temple Judaism</a:t>
            </a:r>
          </a:p>
          <a:p>
            <a:pPr marL="571500" indent="-5715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200" dirty="0">
                <a:solidFill>
                  <a:schemeClr val="bg1"/>
                </a:solidFill>
                <a:latin typeface="Poppins" pitchFamily="2" charset="77"/>
                <a:cs typeface="Poppins" pitchFamily="2" charset="77"/>
              </a:rPr>
              <a:t>Matthew presents Jesus as this Davidic Messiah-King</a:t>
            </a:r>
          </a:p>
          <a:p>
            <a:pPr marL="571500" indent="-5715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2430534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141F9-7BBA-8167-E2AF-15D35054A8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AB4A6-FCE3-A0ED-0FA1-92A25063E055}"/>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Jesus as Davidic King</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B49480ED-B50A-831B-71B1-68E9B42E23F6}"/>
              </a:ext>
            </a:extLst>
          </p:cNvPr>
          <p:cNvSpPr txBox="1">
            <a:spLocks/>
          </p:cNvSpPr>
          <p:nvPr/>
        </p:nvSpPr>
        <p:spPr>
          <a:xfrm>
            <a:off x="1091380" y="1825624"/>
            <a:ext cx="10262419" cy="4692133"/>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3000" dirty="0">
                <a:solidFill>
                  <a:schemeClr val="bg1"/>
                </a:solidFill>
                <a:latin typeface="Poppins" pitchFamily="2" charset="77"/>
                <a:cs typeface="Poppins" pitchFamily="2" charset="77"/>
              </a:rPr>
              <a:t>Gematria = assigning numbers to letters</a:t>
            </a:r>
          </a:p>
          <a:p>
            <a:pPr marL="571500" indent="-571500" algn="l">
              <a:buFont typeface="Arial" panose="020B0604020202020204" pitchFamily="34" charset="0"/>
              <a:buChar char="•"/>
            </a:pPr>
            <a:endParaRPr lang="en-GB" altLang="en-US" sz="30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000" dirty="0">
                <a:solidFill>
                  <a:schemeClr val="bg1"/>
                </a:solidFill>
                <a:latin typeface="Poppins" pitchFamily="2" charset="77"/>
                <a:cs typeface="Poppins" pitchFamily="2" charset="77"/>
              </a:rPr>
              <a:t>E.g., “I love the woman whose number is 545.”</a:t>
            </a:r>
          </a:p>
          <a:p>
            <a:pPr marL="571500" indent="-571500" algn="l">
              <a:buFont typeface="Arial" panose="020B0604020202020204" pitchFamily="34" charset="0"/>
              <a:buChar char="•"/>
            </a:pPr>
            <a:endParaRPr lang="en-GB" altLang="en-US" sz="30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000" dirty="0">
                <a:solidFill>
                  <a:schemeClr val="bg1"/>
                </a:solidFill>
                <a:latin typeface="Poppins" pitchFamily="2" charset="77"/>
                <a:cs typeface="Poppins" pitchFamily="2" charset="77"/>
              </a:rPr>
              <a:t>David = 14 (</a:t>
            </a:r>
            <a:r>
              <a:rPr lang="he-IL" altLang="en-US" sz="3500" dirty="0">
                <a:solidFill>
                  <a:schemeClr val="bg1"/>
                </a:solidFill>
                <a:latin typeface="Times New Roman" panose="02020603050405020304" pitchFamily="18" charset="0"/>
                <a:cs typeface="Times New Roman" panose="02020603050405020304" pitchFamily="18" charset="0"/>
              </a:rPr>
              <a:t>דוד</a:t>
            </a:r>
            <a:r>
              <a:rPr lang="en-GB" altLang="en-US" sz="3500" dirty="0">
                <a:solidFill>
                  <a:schemeClr val="bg1"/>
                </a:solidFill>
                <a:latin typeface="Times New Roman" panose="02020603050405020304" pitchFamily="18" charset="0"/>
                <a:cs typeface="Times New Roman" panose="02020603050405020304" pitchFamily="18" charset="0"/>
              </a:rPr>
              <a:t> </a:t>
            </a:r>
            <a:r>
              <a:rPr lang="en-GB" altLang="en-US" sz="3000" dirty="0">
                <a:solidFill>
                  <a:schemeClr val="bg1"/>
                </a:solidFill>
                <a:latin typeface="Times New Roman" panose="02020603050405020304" pitchFamily="18" charset="0"/>
                <a:cs typeface="Times New Roman" panose="02020603050405020304" pitchFamily="18" charset="0"/>
              </a:rPr>
              <a:t>= </a:t>
            </a:r>
            <a:r>
              <a:rPr lang="en-GB" altLang="en-US" sz="3000" dirty="0">
                <a:solidFill>
                  <a:schemeClr val="bg1"/>
                </a:solidFill>
                <a:latin typeface="Poppins" pitchFamily="2" charset="77"/>
                <a:cs typeface="Poppins" pitchFamily="2" charset="77"/>
              </a:rPr>
              <a:t>D-4; V-6; D-4)</a:t>
            </a:r>
          </a:p>
          <a:p>
            <a:pPr marL="571500" indent="-571500" algn="l">
              <a:buFont typeface="Arial" panose="020B0604020202020204" pitchFamily="34" charset="0"/>
              <a:buChar char="•"/>
            </a:pPr>
            <a:endParaRPr lang="en-GB" altLang="en-US" sz="30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3000" dirty="0">
                <a:solidFill>
                  <a:schemeClr val="bg1"/>
                </a:solidFill>
                <a:latin typeface="Poppins" pitchFamily="2" charset="77"/>
                <a:cs typeface="Poppins" pitchFamily="2" charset="77"/>
              </a:rPr>
              <a:t>“So all the generations from Abraham to David are </a:t>
            </a:r>
            <a:r>
              <a:rPr lang="en-GB" altLang="en-US" sz="3000" dirty="0">
                <a:solidFill>
                  <a:schemeClr val="accent2"/>
                </a:solidFill>
                <a:latin typeface="Poppins" pitchFamily="2" charset="77"/>
                <a:cs typeface="Poppins" pitchFamily="2" charset="77"/>
              </a:rPr>
              <a:t>fourteen generations</a:t>
            </a:r>
            <a:r>
              <a:rPr lang="en-GB" altLang="en-US" sz="3000" dirty="0">
                <a:solidFill>
                  <a:schemeClr val="bg1"/>
                </a:solidFill>
                <a:latin typeface="Poppins" pitchFamily="2" charset="77"/>
                <a:cs typeface="Poppins" pitchFamily="2" charset="77"/>
              </a:rPr>
              <a:t>; and from David to the deportation to Babylon, </a:t>
            </a:r>
            <a:r>
              <a:rPr lang="en-GB" altLang="en-US" sz="3000" dirty="0">
                <a:solidFill>
                  <a:schemeClr val="accent2"/>
                </a:solidFill>
                <a:latin typeface="Poppins" pitchFamily="2" charset="77"/>
                <a:cs typeface="Poppins" pitchFamily="2" charset="77"/>
              </a:rPr>
              <a:t>fourteen generations</a:t>
            </a:r>
            <a:r>
              <a:rPr lang="en-GB" altLang="en-US" sz="3000" dirty="0">
                <a:solidFill>
                  <a:schemeClr val="bg1"/>
                </a:solidFill>
                <a:latin typeface="Poppins" pitchFamily="2" charset="77"/>
                <a:cs typeface="Poppins" pitchFamily="2" charset="77"/>
              </a:rPr>
              <a:t>; and from the deportation to Babylon to the Messiah, </a:t>
            </a:r>
            <a:r>
              <a:rPr lang="en-GB" altLang="en-US" sz="3000" dirty="0">
                <a:solidFill>
                  <a:schemeClr val="accent2"/>
                </a:solidFill>
                <a:latin typeface="Poppins" pitchFamily="2" charset="77"/>
                <a:cs typeface="Poppins" pitchFamily="2" charset="77"/>
              </a:rPr>
              <a:t>fourteen generations</a:t>
            </a:r>
            <a:r>
              <a:rPr lang="en-GB" altLang="en-US" sz="3000" dirty="0">
                <a:solidFill>
                  <a:schemeClr val="bg1"/>
                </a:solidFill>
                <a:latin typeface="Poppins" pitchFamily="2" charset="77"/>
                <a:cs typeface="Poppins" pitchFamily="2" charset="77"/>
              </a:rPr>
              <a:t>” (1.17). I.e., Jesus = David</a:t>
            </a:r>
            <a:r>
              <a:rPr lang="en-GB" altLang="en-US" sz="3000" baseline="30000" dirty="0">
                <a:solidFill>
                  <a:schemeClr val="bg1"/>
                </a:solidFill>
                <a:latin typeface="Poppins" pitchFamily="2" charset="77"/>
                <a:cs typeface="Poppins" pitchFamily="2" charset="77"/>
              </a:rPr>
              <a:t>3</a:t>
            </a:r>
            <a:r>
              <a:rPr lang="en-GB" altLang="en-US" sz="3000" dirty="0">
                <a:solidFill>
                  <a:schemeClr val="bg1"/>
                </a:solidFill>
                <a:latin typeface="Poppins" pitchFamily="2" charset="77"/>
                <a:cs typeface="Poppins" pitchFamily="2" charset="77"/>
              </a:rPr>
              <a:t>.</a:t>
            </a:r>
          </a:p>
          <a:p>
            <a:pPr marL="571500" indent="-5715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3297667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C4CD8-6AA9-8321-1FE5-0BC5911AF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631BC6-5B27-00EA-D1E0-0E202BEDA308}"/>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B. Jesus as Emmanuel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D1812AD5-4979-8431-D84A-C678D7081297}"/>
              </a:ext>
            </a:extLst>
          </p:cNvPr>
          <p:cNvSpPr txBox="1">
            <a:spLocks/>
          </p:cNvSpPr>
          <p:nvPr/>
        </p:nvSpPr>
        <p:spPr>
          <a:xfrm>
            <a:off x="1091380" y="1825625"/>
            <a:ext cx="10262419" cy="435133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GB" altLang="en-US" sz="2800" dirty="0">
                <a:solidFill>
                  <a:schemeClr val="bg1"/>
                </a:solidFill>
                <a:latin typeface="Poppins" pitchFamily="2" charset="77"/>
                <a:cs typeface="Poppins" pitchFamily="2" charset="77"/>
              </a:rPr>
              <a:t>“All this took place to </a:t>
            </a:r>
            <a:r>
              <a:rPr lang="en-GB" altLang="en-US" sz="2800" dirty="0" err="1">
                <a:solidFill>
                  <a:schemeClr val="bg1"/>
                </a:solidFill>
                <a:latin typeface="Poppins" pitchFamily="2" charset="77"/>
                <a:cs typeface="Poppins" pitchFamily="2" charset="77"/>
              </a:rPr>
              <a:t>fulfill</a:t>
            </a:r>
            <a:r>
              <a:rPr lang="en-GB" altLang="en-US" sz="2800" dirty="0">
                <a:solidFill>
                  <a:schemeClr val="bg1"/>
                </a:solidFill>
                <a:latin typeface="Poppins" pitchFamily="2" charset="77"/>
                <a:cs typeface="Poppins" pitchFamily="2" charset="77"/>
              </a:rPr>
              <a:t> what had been spoken by the Lord through the prophet: ‘Look, the virgin shall become pregnant and give birth to a son, and they shall name him Emmanuel,’ which means, ‘</a:t>
            </a:r>
            <a:r>
              <a:rPr lang="en-GB" altLang="en-US" sz="2800" dirty="0">
                <a:solidFill>
                  <a:schemeClr val="accent2"/>
                </a:solidFill>
                <a:latin typeface="Poppins" pitchFamily="2" charset="77"/>
                <a:cs typeface="Poppins" pitchFamily="2" charset="77"/>
              </a:rPr>
              <a:t>God is with us</a:t>
            </a:r>
            <a:r>
              <a:rPr lang="en-GB" altLang="en-US" sz="2800" dirty="0">
                <a:solidFill>
                  <a:schemeClr val="bg1"/>
                </a:solidFill>
                <a:latin typeface="Poppins" pitchFamily="2" charset="77"/>
                <a:cs typeface="Poppins" pitchFamily="2" charset="77"/>
              </a:rPr>
              <a:t>.’” (1.22-23)</a:t>
            </a:r>
          </a:p>
          <a:p>
            <a:pPr marL="457200" indent="-4572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457200" indent="-457200" algn="l">
              <a:buFont typeface="Arial" panose="020B0604020202020204" pitchFamily="34" charset="0"/>
              <a:buChar char="•"/>
            </a:pPr>
            <a:r>
              <a:rPr lang="en-GB" altLang="en-US" sz="2800" dirty="0">
                <a:solidFill>
                  <a:schemeClr val="bg1"/>
                </a:solidFill>
                <a:latin typeface="Poppins" pitchFamily="2" charset="77"/>
                <a:cs typeface="Poppins" pitchFamily="2" charset="77"/>
              </a:rPr>
              <a:t>“And remember, </a:t>
            </a:r>
            <a:r>
              <a:rPr lang="en-GB" altLang="en-US" sz="2800" dirty="0">
                <a:solidFill>
                  <a:schemeClr val="accent2"/>
                </a:solidFill>
                <a:latin typeface="Poppins" pitchFamily="2" charset="77"/>
                <a:cs typeface="Poppins" pitchFamily="2" charset="77"/>
              </a:rPr>
              <a:t>I am with you </a:t>
            </a:r>
            <a:r>
              <a:rPr lang="en-GB" altLang="en-US" sz="2800" dirty="0">
                <a:solidFill>
                  <a:schemeClr val="bg1"/>
                </a:solidFill>
                <a:latin typeface="Poppins" pitchFamily="2" charset="77"/>
                <a:cs typeface="Poppins" pitchFamily="2" charset="77"/>
              </a:rPr>
              <a:t>always, to the end of the age.” (28.20)</a:t>
            </a:r>
          </a:p>
          <a:p>
            <a:pPr marL="457200" indent="-4572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457200" indent="-457200" algn="l">
              <a:buFont typeface="Arial" panose="020B0604020202020204" pitchFamily="34" charset="0"/>
              <a:buChar char="•"/>
            </a:pPr>
            <a:r>
              <a:rPr lang="en-GB" altLang="en-US" sz="2800" dirty="0">
                <a:solidFill>
                  <a:schemeClr val="bg1"/>
                </a:solidFill>
                <a:latin typeface="Poppins" pitchFamily="2" charset="77"/>
                <a:cs typeface="Poppins" pitchFamily="2" charset="77"/>
              </a:rPr>
              <a:t>Emmanuel is a </a:t>
            </a:r>
            <a:r>
              <a:rPr lang="en-GB" altLang="en-US" sz="2800" dirty="0">
                <a:solidFill>
                  <a:schemeClr val="accent2"/>
                </a:solidFill>
                <a:latin typeface="Poppins" pitchFamily="2" charset="77"/>
                <a:cs typeface="Poppins" pitchFamily="2" charset="77"/>
              </a:rPr>
              <a:t>Matthean </a:t>
            </a:r>
            <a:r>
              <a:rPr lang="en-GB" altLang="en-US" sz="2800" i="1" dirty="0" err="1">
                <a:solidFill>
                  <a:schemeClr val="accent2"/>
                </a:solidFill>
                <a:latin typeface="Poppins" pitchFamily="2" charset="77"/>
                <a:cs typeface="Poppins" pitchFamily="2" charset="77"/>
              </a:rPr>
              <a:t>inclusio</a:t>
            </a:r>
            <a:r>
              <a:rPr lang="en-GB" altLang="en-US" sz="2800" i="1" dirty="0">
                <a:solidFill>
                  <a:schemeClr val="accent2"/>
                </a:solidFill>
                <a:latin typeface="Poppins" pitchFamily="2" charset="77"/>
                <a:cs typeface="Poppins" pitchFamily="2" charset="77"/>
              </a:rPr>
              <a:t> </a:t>
            </a:r>
          </a:p>
          <a:p>
            <a:pPr marL="457200" indent="-4572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31309977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AC822-034D-74D4-0732-FC15E1B1B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1D3E85-56B3-4E62-23E9-E95B3E7B4469}"/>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C. Jesus as God</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A0D4DA36-F220-17CE-2C10-84B6E19439A4}"/>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Walking on water (14.22-33):  “and those in the boat worshiped him.”</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Caligula and the Floating Bridge of Baiae</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“Seemed fitting to him as a god.”</a:t>
            </a:r>
          </a:p>
        </p:txBody>
      </p:sp>
    </p:spTree>
    <p:extLst>
      <p:ext uri="{BB962C8B-B14F-4D97-AF65-F5344CB8AC3E}">
        <p14:creationId xmlns:p14="http://schemas.microsoft.com/office/powerpoint/2010/main" val="1136485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F81C1-9017-5CC3-2779-BDE565D388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604B72-CF3F-B6B9-1D15-00209A8309F9}"/>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C. Jesus as God</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2DD999A0-CE9A-8E2A-225B-76B5A9281ED6}"/>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2800" dirty="0">
                <a:solidFill>
                  <a:schemeClr val="bg1"/>
                </a:solidFill>
                <a:latin typeface="Poppins" pitchFamily="2" charset="77"/>
                <a:cs typeface="Poppins" pitchFamily="2" charset="77"/>
              </a:rPr>
              <a:t>Jesus the mother hen: “How often have I desired to gather your children together as a hen gathers her brood </a:t>
            </a:r>
            <a:r>
              <a:rPr lang="en-GB" altLang="en-US" sz="2800" dirty="0">
                <a:solidFill>
                  <a:schemeClr val="accent2"/>
                </a:solidFill>
                <a:latin typeface="Poppins" pitchFamily="2" charset="77"/>
                <a:cs typeface="Poppins" pitchFamily="2" charset="77"/>
              </a:rPr>
              <a:t>under her wings</a:t>
            </a:r>
            <a:r>
              <a:rPr lang="en-GB" altLang="en-US" sz="2800" dirty="0">
                <a:solidFill>
                  <a:schemeClr val="bg1"/>
                </a:solidFill>
                <a:latin typeface="Poppins" pitchFamily="2" charset="77"/>
                <a:cs typeface="Poppins" pitchFamily="2" charset="77"/>
              </a:rPr>
              <a:t>, and you were not willing!” (Matt. 23.37-38)</a:t>
            </a:r>
          </a:p>
          <a:p>
            <a:pPr marL="571500" indent="-5715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2800" dirty="0">
                <a:solidFill>
                  <a:schemeClr val="bg1"/>
                </a:solidFill>
                <a:latin typeface="Poppins" pitchFamily="2" charset="77"/>
                <a:cs typeface="Poppins" pitchFamily="2" charset="77"/>
              </a:rPr>
              <a:t>“Guard me as the apple of the eye hide me </a:t>
            </a:r>
            <a:r>
              <a:rPr lang="en-GB" altLang="en-US" sz="2800" dirty="0">
                <a:solidFill>
                  <a:schemeClr val="accent2"/>
                </a:solidFill>
                <a:latin typeface="Poppins" pitchFamily="2" charset="77"/>
                <a:cs typeface="Poppins" pitchFamily="2" charset="77"/>
              </a:rPr>
              <a:t>in the shadow of your wings </a:t>
            </a:r>
            <a:r>
              <a:rPr lang="en-GB" altLang="en-US" sz="2800" dirty="0">
                <a:solidFill>
                  <a:schemeClr val="bg1"/>
                </a:solidFill>
                <a:latin typeface="Poppins" pitchFamily="2" charset="77"/>
                <a:cs typeface="Poppins" pitchFamily="2" charset="77"/>
              </a:rPr>
              <a:t>from the wicked who despoil me, my deadly enemies who surround me.” (Psalm 18.8-9)</a:t>
            </a:r>
          </a:p>
          <a:p>
            <a:pPr marL="571500" indent="-5715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2800" dirty="0">
                <a:solidFill>
                  <a:schemeClr val="bg1"/>
                </a:solidFill>
                <a:latin typeface="Poppins" pitchFamily="2" charset="77"/>
                <a:cs typeface="Poppins" pitchFamily="2" charset="77"/>
              </a:rPr>
              <a:t>“May the Lord reward you for your deeds, and may you have a full reward from the Lord, the God of Israel, </a:t>
            </a:r>
            <a:r>
              <a:rPr lang="en-GB" altLang="en-US" sz="2800" dirty="0">
                <a:solidFill>
                  <a:schemeClr val="accent2"/>
                </a:solidFill>
                <a:latin typeface="Poppins" pitchFamily="2" charset="77"/>
                <a:cs typeface="Poppins" pitchFamily="2" charset="77"/>
              </a:rPr>
              <a:t>under whose wings </a:t>
            </a:r>
            <a:r>
              <a:rPr lang="en-GB" altLang="en-US" sz="2800" dirty="0">
                <a:solidFill>
                  <a:schemeClr val="bg1"/>
                </a:solidFill>
                <a:latin typeface="Poppins" pitchFamily="2" charset="77"/>
                <a:cs typeface="Poppins" pitchFamily="2" charset="77"/>
              </a:rPr>
              <a:t>you have come for refuge!” (Ruth 2.12)</a:t>
            </a:r>
          </a:p>
        </p:txBody>
      </p:sp>
    </p:spTree>
    <p:extLst>
      <p:ext uri="{BB962C8B-B14F-4D97-AF65-F5344CB8AC3E}">
        <p14:creationId xmlns:p14="http://schemas.microsoft.com/office/powerpoint/2010/main" val="2402764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CCEC53-A3C9-4A3C-9179-855568C607D7}"/>
              </a:ext>
            </a:extLst>
          </p:cNvPr>
          <p:cNvSpPr>
            <a:spLocks noGrp="1"/>
          </p:cNvSpPr>
          <p:nvPr>
            <p:ph type="title"/>
          </p:nvPr>
        </p:nvSpPr>
        <p:spPr>
          <a:xfrm>
            <a:off x="838200" y="2766218"/>
            <a:ext cx="10515600" cy="1325563"/>
          </a:xfrm>
        </p:spPr>
        <p:txBody>
          <a:bodyPr/>
          <a:lstStyle/>
          <a:p>
            <a:pPr algn="ctr"/>
            <a:r>
              <a:rPr lang="en-GB" dirty="0">
                <a:latin typeface="Poppins" panose="00000500000000000000" pitchFamily="2" charset="0"/>
                <a:cs typeface="Poppins" panose="00000500000000000000" pitchFamily="2" charset="0"/>
              </a:rPr>
              <a:t>Questions?</a:t>
            </a:r>
          </a:p>
        </p:txBody>
      </p:sp>
    </p:spTree>
    <p:extLst>
      <p:ext uri="{BB962C8B-B14F-4D97-AF65-F5344CB8AC3E}">
        <p14:creationId xmlns:p14="http://schemas.microsoft.com/office/powerpoint/2010/main" val="287076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CCEC53-A3C9-4A3C-9179-855568C607D7}"/>
              </a:ext>
            </a:extLst>
          </p:cNvPr>
          <p:cNvSpPr>
            <a:spLocks noGrp="1"/>
          </p:cNvSpPr>
          <p:nvPr>
            <p:ph type="title"/>
          </p:nvPr>
        </p:nvSpPr>
        <p:spPr>
          <a:xfrm>
            <a:off x="838200" y="2766218"/>
            <a:ext cx="10515600" cy="1325563"/>
          </a:xfrm>
        </p:spPr>
        <p:txBody>
          <a:bodyPr/>
          <a:lstStyle/>
          <a:p>
            <a:pPr algn="ctr"/>
            <a:r>
              <a:rPr lang="en-GB" dirty="0">
                <a:latin typeface="Poppins" panose="00000500000000000000" pitchFamily="2" charset="0"/>
                <a:cs typeface="Poppins" panose="00000500000000000000" pitchFamily="2" charset="0"/>
              </a:rPr>
              <a:t>1. Introduction to Matthew’s Gospel</a:t>
            </a:r>
          </a:p>
        </p:txBody>
      </p:sp>
    </p:spTree>
    <p:extLst>
      <p:ext uri="{BB962C8B-B14F-4D97-AF65-F5344CB8AC3E}">
        <p14:creationId xmlns:p14="http://schemas.microsoft.com/office/powerpoint/2010/main" val="3043080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3FD2B-6AC6-769D-2B92-29F8571E68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8EF0B1-AF75-8DD4-9870-7E03DF2382BA}"/>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What is a Gospel?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D9FE22FD-0A30-420E-8C32-B922D4AC1D15}"/>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6600" dirty="0">
                <a:solidFill>
                  <a:schemeClr val="bg1"/>
                </a:solidFill>
                <a:latin typeface="Poppins" pitchFamily="2" charset="77"/>
                <a:cs typeface="Poppins" pitchFamily="2" charset="77"/>
              </a:rPr>
              <a:t>If I told you a new Gospel had just been discovered, what would you expect to be in it?</a:t>
            </a:r>
          </a:p>
          <a:p>
            <a:pPr marL="514350" indent="-514350">
              <a:buFont typeface="+mj-lt"/>
              <a:buAutoNum type="arabicPeriod"/>
            </a:pPr>
            <a:endParaRPr lang="en-GB" altLang="en-US" sz="66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1814032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B5A53-CF6F-0B00-DC93-A1E44DF856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5EF86-774B-CE6F-F305-370F928587B1}"/>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What is a Gospel?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789D0136-E263-6F79-B9AD-AE4AE49ED0F5}"/>
              </a:ext>
            </a:extLst>
          </p:cNvPr>
          <p:cNvSpPr txBox="1">
            <a:spLocks/>
          </p:cNvSpPr>
          <p:nvPr/>
        </p:nvSpPr>
        <p:spPr>
          <a:xfrm>
            <a:off x="1091380" y="1825625"/>
            <a:ext cx="10262419" cy="4351338"/>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Genre = the particular category of literature a text is</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Genre </a:t>
            </a:r>
            <a:r>
              <a:rPr lang="en-GB" altLang="en-US" sz="4400" dirty="0">
                <a:solidFill>
                  <a:schemeClr val="accent2"/>
                </a:solidFill>
                <a:latin typeface="Poppins" pitchFamily="2" charset="77"/>
                <a:cs typeface="Poppins" pitchFamily="2" charset="77"/>
              </a:rPr>
              <a:t>creates expectations </a:t>
            </a:r>
            <a:r>
              <a:rPr lang="en-GB" altLang="en-US" sz="4400" dirty="0">
                <a:solidFill>
                  <a:schemeClr val="bg1"/>
                </a:solidFill>
                <a:latin typeface="Poppins" pitchFamily="2" charset="77"/>
                <a:cs typeface="Poppins" pitchFamily="2" charset="77"/>
              </a:rPr>
              <a:t>(to be fulfilled or subverted)</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E.g., “Knock, knock …” </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What genre are the Gospels?</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219875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122BA-2F38-4F13-417C-81F232E6B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B842AE-DF47-04FB-2C20-2C42E4C36949}"/>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What is</a:t>
            </a:r>
            <a:r>
              <a:rPr lang="en-US" altLang="en-US" sz="4000" b="1" dirty="0">
                <a:solidFill>
                  <a:srgbClr val="1C2D44"/>
                </a:solidFill>
                <a:latin typeface="Poppins" pitchFamily="2" charset="77"/>
                <a:cs typeface="Poppins" pitchFamily="2" charset="77"/>
              </a:rPr>
              <a:t> </a:t>
            </a:r>
            <a:r>
              <a:rPr lang="en-US" altLang="en-US" sz="4000" b="1" dirty="0">
                <a:solidFill>
                  <a:schemeClr val="bg1"/>
                </a:solidFill>
                <a:latin typeface="Poppins" pitchFamily="2" charset="77"/>
                <a:cs typeface="Poppins" pitchFamily="2" charset="77"/>
              </a:rPr>
              <a:t>a Gospel?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8C15FAEC-892C-0C5E-2FED-A6B839AD12DA}"/>
              </a:ext>
            </a:extLst>
          </p:cNvPr>
          <p:cNvSpPr txBox="1">
            <a:spLocks/>
          </p:cNvSpPr>
          <p:nvPr/>
        </p:nvSpPr>
        <p:spPr>
          <a:xfrm>
            <a:off x="1091380" y="1825625"/>
            <a:ext cx="10262419" cy="4767680"/>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GB" altLang="en-US" sz="3200" dirty="0">
                <a:solidFill>
                  <a:schemeClr val="bg1"/>
                </a:solidFill>
                <a:latin typeface="Poppins" pitchFamily="2" charset="77"/>
                <a:cs typeface="Poppins" pitchFamily="2" charset="77"/>
              </a:rPr>
              <a:t>‘Gospel’ only used 4x by Matt.; 8x by Mark; (2x in Acts)</a:t>
            </a:r>
          </a:p>
          <a:p>
            <a:pPr marL="457200" indent="-4572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457200" indent="-457200" algn="l">
              <a:buFont typeface="Arial" panose="020B0604020202020204" pitchFamily="34" charset="0"/>
              <a:buChar char="•"/>
            </a:pPr>
            <a:r>
              <a:rPr lang="en-GB" altLang="en-US" sz="3200" dirty="0">
                <a:solidFill>
                  <a:schemeClr val="bg1"/>
                </a:solidFill>
                <a:latin typeface="Poppins" pitchFamily="2" charset="77"/>
                <a:cs typeface="Poppins" pitchFamily="2" charset="77"/>
              </a:rPr>
              <a:t>(‘To evangelise’ used 10x in Luke)</a:t>
            </a:r>
          </a:p>
          <a:p>
            <a:pPr marL="457200" indent="-4572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457200" indent="-457200" algn="l">
              <a:buFont typeface="Arial" panose="020B0604020202020204" pitchFamily="34" charset="0"/>
              <a:buChar char="•"/>
            </a:pPr>
            <a:r>
              <a:rPr lang="en-GB" altLang="en-US" sz="3200" dirty="0">
                <a:solidFill>
                  <a:schemeClr val="bg1"/>
                </a:solidFill>
                <a:latin typeface="Poppins" pitchFamily="2" charset="77"/>
                <a:cs typeface="Poppins" pitchFamily="2" charset="77"/>
              </a:rPr>
              <a:t>“The beginning of the Gospel [</a:t>
            </a:r>
            <a:r>
              <a:rPr lang="en-GB" altLang="en-US" sz="3600" dirty="0" err="1">
                <a:solidFill>
                  <a:schemeClr val="bg1"/>
                </a:solidFill>
                <a:latin typeface="Times New Roman" panose="02020603050405020304" pitchFamily="18" charset="0"/>
                <a:cs typeface="Times New Roman" panose="02020603050405020304" pitchFamily="18" charset="0"/>
              </a:rPr>
              <a:t>τοῦ</a:t>
            </a:r>
            <a:r>
              <a:rPr lang="en-GB" altLang="en-US" sz="3600" dirty="0">
                <a:solidFill>
                  <a:schemeClr val="bg1"/>
                </a:solidFill>
                <a:latin typeface="Times New Roman" panose="02020603050405020304" pitchFamily="18" charset="0"/>
                <a:cs typeface="Times New Roman" panose="02020603050405020304" pitchFamily="18" charset="0"/>
              </a:rPr>
              <a:t> </a:t>
            </a:r>
            <a:r>
              <a:rPr lang="en-GB" altLang="en-US" sz="3600" dirty="0" err="1">
                <a:solidFill>
                  <a:schemeClr val="bg1"/>
                </a:solidFill>
                <a:latin typeface="Times New Roman" panose="02020603050405020304" pitchFamily="18" charset="0"/>
                <a:cs typeface="Times New Roman" panose="02020603050405020304" pitchFamily="18" charset="0"/>
              </a:rPr>
              <a:t>εὐ</a:t>
            </a:r>
            <a:r>
              <a:rPr lang="en-GB" altLang="en-US" sz="3600" dirty="0">
                <a:solidFill>
                  <a:schemeClr val="bg1"/>
                </a:solidFill>
                <a:latin typeface="Times New Roman" panose="02020603050405020304" pitchFamily="18" charset="0"/>
                <a:cs typeface="Times New Roman" panose="02020603050405020304" pitchFamily="18" charset="0"/>
              </a:rPr>
              <a:t>αγγελίου</a:t>
            </a:r>
            <a:r>
              <a:rPr lang="en-GB" altLang="en-US" sz="3200" dirty="0">
                <a:solidFill>
                  <a:schemeClr val="bg1"/>
                </a:solidFill>
                <a:latin typeface="Poppins" pitchFamily="2" charset="77"/>
                <a:cs typeface="Poppins" pitchFamily="2" charset="77"/>
              </a:rPr>
              <a:t>] of Jesus Christ [Son of God].” Mark 1.1.</a:t>
            </a:r>
          </a:p>
          <a:p>
            <a:pPr marL="457200" indent="-457200" algn="l">
              <a:buFont typeface="Arial" panose="020B0604020202020204" pitchFamily="34" charset="0"/>
              <a:buChar char="•"/>
            </a:pPr>
            <a:endParaRPr lang="en-GB" altLang="en-US" sz="3200" dirty="0">
              <a:solidFill>
                <a:schemeClr val="bg1"/>
              </a:solidFill>
              <a:latin typeface="Poppins" pitchFamily="2" charset="77"/>
              <a:cs typeface="Poppins" pitchFamily="2" charset="77"/>
            </a:endParaRPr>
          </a:p>
          <a:p>
            <a:pPr marL="457200" indent="-457200" algn="l">
              <a:buFont typeface="Arial" panose="020B0604020202020204" pitchFamily="34" charset="0"/>
              <a:buChar char="•"/>
            </a:pPr>
            <a:r>
              <a:rPr lang="en-GB" altLang="en-US" sz="3200" dirty="0">
                <a:solidFill>
                  <a:schemeClr val="bg1"/>
                </a:solidFill>
                <a:latin typeface="Poppins" pitchFamily="2" charset="77"/>
                <a:cs typeface="Poppins" pitchFamily="2" charset="77"/>
              </a:rPr>
              <a:t>A ‘</a:t>
            </a:r>
            <a:r>
              <a:rPr lang="en-GB" altLang="en-US" sz="3200" dirty="0" err="1">
                <a:solidFill>
                  <a:schemeClr val="bg1"/>
                </a:solidFill>
                <a:latin typeface="Poppins" pitchFamily="2" charset="77"/>
                <a:cs typeface="Poppins" pitchFamily="2" charset="77"/>
              </a:rPr>
              <a:t>euangelion</a:t>
            </a:r>
            <a:r>
              <a:rPr lang="en-GB" altLang="en-US" sz="3200" dirty="0">
                <a:solidFill>
                  <a:schemeClr val="bg1"/>
                </a:solidFill>
                <a:latin typeface="Poppins" pitchFamily="2" charset="77"/>
                <a:cs typeface="Poppins" pitchFamily="2" charset="77"/>
              </a:rPr>
              <a:t>’ in Graeco-Roman culture was an </a:t>
            </a:r>
            <a:r>
              <a:rPr lang="en-GB" altLang="en-US" sz="3200" dirty="0">
                <a:solidFill>
                  <a:schemeClr val="accent2"/>
                </a:solidFill>
                <a:latin typeface="Poppins" pitchFamily="2" charset="77"/>
                <a:cs typeface="Poppins" pitchFamily="2" charset="77"/>
              </a:rPr>
              <a:t>announcement about the Emperor</a:t>
            </a:r>
          </a:p>
          <a:p>
            <a:pPr marL="457200" indent="-457200" algn="l">
              <a:buFont typeface="Arial" panose="020B0604020202020204" pitchFamily="34" charset="0"/>
              <a:buChar char="•"/>
            </a:pPr>
            <a:endParaRPr lang="en-GB"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252175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DC828-37F8-0350-EFC4-06C9BD4DEC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C3740-3A26-6336-D3FC-94E92943A976}"/>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A. What is a Gospel?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CAAB3BC1-D3A0-2ADD-B08D-A68981F972E5}"/>
              </a:ext>
            </a:extLst>
          </p:cNvPr>
          <p:cNvSpPr txBox="1">
            <a:spLocks/>
          </p:cNvSpPr>
          <p:nvPr/>
        </p:nvSpPr>
        <p:spPr>
          <a:xfrm>
            <a:off x="457200" y="1825625"/>
            <a:ext cx="11572240" cy="435133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altLang="en-US" sz="12800" dirty="0">
                <a:solidFill>
                  <a:schemeClr val="bg1"/>
                </a:solidFill>
                <a:latin typeface="Poppins" pitchFamily="2" charset="77"/>
                <a:cs typeface="Poppins" pitchFamily="2" charset="77"/>
              </a:rPr>
              <a:t>“Since Providence, which has ordered all things and is deeply interested in our life, has set in most perfect order by giving us Augustus, </a:t>
            </a:r>
            <a:r>
              <a:rPr lang="en-GB" altLang="en-US" sz="12800" dirty="0">
                <a:solidFill>
                  <a:schemeClr val="accent2"/>
                </a:solidFill>
                <a:latin typeface="Poppins" pitchFamily="2" charset="77"/>
                <a:cs typeface="Poppins" pitchFamily="2" charset="77"/>
              </a:rPr>
              <a:t>whom she filled with virtue that he might benefit humankind, sending him as a saviour</a:t>
            </a:r>
            <a:r>
              <a:rPr lang="en-GB" altLang="en-US" sz="12800" dirty="0">
                <a:solidFill>
                  <a:schemeClr val="bg1"/>
                </a:solidFill>
                <a:latin typeface="Poppins" pitchFamily="2" charset="77"/>
                <a:cs typeface="Poppins" pitchFamily="2" charset="77"/>
              </a:rPr>
              <a:t>, both for us and for our descendants, that he might end war and arrange all things, and since he, Caesar, by his appearance excelled even our anticipations, surpassing all previous benefactors, and not even leaving to posterity any hope of surpassing what he has done, and since the birthday </a:t>
            </a:r>
            <a:r>
              <a:rPr lang="en-GB" altLang="en-US" sz="12800" dirty="0">
                <a:solidFill>
                  <a:schemeClr val="accent2"/>
                </a:solidFill>
                <a:latin typeface="Poppins" pitchFamily="2" charset="77"/>
                <a:cs typeface="Poppins" pitchFamily="2" charset="77"/>
              </a:rPr>
              <a:t>of the god Augustus </a:t>
            </a:r>
            <a:r>
              <a:rPr lang="en-GB" altLang="en-US" sz="12800" dirty="0">
                <a:solidFill>
                  <a:schemeClr val="bg1"/>
                </a:solidFill>
                <a:latin typeface="Poppins" pitchFamily="2" charset="77"/>
                <a:cs typeface="Poppins" pitchFamily="2" charset="77"/>
              </a:rPr>
              <a:t>was the beginning of the good news for the world that came by reason of him, which Asia resolved in Smyrna.” </a:t>
            </a:r>
          </a:p>
          <a:p>
            <a:pPr algn="r"/>
            <a:r>
              <a:rPr lang="en-GB" altLang="en-US" sz="6600" dirty="0">
                <a:solidFill>
                  <a:schemeClr val="bg1"/>
                </a:solidFill>
                <a:latin typeface="Poppins" pitchFamily="2" charset="77"/>
                <a:cs typeface="Poppins" pitchFamily="2" charset="77"/>
              </a:rPr>
              <a:t>The Priene Calendar Inscription.</a:t>
            </a:r>
          </a:p>
        </p:txBody>
      </p:sp>
    </p:spTree>
    <p:extLst>
      <p:ext uri="{BB962C8B-B14F-4D97-AF65-F5344CB8AC3E}">
        <p14:creationId xmlns:p14="http://schemas.microsoft.com/office/powerpoint/2010/main" val="3017668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4B929-E8ED-7F6D-4157-19DBBC1E54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32CC50-D252-4865-0E7F-98A7E0F79C77}"/>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B. Matthew and the Synoptics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81B27B38-DC0B-2FBA-0DDC-63806E477A42}"/>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‘Synoptic’ = ‘seeing together’ / ‘seen together’</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The Synoptic Gospels = Matthew, Mark and Luke</a:t>
            </a:r>
          </a:p>
          <a:p>
            <a:pPr marL="571500" indent="-571500" algn="l">
              <a:buFont typeface="Arial" panose="020B0604020202020204" pitchFamily="34" charset="0"/>
              <a:buChar char="•"/>
            </a:pPr>
            <a:endParaRPr lang="en-GB" altLang="en-US" sz="4400" dirty="0">
              <a:solidFill>
                <a:schemeClr val="bg1"/>
              </a:solidFill>
              <a:latin typeface="Poppins" pitchFamily="2" charset="77"/>
              <a:cs typeface="Poppins" pitchFamily="2" charset="77"/>
            </a:endParaRPr>
          </a:p>
          <a:p>
            <a:pPr marL="571500" indent="-571500" algn="l">
              <a:buFont typeface="Arial" panose="020B0604020202020204" pitchFamily="34" charset="0"/>
              <a:buChar char="•"/>
            </a:pPr>
            <a:r>
              <a:rPr lang="en-GB" altLang="en-US" sz="4400" dirty="0">
                <a:solidFill>
                  <a:schemeClr val="bg1"/>
                </a:solidFill>
                <a:latin typeface="Poppins" pitchFamily="2" charset="77"/>
                <a:cs typeface="Poppins" pitchFamily="2" charset="77"/>
              </a:rPr>
              <a:t>John is </a:t>
            </a:r>
            <a:r>
              <a:rPr lang="en-GB" altLang="en-US" sz="4400" dirty="0">
                <a:solidFill>
                  <a:schemeClr val="accent2"/>
                </a:solidFill>
                <a:latin typeface="Poppins" pitchFamily="2" charset="77"/>
                <a:cs typeface="Poppins" pitchFamily="2" charset="77"/>
              </a:rPr>
              <a:t>very different </a:t>
            </a:r>
            <a:r>
              <a:rPr lang="en-GB" altLang="en-US" sz="4400" dirty="0">
                <a:solidFill>
                  <a:schemeClr val="bg1"/>
                </a:solidFill>
                <a:latin typeface="Poppins" pitchFamily="2" charset="77"/>
                <a:cs typeface="Poppins" pitchFamily="2" charset="77"/>
              </a:rPr>
              <a:t>in tone and content </a:t>
            </a:r>
          </a:p>
        </p:txBody>
      </p:sp>
    </p:spTree>
    <p:extLst>
      <p:ext uri="{BB962C8B-B14F-4D97-AF65-F5344CB8AC3E}">
        <p14:creationId xmlns:p14="http://schemas.microsoft.com/office/powerpoint/2010/main" val="798224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F54CF-2423-5AAA-2582-C779E6EE8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690595-B3AD-8955-E04C-3A6596D41FB2}"/>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B. Matthew and the Synoptics</a:t>
            </a:r>
            <a:endParaRPr lang="en-US" sz="4000" b="1" dirty="0">
              <a:solidFill>
                <a:schemeClr val="bg1"/>
              </a:solidFill>
              <a:latin typeface="Poppins" pitchFamily="2" charset="77"/>
              <a:cs typeface="Poppins" pitchFamily="2" charset="77"/>
            </a:endParaRPr>
          </a:p>
        </p:txBody>
      </p:sp>
      <p:pic>
        <p:nvPicPr>
          <p:cNvPr id="49" name="Picture 48">
            <a:extLst>
              <a:ext uri="{FF2B5EF4-FFF2-40B4-BE49-F238E27FC236}">
                <a16:creationId xmlns:a16="http://schemas.microsoft.com/office/drawing/2014/main" id="{E3BE3D06-56B3-B61D-EB5F-5EF714D8EC6D}"/>
              </a:ext>
            </a:extLst>
          </p:cNvPr>
          <p:cNvPicPr>
            <a:picLocks noChangeAspect="1"/>
          </p:cNvPicPr>
          <p:nvPr/>
        </p:nvPicPr>
        <p:blipFill>
          <a:blip r:embed="rId2"/>
          <a:stretch>
            <a:fillRect/>
          </a:stretch>
        </p:blipFill>
        <p:spPr>
          <a:xfrm>
            <a:off x="1063316" y="1582690"/>
            <a:ext cx="10065368" cy="4925995"/>
          </a:xfrm>
          <a:prstGeom prst="rect">
            <a:avLst/>
          </a:prstGeom>
        </p:spPr>
      </p:pic>
    </p:spTree>
    <p:extLst>
      <p:ext uri="{BB962C8B-B14F-4D97-AF65-F5344CB8AC3E}">
        <p14:creationId xmlns:p14="http://schemas.microsoft.com/office/powerpoint/2010/main" val="996671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ginning Theology PPT (002)  -  Read-Only" id="{95302DCF-3742-4DA6-A04C-EDFA2C6468FF}" vid="{52596E5E-DD60-48B3-A966-9446C431069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ginning Theology PPT (002)  -  Read-Only" id="{95302DCF-3742-4DA6-A04C-EDFA2C6468FF}" vid="{A02F98EB-6175-45F9-868B-10C87FF82A3E}"/>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563CB2B-91A9-45A3-8C1B-AA4AA2539D21}" vid="{F47D3D61-5D85-4500-9D57-DC2EA1378A9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fe0bca3f-3bc4-42dc-8875-3f8e291b3b7b">
      <Terms xmlns="http://schemas.microsoft.com/office/infopath/2007/PartnerControls"/>
    </lcf76f155ced4ddcb4097134ff3c332f>
    <TaxCatchAll xmlns="df801a4b-13e1-4cd1-8f02-2b5a5a9af19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28A3D0E4CB984EA3392A2C72369E4F" ma:contentTypeVersion="" ma:contentTypeDescription="Create a new document." ma:contentTypeScope="" ma:versionID="f78b839d9241b4a09f57a5216f200603">
  <xsd:schema xmlns:xsd="http://www.w3.org/2001/XMLSchema" xmlns:xs="http://www.w3.org/2001/XMLSchema" xmlns:p="http://schemas.microsoft.com/office/2006/metadata/properties" xmlns:ns1="http://schemas.microsoft.com/sharepoint/v3" xmlns:ns2="58323645-54ad-4d5a-8fda-d05a6e95476f" xmlns:ns3="fe0bca3f-3bc4-42dc-8875-3f8e291b3b7b" xmlns:ns4="df801a4b-13e1-4cd1-8f02-2b5a5a9af19b" targetNamespace="http://schemas.microsoft.com/office/2006/metadata/properties" ma:root="true" ma:fieldsID="1de808122dad81bad2fad25d0433ec10" ns1:_="" ns2:_="" ns3:_="" ns4:_="">
    <xsd:import namespace="http://schemas.microsoft.com/sharepoint/v3"/>
    <xsd:import namespace="58323645-54ad-4d5a-8fda-d05a6e95476f"/>
    <xsd:import namespace="fe0bca3f-3bc4-42dc-8875-3f8e291b3b7b"/>
    <xsd:import namespace="df801a4b-13e1-4cd1-8f02-2b5a5a9af19b"/>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323645-54ad-4d5a-8fda-d05a6e95476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fe0bca3f-3bc4-42dc-8875-3f8e291b3b7b"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Length (seconds)" ma:description=""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dde312f3-b84d-41bb-8935-ac6a29e2355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801a4b-13e1-4cd1-8f02-2b5a5a9af19b"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B3A3FE34-69E0-4534-BB89-717EA7188E0B}" ma:internalName="TaxCatchAll" ma:showField="CatchAllData" ma:web="{58323645-54ad-4d5a-8fda-d05a6e9547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23E602-6F01-4473-9301-61077A4D3FCF}">
  <ds:schemaRefs>
    <ds:schemaRef ds:uri="http://schemas.microsoft.com/sharepoint/v3/contenttype/forms"/>
  </ds:schemaRefs>
</ds:datastoreItem>
</file>

<file path=customXml/itemProps2.xml><?xml version="1.0" encoding="utf-8"?>
<ds:datastoreItem xmlns:ds="http://schemas.openxmlformats.org/officeDocument/2006/customXml" ds:itemID="{1AF7488E-D646-425B-8983-4123EBD476BF}">
  <ds:schemaRefs>
    <ds:schemaRef ds:uri="http://purl.org/dc/dcmitype/"/>
    <ds:schemaRef ds:uri="http://schemas.microsoft.com/office/2006/documentManagement/types"/>
    <ds:schemaRef ds:uri="http://schemas.openxmlformats.org/package/2006/metadata/core-properties"/>
    <ds:schemaRef ds:uri="http://schemas.microsoft.com/office/infopath/2007/PartnerControls"/>
    <ds:schemaRef ds:uri="df801a4b-13e1-4cd1-8f02-2b5a5a9af19b"/>
    <ds:schemaRef ds:uri="http://schemas.microsoft.com/office/2006/metadata/properties"/>
    <ds:schemaRef ds:uri="fe0bca3f-3bc4-42dc-8875-3f8e291b3b7b"/>
    <ds:schemaRef ds:uri="http://www.w3.org/XML/1998/namespace"/>
    <ds:schemaRef ds:uri="58323645-54ad-4d5a-8fda-d05a6e95476f"/>
    <ds:schemaRef ds:uri="http://schemas.microsoft.com/sharepoint/v3"/>
    <ds:schemaRef ds:uri="http://purl.org/dc/terms/"/>
    <ds:schemaRef ds:uri="http://purl.org/dc/elements/1.1/"/>
  </ds:schemaRefs>
</ds:datastoreItem>
</file>

<file path=customXml/itemProps3.xml><?xml version="1.0" encoding="utf-8"?>
<ds:datastoreItem xmlns:ds="http://schemas.openxmlformats.org/officeDocument/2006/customXml" ds:itemID="{82BF5058-A489-4E72-8223-675B533383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8323645-54ad-4d5a-8fda-d05a6e95476f"/>
    <ds:schemaRef ds:uri="fe0bca3f-3bc4-42dc-8875-3f8e291b3b7b"/>
    <ds:schemaRef ds:uri="df801a4b-13e1-4cd1-8f02-2b5a5a9af1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Beginning Theology PPT (002)</Template>
  <TotalTime>4388</TotalTime>
  <Words>1112</Words>
  <Application>Microsoft Office PowerPoint</Application>
  <PresentationFormat>Widescreen</PresentationFormat>
  <Paragraphs>120</Paragraphs>
  <Slides>27</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27</vt:i4>
      </vt:variant>
    </vt:vector>
  </HeadingPairs>
  <TitlesOfParts>
    <vt:vector size="38" baseType="lpstr">
      <vt:lpstr>Arial</vt:lpstr>
      <vt:lpstr>Calibri</vt:lpstr>
      <vt:lpstr>Calibri Light</vt:lpstr>
      <vt:lpstr>Depot New</vt:lpstr>
      <vt:lpstr>Depot New Light</vt:lpstr>
      <vt:lpstr>Depot New Medium</vt:lpstr>
      <vt:lpstr>Poppins</vt:lpstr>
      <vt:lpstr>Times New Roman</vt:lpstr>
      <vt:lpstr>Office Theme</vt:lpstr>
      <vt:lpstr>Custom Design</vt:lpstr>
      <vt:lpstr>1_Office Theme</vt:lpstr>
      <vt:lpstr>Coming Alive: Matthew</vt:lpstr>
      <vt:lpstr>PowerPoint Presentation</vt:lpstr>
      <vt:lpstr>1. Introduction to Matthew’s Gospel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lpstr>2. Key Themes</vt:lpstr>
      <vt:lpstr>PowerPoint Presentation</vt:lpstr>
      <vt:lpstr>PowerPoint Presentation</vt:lpstr>
      <vt:lpstr>PowerPoint Presentation</vt:lpstr>
      <vt:lpstr>PowerPoint Presentation</vt:lpstr>
      <vt:lpstr>PowerPoint Presentation</vt:lpstr>
      <vt:lpstr>Questions?</vt:lpstr>
      <vt:lpstr>3. Christology in Matthew</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Jonny Rowlands</dc:creator>
  <cp:lastModifiedBy>Jonny Rowlands</cp:lastModifiedBy>
  <cp:revision>3</cp:revision>
  <dcterms:created xsi:type="dcterms:W3CDTF">2025-01-08T09:50:11Z</dcterms:created>
  <dcterms:modified xsi:type="dcterms:W3CDTF">2025-02-21T10:45:28Z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0x0101003128A3D0E4CB984EA3392A2C72369E4F</vt:lpwstr>
  </property>
  <property fmtid="{D5CDD505-2E9C-101B-9397-08002B2CF9AE}" pid="3" name="MediaServiceImageTags">
    <vt:lpwstr/>
  </property>
</Properties>
</file>