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  <p:sldId id="283" r:id="rId8"/>
    <p:sldId id="28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7" r:id="rId19"/>
    <p:sldId id="271" r:id="rId20"/>
    <p:sldId id="278" r:id="rId21"/>
    <p:sldId id="272" r:id="rId22"/>
    <p:sldId id="279" r:id="rId23"/>
    <p:sldId id="273" r:id="rId24"/>
    <p:sldId id="274" r:id="rId25"/>
    <p:sldId id="280" r:id="rId26"/>
    <p:sldId id="275" r:id="rId27"/>
    <p:sldId id="276" r:id="rId28"/>
    <p:sldId id="28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51"/>
    <a:srgbClr val="1C2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61CEE-761A-8D44-A96F-4A5A945158D2}" v="8" dt="2025-11-20T12:08:10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9"/>
    <p:restoredTop sz="96327"/>
  </p:normalViewPr>
  <p:slideViewPr>
    <p:cSldViewPr snapToGrid="0" snapToObjects="1">
      <p:cViewPr varScale="1">
        <p:scale>
          <a:sx n="88" d="100"/>
          <a:sy n="88" d="100"/>
        </p:scale>
        <p:origin x="184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Norman" userId="4ffb854f-a983-4792-9c98-42bcfd7a67b9" providerId="ADAL" clId="{6601B3D1-6808-5AC4-9DAF-C096E41E2CE6}"/>
    <pc:docChg chg="custSel addSld modSld">
      <pc:chgData name="Jessica Norman" userId="4ffb854f-a983-4792-9c98-42bcfd7a67b9" providerId="ADAL" clId="{6601B3D1-6808-5AC4-9DAF-C096E41E2CE6}" dt="2025-11-20T12:09:45.543" v="105" actId="20577"/>
      <pc:docMkLst>
        <pc:docMk/>
      </pc:docMkLst>
      <pc:sldChg chg="addSp delSp modSp mod">
        <pc:chgData name="Jessica Norman" userId="4ffb854f-a983-4792-9c98-42bcfd7a67b9" providerId="ADAL" clId="{6601B3D1-6808-5AC4-9DAF-C096E41E2CE6}" dt="2025-11-20T12:03:23.727" v="7" actId="1076"/>
        <pc:sldMkLst>
          <pc:docMk/>
          <pc:sldMk cId="2257177194" sldId="267"/>
        </pc:sldMkLst>
        <pc:picChg chg="del">
          <ac:chgData name="Jessica Norman" userId="4ffb854f-a983-4792-9c98-42bcfd7a67b9" providerId="ADAL" clId="{6601B3D1-6808-5AC4-9DAF-C096E41E2CE6}" dt="2025-11-20T12:03:14.206" v="4" actId="478"/>
          <ac:picMkLst>
            <pc:docMk/>
            <pc:sldMk cId="2257177194" sldId="267"/>
            <ac:picMk id="4" creationId="{3EF262E3-8C73-961B-93E2-9FFEF1A50648}"/>
          </ac:picMkLst>
        </pc:picChg>
        <pc:picChg chg="add mod">
          <ac:chgData name="Jessica Norman" userId="4ffb854f-a983-4792-9c98-42bcfd7a67b9" providerId="ADAL" clId="{6601B3D1-6808-5AC4-9DAF-C096E41E2CE6}" dt="2025-11-20T12:03:23.727" v="7" actId="1076"/>
          <ac:picMkLst>
            <pc:docMk/>
            <pc:sldMk cId="2257177194" sldId="267"/>
            <ac:picMk id="5" creationId="{1979281B-388C-3B31-A460-162D42C28CDA}"/>
          </ac:picMkLst>
        </pc:picChg>
      </pc:sldChg>
      <pc:sldChg chg="modSp mod">
        <pc:chgData name="Jessica Norman" userId="4ffb854f-a983-4792-9c98-42bcfd7a67b9" providerId="ADAL" clId="{6601B3D1-6808-5AC4-9DAF-C096E41E2CE6}" dt="2025-11-20T12:04:48.390" v="63" actId="20577"/>
        <pc:sldMkLst>
          <pc:docMk/>
          <pc:sldMk cId="2232160987" sldId="272"/>
        </pc:sldMkLst>
        <pc:spChg chg="mod">
          <ac:chgData name="Jessica Norman" userId="4ffb854f-a983-4792-9c98-42bcfd7a67b9" providerId="ADAL" clId="{6601B3D1-6808-5AC4-9DAF-C096E41E2CE6}" dt="2025-11-20T12:04:48.390" v="63" actId="20577"/>
          <ac:spMkLst>
            <pc:docMk/>
            <pc:sldMk cId="2232160987" sldId="272"/>
            <ac:spMk id="3" creationId="{F9D72B52-9269-2F49-AAFA-832B90396DCE}"/>
          </ac:spMkLst>
        </pc:spChg>
      </pc:sldChg>
      <pc:sldChg chg="addSp delSp modSp mod">
        <pc:chgData name="Jessica Norman" userId="4ffb854f-a983-4792-9c98-42bcfd7a67b9" providerId="ADAL" clId="{6601B3D1-6808-5AC4-9DAF-C096E41E2CE6}" dt="2025-11-20T12:03:36.467" v="12" actId="14100"/>
        <pc:sldMkLst>
          <pc:docMk/>
          <pc:sldMk cId="307089027" sldId="273"/>
        </pc:sldMkLst>
        <pc:picChg chg="del">
          <ac:chgData name="Jessica Norman" userId="4ffb854f-a983-4792-9c98-42bcfd7a67b9" providerId="ADAL" clId="{6601B3D1-6808-5AC4-9DAF-C096E41E2CE6}" dt="2025-11-20T12:03:28.749" v="8" actId="478"/>
          <ac:picMkLst>
            <pc:docMk/>
            <pc:sldMk cId="307089027" sldId="273"/>
            <ac:picMk id="4" creationId="{D1A91AFC-8E4E-C98F-C2E1-D855BD8CA559}"/>
          </ac:picMkLst>
        </pc:picChg>
        <pc:picChg chg="add mod">
          <ac:chgData name="Jessica Norman" userId="4ffb854f-a983-4792-9c98-42bcfd7a67b9" providerId="ADAL" clId="{6601B3D1-6808-5AC4-9DAF-C096E41E2CE6}" dt="2025-11-20T12:03:36.467" v="12" actId="14100"/>
          <ac:picMkLst>
            <pc:docMk/>
            <pc:sldMk cId="307089027" sldId="273"/>
            <ac:picMk id="5" creationId="{7C57E9F5-5CE5-AE29-7A2C-95147B1B7189}"/>
          </ac:picMkLst>
        </pc:picChg>
      </pc:sldChg>
      <pc:sldChg chg="modSp mod">
        <pc:chgData name="Jessica Norman" userId="4ffb854f-a983-4792-9c98-42bcfd7a67b9" providerId="ADAL" clId="{6601B3D1-6808-5AC4-9DAF-C096E41E2CE6}" dt="2025-11-20T12:04:16.613" v="55" actId="14100"/>
        <pc:sldMkLst>
          <pc:docMk/>
          <pc:sldMk cId="4059090923" sldId="275"/>
        </pc:sldMkLst>
        <pc:spChg chg="mod">
          <ac:chgData name="Jessica Norman" userId="4ffb854f-a983-4792-9c98-42bcfd7a67b9" providerId="ADAL" clId="{6601B3D1-6808-5AC4-9DAF-C096E41E2CE6}" dt="2025-11-20T12:04:16.613" v="55" actId="14100"/>
          <ac:spMkLst>
            <pc:docMk/>
            <pc:sldMk cId="4059090923" sldId="275"/>
            <ac:spMk id="3" creationId="{F9D72B52-9269-2F49-AAFA-832B90396DCE}"/>
          </ac:spMkLst>
        </pc:spChg>
      </pc:sldChg>
      <pc:sldChg chg="addSp delSp modSp mod">
        <pc:chgData name="Jessica Norman" userId="4ffb854f-a983-4792-9c98-42bcfd7a67b9" providerId="ADAL" clId="{6601B3D1-6808-5AC4-9DAF-C096E41E2CE6}" dt="2025-11-20T12:03:09.826" v="3" actId="1076"/>
        <pc:sldMkLst>
          <pc:docMk/>
          <pc:sldMk cId="4019127912" sldId="282"/>
        </pc:sldMkLst>
        <pc:picChg chg="add mod">
          <ac:chgData name="Jessica Norman" userId="4ffb854f-a983-4792-9c98-42bcfd7a67b9" providerId="ADAL" clId="{6601B3D1-6808-5AC4-9DAF-C096E41E2CE6}" dt="2025-11-20T12:03:09.826" v="3" actId="1076"/>
          <ac:picMkLst>
            <pc:docMk/>
            <pc:sldMk cId="4019127912" sldId="282"/>
            <ac:picMk id="3" creationId="{A27EA309-15A1-062B-809A-19E705E1EF0E}"/>
          </ac:picMkLst>
        </pc:picChg>
        <pc:picChg chg="del">
          <ac:chgData name="Jessica Norman" userId="4ffb854f-a983-4792-9c98-42bcfd7a67b9" providerId="ADAL" clId="{6601B3D1-6808-5AC4-9DAF-C096E41E2CE6}" dt="2025-11-20T12:03:04.367" v="0" actId="478"/>
          <ac:picMkLst>
            <pc:docMk/>
            <pc:sldMk cId="4019127912" sldId="282"/>
            <ac:picMk id="1028" creationId="{04062E01-67F9-E03A-D8D9-4CADEBE7413E}"/>
          </ac:picMkLst>
        </pc:picChg>
      </pc:sldChg>
      <pc:sldChg chg="addSp modSp add mod">
        <pc:chgData name="Jessica Norman" userId="4ffb854f-a983-4792-9c98-42bcfd7a67b9" providerId="ADAL" clId="{6601B3D1-6808-5AC4-9DAF-C096E41E2CE6}" dt="2025-11-20T12:09:45.543" v="105" actId="20577"/>
        <pc:sldMkLst>
          <pc:docMk/>
          <pc:sldMk cId="2161785314" sldId="283"/>
        </pc:sldMkLst>
        <pc:spChg chg="mod">
          <ac:chgData name="Jessica Norman" userId="4ffb854f-a983-4792-9c98-42bcfd7a67b9" providerId="ADAL" clId="{6601B3D1-6808-5AC4-9DAF-C096E41E2CE6}" dt="2025-11-20T12:09:45.543" v="105" actId="20577"/>
          <ac:spMkLst>
            <pc:docMk/>
            <pc:sldMk cId="2161785314" sldId="283"/>
            <ac:spMk id="2" creationId="{28302F55-1A31-D831-8AC2-1B377744BA08}"/>
          </ac:spMkLst>
        </pc:spChg>
        <pc:spChg chg="mod">
          <ac:chgData name="Jessica Norman" userId="4ffb854f-a983-4792-9c98-42bcfd7a67b9" providerId="ADAL" clId="{6601B3D1-6808-5AC4-9DAF-C096E41E2CE6}" dt="2025-11-20T12:07:59.393" v="79" actId="1076"/>
          <ac:spMkLst>
            <pc:docMk/>
            <pc:sldMk cId="2161785314" sldId="283"/>
            <ac:spMk id="3" creationId="{FC4589AF-C6FA-95DA-A913-1DF6FE2702EC}"/>
          </ac:spMkLst>
        </pc:spChg>
        <pc:picChg chg="add mod">
          <ac:chgData name="Jessica Norman" userId="4ffb854f-a983-4792-9c98-42bcfd7a67b9" providerId="ADAL" clId="{6601B3D1-6808-5AC4-9DAF-C096E41E2CE6}" dt="2025-11-20T12:08:19.744" v="83" actId="207"/>
          <ac:picMkLst>
            <pc:docMk/>
            <pc:sldMk cId="2161785314" sldId="283"/>
            <ac:picMk id="5" creationId="{7413FEC1-6FB4-D656-4787-B04B1B69A9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385" y="2739796"/>
            <a:ext cx="7965557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Biographies of Jesus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Jessica Norman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How would you summarise the gospel in one sentence? </a:t>
            </a:r>
          </a:p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Why are the Gospels to be seen as good news?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79281B-388C-3B31-A460-162D42C28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169228"/>
            <a:ext cx="2222500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177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Exploring the Gospels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asics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deas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verview </a:t>
            </a:r>
          </a:p>
        </p:txBody>
      </p:sp>
    </p:spTree>
    <p:extLst>
      <p:ext uri="{BB962C8B-B14F-4D97-AF65-F5344CB8AC3E}">
        <p14:creationId xmlns:p14="http://schemas.microsoft.com/office/powerpoint/2010/main" val="2838509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Exploring the Gospels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 </a:t>
            </a:r>
          </a:p>
        </p:txBody>
      </p:sp>
    </p:spTree>
    <p:extLst>
      <p:ext uri="{BB962C8B-B14F-4D97-AF65-F5344CB8AC3E}">
        <p14:creationId xmlns:p14="http://schemas.microsoft.com/office/powerpoint/2010/main" val="2566985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Matthew, known as Levi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80CE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Jewish audience 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Matthew 22:36-38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see, Jesus is the promised Son of God, Jesus is Lord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Names, Kingdom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Jesus fulfils the law and Prophets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5 main teaching blocks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the big picture </a:t>
            </a:r>
          </a:p>
        </p:txBody>
      </p:sp>
    </p:spTree>
    <p:extLst>
      <p:ext uri="{BB962C8B-B14F-4D97-AF65-F5344CB8AC3E}">
        <p14:creationId xmlns:p14="http://schemas.microsoft.com/office/powerpoint/2010/main" val="220896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24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John Mark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65-70CE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everyone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Mark 1:1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arrival of Jesus is good news!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Politics, repetition, irony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fast-paced, action packed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story-teller. 2 main parts (Signs &amp; wonders/passion)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Story of Jesus.</a:t>
            </a:r>
          </a:p>
        </p:txBody>
      </p:sp>
    </p:spTree>
    <p:extLst>
      <p:ext uri="{BB962C8B-B14F-4D97-AF65-F5344CB8AC3E}">
        <p14:creationId xmlns:p14="http://schemas.microsoft.com/office/powerpoint/2010/main" val="334526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96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Luke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80CE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Gentile converts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Luke 1:3&amp;4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know the way of Jesus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Poverty/wealth, parables, women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all Jesus began to do and teach, parables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story-teller. Beginning to end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what it looks like to follow Jesus. </a:t>
            </a:r>
          </a:p>
        </p:txBody>
      </p:sp>
    </p:spTree>
    <p:extLst>
      <p:ext uri="{BB962C8B-B14F-4D97-AF65-F5344CB8AC3E}">
        <p14:creationId xmlns:p14="http://schemas.microsoft.com/office/powerpoint/2010/main" val="2232160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ADA3CB-F4BB-8CE8-A6BC-EE8F713E6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65" y="3429000"/>
            <a:ext cx="6059433" cy="338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52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Read Matthew 1:1, 18-25, Mark 1:1-15, Luke 1:1-4, 26-38 &amp; John 1:1-18 </a:t>
            </a:r>
          </a:p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lvl="1"/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is distinct? </a:t>
            </a:r>
          </a:p>
          <a:p>
            <a:pPr lvl="1"/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does each Gospel author want to emphasise? </a:t>
            </a:r>
          </a:p>
          <a:p>
            <a:pPr lvl="0"/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57E9F5-5CE5-AE29-7A2C-95147B1B7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529" y="4535714"/>
            <a:ext cx="1990271" cy="199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8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Why do we have four Gospels?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This session will give you an </a:t>
            </a: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</a:t>
            </a: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of the four Gospels in the New Testament … exploring their similarities and differences and how each offers a </a:t>
            </a: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distinctive</a:t>
            </a: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view of Jesus.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Deepen our understanding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Reflect together </a:t>
            </a:r>
          </a:p>
          <a:p>
            <a:pPr lvl="1" algn="l"/>
            <a:endParaRPr lang="en-US" altLang="en-US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Gospels reveal Jesus </a:t>
            </a:r>
          </a:p>
        </p:txBody>
      </p:sp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John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90-100CE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everyone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John 20:30-31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Jesus as the divine, incarnate Son of God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Light &amp; Darkness, #7 I am, #7 Signs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simple, profound, theological, love &amp; unity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4 main chunks, developed Christology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Know love of God. </a:t>
            </a:r>
          </a:p>
        </p:txBody>
      </p:sp>
    </p:spTree>
    <p:extLst>
      <p:ext uri="{BB962C8B-B14F-4D97-AF65-F5344CB8AC3E}">
        <p14:creationId xmlns:p14="http://schemas.microsoft.com/office/powerpoint/2010/main" val="2644855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ADA3CB-F4BB-8CE8-A6BC-EE8F713E6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65" y="3429000"/>
            <a:ext cx="6059433" cy="3386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DF2F912-8B9A-15D7-4F54-E60960C102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3364756"/>
            <a:ext cx="6211835" cy="34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390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2452913"/>
            <a:ext cx="10262419" cy="3724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parts of Jesus’ teaching have been most transformative in your life?  </a:t>
            </a:r>
          </a:p>
          <a:p>
            <a:pPr lvl="0"/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	</a:t>
            </a:r>
          </a:p>
        </p:txBody>
      </p:sp>
      <p:pic>
        <p:nvPicPr>
          <p:cNvPr id="4" name="Picture 4" descr="Event QR code">
            <a:extLst>
              <a:ext uri="{FF2B5EF4-FFF2-40B4-BE49-F238E27FC236}">
                <a16:creationId xmlns:a16="http://schemas.microsoft.com/office/drawing/2014/main" id="{B55CFF02-E155-34CC-0672-B1D30DB64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42" y="4674973"/>
            <a:ext cx="1897088" cy="189708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59090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Application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Reveal Jesus to us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Roadmap 🗺️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Co-ordinates 📍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Lens 🔍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Hermeneutics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01300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711609" y="1668463"/>
            <a:ext cx="10891811" cy="49037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Gospels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BIOs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The Gospels testify to the life, death and resurrection of Jesus Christ.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Romans 5:8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“But God demonstrates his own love for us in this: While we were still sinners, Christ died for us.”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 pitchFamily="2" charset="77"/>
              <a:ea typeface="+mn-ea"/>
              <a:cs typeface="Poppins" pitchFamily="2" charset="77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5999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4A598-B36C-4688-BA33-5679F9F3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02F55-1A31-D831-8AC2-1B377744BA08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Gospels reveal Jesus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589AF-C6FA-95DA-A913-1DF6FE2702EC}"/>
              </a:ext>
            </a:extLst>
          </p:cNvPr>
          <p:cNvSpPr txBox="1">
            <a:spLocks/>
          </p:cNvSpPr>
          <p:nvPr/>
        </p:nvSpPr>
        <p:spPr>
          <a:xfrm>
            <a:off x="964790" y="2340890"/>
            <a:ext cx="10262419" cy="217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i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“If our theology is gospel-driven, the </a:t>
            </a:r>
            <a:r>
              <a:rPr lang="en-US" altLang="en-US" sz="2800" b="1" i="1" dirty="0">
                <a:solidFill>
                  <a:srgbClr val="FFD051"/>
                </a:solidFill>
                <a:latin typeface="Poppins" pitchFamily="2" charset="77"/>
                <a:cs typeface="Poppins" pitchFamily="2" charset="77"/>
              </a:rPr>
              <a:t>resurrection</a:t>
            </a:r>
            <a:r>
              <a:rPr lang="en-US" altLang="en-US" sz="2800" i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will permeate every facet of Christian thought. We can contemplate Christ only as the risen Lord.” </a:t>
            </a:r>
          </a:p>
          <a:p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Michael Bird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5" name="Graphic 4" descr="Quotes with solid fill">
            <a:extLst>
              <a:ext uri="{FF2B5EF4-FFF2-40B4-BE49-F238E27FC236}">
                <a16:creationId xmlns:a16="http://schemas.microsoft.com/office/drawing/2014/main" id="{7413FEC1-6FB4-D656-4787-B04B1B69A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76971" y="4384258"/>
            <a:ext cx="2315029" cy="231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8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Got questions?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10" name="Graphic 9" descr="Arrow: Rotate left with solid fill">
            <a:extLst>
              <a:ext uri="{FF2B5EF4-FFF2-40B4-BE49-F238E27FC236}">
                <a16:creationId xmlns:a16="http://schemas.microsoft.com/office/drawing/2014/main" id="{3025C2D9-00A6-3745-655C-F8481D63E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445419" y="1878806"/>
            <a:ext cx="3100387" cy="31003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27EA309-15A1-062B-809A-19E705E1E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0967" y="1737141"/>
            <a:ext cx="4445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7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are the Gospels?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Good News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l-GR" i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Εὐαγγελίου</a:t>
            </a:r>
            <a:r>
              <a:rPr lang="en-GB" i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- </a:t>
            </a:r>
            <a:r>
              <a:rPr lang="en-GB" i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euangelion</a:t>
            </a: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”Good News”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 1:1 “The beginning of the good news about Jesus the Messiah, the Son of God.”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Eyewitness Accounts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Testimonies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Biographies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Genre, closest to a Greco-Roman biography 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Style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Word-count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Focus </a:t>
            </a:r>
          </a:p>
        </p:txBody>
      </p:sp>
    </p:spTree>
    <p:extLst>
      <p:ext uri="{BB962C8B-B14F-4D97-AF65-F5344CB8AC3E}">
        <p14:creationId xmlns:p14="http://schemas.microsoft.com/office/powerpoint/2010/main" val="119727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Models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Diamond </a:t>
            </a:r>
            <a:r>
              <a:rPr lang="en-GB" sz="1800" dirty="0">
                <a:effectLst/>
                <a:latin typeface="Apple Color Emoji" pitchFamily="2" charset="0"/>
                <a:ea typeface="Calibri" panose="020F0502020204030204" pitchFamily="34" charset="0"/>
                <a:cs typeface="Apple Color Emoji" pitchFamily="2" charset="0"/>
              </a:rPr>
              <a:t>💎</a:t>
            </a:r>
            <a:r>
              <a:rPr lang="en-GB" dirty="0">
                <a:effectLst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effectLst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Images: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Matthew: Person 🧑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Mark: Lion 🦁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Luke: Ox 🐂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John: Eagle 🦅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800" dirty="0">
                <a:solidFill>
                  <a:prstClr val="white"/>
                </a:solidFill>
                <a:latin typeface="Poppins" pitchFamily="2" charset="77"/>
                <a:cs typeface="Poppins" pitchFamily="2" charset="77"/>
              </a:rPr>
              <a:t>CS Lewis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Liar 🥸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Lunatic 🤪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Lord ✝️</a:t>
            </a:r>
          </a:p>
        </p:txBody>
      </p:sp>
    </p:spTree>
    <p:extLst>
      <p:ext uri="{BB962C8B-B14F-4D97-AF65-F5344CB8AC3E}">
        <p14:creationId xmlns:p14="http://schemas.microsoft.com/office/powerpoint/2010/main" val="174304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Matthew, Mark, Luke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Two source Hypothesis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BD183-CA74-6654-E58B-6AD7488F567E}"/>
              </a:ext>
            </a:extLst>
          </p:cNvPr>
          <p:cNvSpPr txBox="1"/>
          <p:nvPr/>
        </p:nvSpPr>
        <p:spPr>
          <a:xfrm>
            <a:off x="7893844" y="1785837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Mark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D47BF2-7745-B71A-67AF-7EFD471303A8}"/>
              </a:ext>
            </a:extLst>
          </p:cNvPr>
          <p:cNvSpPr txBox="1"/>
          <p:nvPr/>
        </p:nvSpPr>
        <p:spPr>
          <a:xfrm>
            <a:off x="6222589" y="316739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Matthew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CA895A-5866-CF9C-A10E-02BB5FA181A0}"/>
              </a:ext>
            </a:extLst>
          </p:cNvPr>
          <p:cNvSpPr txBox="1"/>
          <p:nvPr/>
        </p:nvSpPr>
        <p:spPr>
          <a:xfrm>
            <a:off x="9651206" y="316739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Luke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BC4C1E-E363-C33B-C527-A4D6A56C5A70}"/>
              </a:ext>
            </a:extLst>
          </p:cNvPr>
          <p:cNvSpPr txBox="1"/>
          <p:nvPr/>
        </p:nvSpPr>
        <p:spPr>
          <a:xfrm>
            <a:off x="7921229" y="223457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Q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17900AD-E62F-6AEF-BB2D-9B8DCE052640}"/>
              </a:ext>
            </a:extLst>
          </p:cNvPr>
          <p:cNvCxnSpPr>
            <a:endCxn id="5" idx="0"/>
          </p:cNvCxnSpPr>
          <p:nvPr/>
        </p:nvCxnSpPr>
        <p:spPr>
          <a:xfrm flipH="1">
            <a:off x="7101270" y="2234570"/>
            <a:ext cx="1199768" cy="9328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11D4E6E-5160-5A25-4E05-E842A7A24BDC}"/>
              </a:ext>
            </a:extLst>
          </p:cNvPr>
          <p:cNvCxnSpPr>
            <a:cxnSpLocks/>
          </p:cNvCxnSpPr>
          <p:nvPr/>
        </p:nvCxnSpPr>
        <p:spPr>
          <a:xfrm>
            <a:off x="9227534" y="2247774"/>
            <a:ext cx="1199768" cy="9328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D4BC75A-4F97-DD4C-A13E-A7237F277333}"/>
              </a:ext>
            </a:extLst>
          </p:cNvPr>
          <p:cNvCxnSpPr>
            <a:cxnSpLocks/>
          </p:cNvCxnSpPr>
          <p:nvPr/>
        </p:nvCxnSpPr>
        <p:spPr>
          <a:xfrm flipH="1">
            <a:off x="7728539" y="2559403"/>
            <a:ext cx="896541" cy="70778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54A7613-A8E5-E075-9544-67D4DF7D8324}"/>
              </a:ext>
            </a:extLst>
          </p:cNvPr>
          <p:cNvCxnSpPr>
            <a:cxnSpLocks/>
          </p:cNvCxnSpPr>
          <p:nvPr/>
        </p:nvCxnSpPr>
        <p:spPr>
          <a:xfrm>
            <a:off x="9020268" y="2554311"/>
            <a:ext cx="952025" cy="87468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707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 &amp; 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85099A8-B6B0-0F60-B7E0-5743434AE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34634"/>
              </p:ext>
            </p:extLst>
          </p:nvPr>
        </p:nvGraphicFramePr>
        <p:xfrm>
          <a:off x="2670443" y="1593338"/>
          <a:ext cx="6851114" cy="5059680"/>
        </p:xfrm>
        <a:graphic>
          <a:graphicData uri="http://schemas.openxmlformats.org/drawingml/2006/table">
            <a:tbl>
              <a:tblPr firstRow="1" firstCol="1" bandRow="1"/>
              <a:tblGrid>
                <a:gridCol w="3425557">
                  <a:extLst>
                    <a:ext uri="{9D8B030D-6E8A-4147-A177-3AD203B41FA5}">
                      <a16:colId xmlns:a16="http://schemas.microsoft.com/office/drawing/2014/main" val="4289777607"/>
                    </a:ext>
                  </a:extLst>
                </a:gridCol>
                <a:gridCol w="3425557">
                  <a:extLst>
                    <a:ext uri="{9D8B030D-6E8A-4147-A177-3AD203B41FA5}">
                      <a16:colId xmlns:a16="http://schemas.microsoft.com/office/drawing/2014/main" val="93706704"/>
                    </a:ext>
                  </a:extLst>
                </a:gridCol>
              </a:tblGrid>
              <a:tr h="190013"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Synoptics</a:t>
                      </a:r>
                      <a:endParaRPr lang="en-GB" sz="18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693450"/>
                  </a:ext>
                </a:extLst>
              </a:tr>
              <a:tr h="4560299"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the Baptist’s ministry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baptism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temptation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Peter’s mother-in-law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paralyzed man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call of Matthew/Levi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man with a withered hand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parable of the Sower and its interpretation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feeding of the five thousand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confession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first prediction of the passion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transfiguration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an epileptic boy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encounter with the rich, young ruler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triumphal entry into Jerusalem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cleansing of the temple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prediction of the temple’s destruction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“eschatological” discourse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preparation for the Passover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Lord’s Supper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prayer in Gethsemane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arrest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denial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before Pilate</a:t>
                      </a: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John the Baptist’s ministry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baptism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temptation of Jesus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Peter’s mother-in-law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paralyzed man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call of Matthew/Levi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man with a withered hand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parable of the Sower and its interpretation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feeding of the five thousand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confession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first prediction of the passion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transfiguration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an epileptic boy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encounter with the rich, young ruler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triumphal entry into Jerusalem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cleansing of the temple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prediction of the temple’s destruction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“eschatological” discourse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preparation for the Passover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Lord’s Supper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prayer in Gethsemane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arrest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denial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appearance before Pilate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01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2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 &amp; 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85099A8-B6B0-0F60-B7E0-5743434AE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224241"/>
              </p:ext>
            </p:extLst>
          </p:nvPr>
        </p:nvGraphicFramePr>
        <p:xfrm>
          <a:off x="1273308" y="1513408"/>
          <a:ext cx="9645384" cy="5257800"/>
        </p:xfrm>
        <a:graphic>
          <a:graphicData uri="http://schemas.openxmlformats.org/drawingml/2006/table">
            <a:tbl>
              <a:tblPr firstRow="1" firstCol="1" bandRow="1"/>
              <a:tblGrid>
                <a:gridCol w="3215128">
                  <a:extLst>
                    <a:ext uri="{9D8B030D-6E8A-4147-A177-3AD203B41FA5}">
                      <a16:colId xmlns:a16="http://schemas.microsoft.com/office/drawing/2014/main" val="4289777607"/>
                    </a:ext>
                  </a:extLst>
                </a:gridCol>
                <a:gridCol w="3215128">
                  <a:extLst>
                    <a:ext uri="{9D8B030D-6E8A-4147-A177-3AD203B41FA5}">
                      <a16:colId xmlns:a16="http://schemas.microsoft.com/office/drawing/2014/main" val="93706704"/>
                    </a:ext>
                  </a:extLst>
                </a:gridCol>
                <a:gridCol w="3215128">
                  <a:extLst>
                    <a:ext uri="{9D8B030D-6E8A-4147-A177-3AD203B41FA5}">
                      <a16:colId xmlns:a16="http://schemas.microsoft.com/office/drawing/2014/main" val="4227858807"/>
                    </a:ext>
                  </a:extLst>
                </a:gridCol>
              </a:tblGrid>
              <a:tr h="190013"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Synoptics</a:t>
                      </a:r>
                      <a:endParaRPr lang="en-GB" sz="18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Unique to John</a:t>
                      </a:r>
                      <a:endParaRPr kumimoji="0" lang="en-GB" sz="13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693450"/>
                  </a:ext>
                </a:extLst>
              </a:tr>
              <a:tr h="4560299"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the Baptist’s ministry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baptism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temptation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Peter’s mother-in-law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paralyzed man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call of Matthew/Levi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man with a withered hand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parable of the Sower and its interpretation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feeding of the five thousand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confession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first prediction of the passion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transfiguration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an epileptic boy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encounter with the rich, young ruler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triumphal entry into Jerusalem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cleansing of the temple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prediction of the temple’s destruction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“eschatological” discourse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preparation for the Passover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Lord’s Supper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prayer in Gethsemane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arrest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denial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before Pilate</a:t>
                      </a: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John the Baptist’s ministry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baptism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temptation of Jesus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Peter’s mother-in-law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paralyzed man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call of Matthew/Levi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man with a withered hand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parable of the Sower and its interpretation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feeding of the five thousand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confession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first prediction of the passion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transfiguration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an epileptic boy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encounter with the rich, young ruler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triumphal entry into Jerusalem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cleansing of the temple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prediction of the temple’s destruction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“eschatological” discourse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preparation for the Passover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Lord’s Supper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prayer in Gethsemane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arrest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denial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appearance before Pilate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 washing the disciples feet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miracle of changing water into wine (2:1–11)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conversation with Nicodemus (3:1–21)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meeting with the Samaritan woman (4:1–42)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lame man at the pool of Bethesda (5:1–15)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the man born blind (chap. 9)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raising of Lazarus (11:1–44)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washing the disciples’ feet (13:1–17)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Farewell Discourses (chaps. 14–16)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high-priestly prayer (chap. 17)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special resurrection appearance to Mary Magdalene (20:11–18)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to Thomas (20:24–29)</a:t>
                      </a:r>
                    </a:p>
                    <a:p>
                      <a:pPr algn="ctr"/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01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622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F7488E-D646-425B-8983-4123EBD476BF}">
  <ds:schemaRefs>
    <ds:schemaRef ds:uri="http://schemas.microsoft.com/sharepoint/v3"/>
    <ds:schemaRef ds:uri="http://schemas.microsoft.com/office/2006/documentManagement/types"/>
    <ds:schemaRef ds:uri="df801a4b-13e1-4cd1-8f02-2b5a5a9af19b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e0bca3f-3bc4-42dc-8875-3f8e291b3b7b"/>
    <ds:schemaRef ds:uri="http://schemas.microsoft.com/office/2006/metadata/properties"/>
    <ds:schemaRef ds:uri="58323645-54ad-4d5a-8fda-d05a6e95476f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6559</TotalTime>
  <Words>1333</Words>
  <Application>Microsoft Macintosh PowerPoint</Application>
  <PresentationFormat>Widescreen</PresentationFormat>
  <Paragraphs>271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Apple Color Emoji</vt:lpstr>
      <vt:lpstr>Arial</vt:lpstr>
      <vt:lpstr>Calibri</vt:lpstr>
      <vt:lpstr>Calibri Light</vt:lpstr>
      <vt:lpstr>Poppins</vt:lpstr>
      <vt:lpstr>Office Theme</vt:lpstr>
      <vt:lpstr>Custom Design</vt:lpstr>
      <vt:lpstr>Biographies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Jessica Norman</cp:lastModifiedBy>
  <cp:revision>30</cp:revision>
  <dcterms:created xsi:type="dcterms:W3CDTF">2021-01-27T16:42:55Z</dcterms:created>
  <dcterms:modified xsi:type="dcterms:W3CDTF">2025-11-20T12:09:49Z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0x0101003128A3D0E4CB984EA3392A2C72369E4F</vt:lpwstr>
  </property>
  <property fmtid="{D5CDD505-2E9C-101B-9397-08002B2CF9AE}" pid="3" name="MediaServiceImageTags">
    <vt:lpwstr/>
  </property>
</Properties>
</file>