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70" r:id="rId12"/>
    <p:sldId id="267" r:id="rId13"/>
    <p:sldId id="268" r:id="rId14"/>
    <p:sldId id="269" r:id="rId15"/>
  </p:sldIdLst>
  <p:sldSz cx="18288000" cy="10287000"/>
  <p:notesSz cx="6858000" cy="9144000"/>
  <p:embeddedFontLst>
    <p:embeddedFont>
      <p:font typeface="Calibri (MS) Bold" panose="020F0702030404030204" pitchFamily="34" charset="0"/>
      <p:regular r:id="rId16"/>
      <p:bold r:id="rId17"/>
    </p:embeddedFont>
    <p:embeddedFont>
      <p:font typeface="Roboto" panose="02000000000000000000" pitchFamily="2" charset="0"/>
      <p:regular r:id="rId18"/>
      <p:bold r:id="rId19"/>
      <p:italic r:id="rId20"/>
    </p:embeddedFont>
    <p:embeddedFont>
      <p:font typeface="Roboto Italics" panose="02000000000000000000" pitchFamily="2" charset="0"/>
      <p:regular r:id="rId21"/>
      <p: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28" autoAdjust="0"/>
    <p:restoredTop sz="94607" autoAdjust="0"/>
  </p:normalViewPr>
  <p:slideViewPr>
    <p:cSldViewPr>
      <p:cViewPr>
        <p:scale>
          <a:sx n="53" d="100"/>
          <a:sy n="53" d="100"/>
        </p:scale>
        <p:origin x="2416" y="16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4/16/24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4/16/24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4/16/24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4/16/24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0.sv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6.sv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4.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8.sv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6.sv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0.sv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C2D45"/>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C2D45"/>
        </a:solidFill>
        <a:effectLst/>
      </p:bgPr>
    </p:bg>
    <p:spTree>
      <p:nvGrpSpPr>
        <p:cNvPr id="1" name=""/>
        <p:cNvGrpSpPr/>
        <p:nvPr/>
      </p:nvGrpSpPr>
      <p:grpSpPr>
        <a:xfrm>
          <a:off x="0" y="0"/>
          <a:ext cx="0" cy="0"/>
          <a:chOff x="0" y="0"/>
          <a:chExt cx="0" cy="0"/>
        </a:xfrm>
      </p:grpSpPr>
      <p:sp>
        <p:nvSpPr>
          <p:cNvPr id="3" name="Freeform 3"/>
          <p:cNvSpPr/>
          <p:nvPr/>
        </p:nvSpPr>
        <p:spPr>
          <a:xfrm>
            <a:off x="0" y="-1"/>
            <a:ext cx="5979614" cy="10287001"/>
          </a:xfrm>
          <a:custGeom>
            <a:avLst/>
            <a:gdLst/>
            <a:ahLst/>
            <a:cxnLst/>
            <a:rect l="l" t="t" r="r" b="b"/>
            <a:pathLst>
              <a:path w="11959227" h="11879498">
                <a:moveTo>
                  <a:pt x="0" y="0"/>
                </a:moveTo>
                <a:lnTo>
                  <a:pt x="11959226" y="0"/>
                </a:lnTo>
                <a:lnTo>
                  <a:pt x="11959226" y="11879498"/>
                </a:lnTo>
                <a:lnTo>
                  <a:pt x="0" y="11879498"/>
                </a:lnTo>
                <a:lnTo>
                  <a:pt x="0" y="0"/>
                </a:lnTo>
                <a:close/>
              </a:path>
            </a:pathLst>
          </a:custGeom>
          <a:blipFill>
            <a:blip r:embed="rId2">
              <a:extLst>
                <a:ext uri="{96DAC541-7B7A-43D3-8B79-37D633B846F1}">
                  <asvg:svgBlip xmlns:asvg="http://schemas.microsoft.com/office/drawing/2016/SVG/main" r:embed="rId3"/>
                </a:ext>
              </a:extLst>
            </a:blip>
            <a:stretch>
              <a:fillRect l="-100000" t="-7740" b="-7740"/>
            </a:stretch>
          </a:blipFill>
        </p:spPr>
        <p:txBody>
          <a:bodyPr/>
          <a:lstStyle/>
          <a:p>
            <a:endParaRPr lang="en-GB"/>
          </a:p>
        </p:txBody>
      </p:sp>
      <p:sp>
        <p:nvSpPr>
          <p:cNvPr id="4" name="Freeform 4"/>
          <p:cNvSpPr/>
          <p:nvPr/>
        </p:nvSpPr>
        <p:spPr>
          <a:xfrm>
            <a:off x="0" y="1900190"/>
            <a:ext cx="5437109" cy="6736251"/>
          </a:xfrm>
          <a:custGeom>
            <a:avLst/>
            <a:gdLst/>
            <a:ahLst/>
            <a:cxnLst/>
            <a:rect l="l" t="t" r="r" b="b"/>
            <a:pathLst>
              <a:path w="6953549" h="6736251">
                <a:moveTo>
                  <a:pt x="0" y="0"/>
                </a:moveTo>
                <a:lnTo>
                  <a:pt x="6953549" y="0"/>
                </a:lnTo>
                <a:lnTo>
                  <a:pt x="6953549" y="6736251"/>
                </a:lnTo>
                <a:lnTo>
                  <a:pt x="0" y="6736251"/>
                </a:lnTo>
                <a:lnTo>
                  <a:pt x="0" y="0"/>
                </a:lnTo>
                <a:close/>
              </a:path>
            </a:pathLst>
          </a:custGeom>
          <a:blipFill>
            <a:blip r:embed="rId4">
              <a:alphaModFix amt="44999"/>
              <a:extLst>
                <a:ext uri="{96DAC541-7B7A-43D3-8B79-37D633B846F1}">
                  <asvg:svgBlip xmlns:asvg="http://schemas.microsoft.com/office/drawing/2016/SVG/main" r:embed="rId5"/>
                </a:ext>
              </a:extLst>
            </a:blip>
            <a:stretch>
              <a:fillRect l="-27891"/>
            </a:stretch>
          </a:blipFill>
        </p:spPr>
        <p:txBody>
          <a:bodyPr/>
          <a:lstStyle/>
          <a:p>
            <a:endParaRPr lang="en-GB"/>
          </a:p>
        </p:txBody>
      </p:sp>
      <p:grpSp>
        <p:nvGrpSpPr>
          <p:cNvPr id="5" name="Group 5"/>
          <p:cNvGrpSpPr/>
          <p:nvPr/>
        </p:nvGrpSpPr>
        <p:grpSpPr>
          <a:xfrm>
            <a:off x="13448278" y="2078516"/>
            <a:ext cx="3612515" cy="4018295"/>
            <a:chOff x="687070" y="247650"/>
            <a:chExt cx="11148060" cy="12400280"/>
          </a:xfrm>
        </p:grpSpPr>
        <p:sp>
          <p:nvSpPr>
            <p:cNvPr id="6" name="Freeform 6"/>
            <p:cNvSpPr/>
            <p:nvPr/>
          </p:nvSpPr>
          <p:spPr>
            <a:xfrm>
              <a:off x="0" y="0"/>
              <a:ext cx="11148060" cy="12400280"/>
            </a:xfrm>
            <a:custGeom>
              <a:avLst/>
              <a:gdLst/>
              <a:ahLst/>
              <a:cxnLst/>
              <a:rect l="l" t="t" r="r" b="b"/>
              <a:pathLst>
                <a:path w="11148060" h="12400280">
                  <a:moveTo>
                    <a:pt x="9215120" y="1497330"/>
                  </a:moveTo>
                  <a:cubicBezTo>
                    <a:pt x="8773160" y="972820"/>
                    <a:pt x="8234680" y="508000"/>
                    <a:pt x="7590790" y="252730"/>
                  </a:cubicBezTo>
                  <a:cubicBezTo>
                    <a:pt x="7132320" y="71120"/>
                    <a:pt x="6633210" y="0"/>
                    <a:pt x="6139180" y="6350"/>
                  </a:cubicBezTo>
                  <a:cubicBezTo>
                    <a:pt x="4053840" y="36830"/>
                    <a:pt x="2157730" y="1490980"/>
                    <a:pt x="1289050" y="3346450"/>
                  </a:cubicBezTo>
                  <a:cubicBezTo>
                    <a:pt x="527050" y="4977130"/>
                    <a:pt x="0" y="7792720"/>
                    <a:pt x="680720" y="9457690"/>
                  </a:cubicBezTo>
                  <a:cubicBezTo>
                    <a:pt x="1360170" y="11122660"/>
                    <a:pt x="2499360" y="12005310"/>
                    <a:pt x="4248150" y="12081510"/>
                  </a:cubicBezTo>
                  <a:cubicBezTo>
                    <a:pt x="7001510" y="12400280"/>
                    <a:pt x="9088120" y="10502900"/>
                    <a:pt x="10118090" y="8309610"/>
                  </a:cubicBezTo>
                  <a:cubicBezTo>
                    <a:pt x="11148061" y="6116320"/>
                    <a:pt x="10782300" y="3361690"/>
                    <a:pt x="9215120" y="1497330"/>
                  </a:cubicBezTo>
                  <a:close/>
                </a:path>
              </a:pathLst>
            </a:custGeom>
            <a:blipFill>
              <a:blip r:embed="rId6"/>
              <a:stretch>
                <a:fillRect l="-40523" r="-67807"/>
              </a:stretch>
            </a:blipFill>
          </p:spPr>
          <p:txBody>
            <a:bodyPr/>
            <a:lstStyle/>
            <a:p>
              <a:endParaRPr lang="en-GB"/>
            </a:p>
          </p:txBody>
        </p:sp>
      </p:grpSp>
      <p:sp>
        <p:nvSpPr>
          <p:cNvPr id="7" name="TextBox 7"/>
          <p:cNvSpPr txBox="1"/>
          <p:nvPr/>
        </p:nvSpPr>
        <p:spPr>
          <a:xfrm>
            <a:off x="5979613" y="309370"/>
            <a:ext cx="13429948" cy="1267209"/>
          </a:xfrm>
          <a:prstGeom prst="rect">
            <a:avLst/>
          </a:prstGeom>
        </p:spPr>
        <p:txBody>
          <a:bodyPr lIns="0" tIns="0" rIns="0" bIns="0" rtlCol="0" anchor="t">
            <a:spAutoFit/>
          </a:bodyPr>
          <a:lstStyle/>
          <a:p>
            <a:pPr algn="just">
              <a:lnSpc>
                <a:spcPts val="8709"/>
              </a:lnSpc>
            </a:pPr>
            <a:r>
              <a:rPr lang="en-US" sz="7197" spc="259">
                <a:solidFill>
                  <a:srgbClr val="FDC535"/>
                </a:solidFill>
                <a:latin typeface="Calibri (MS) Bold"/>
              </a:rPr>
              <a:t>CAN I FIND GOD?</a:t>
            </a:r>
          </a:p>
        </p:txBody>
      </p:sp>
      <p:sp>
        <p:nvSpPr>
          <p:cNvPr id="8" name="TextBox 8"/>
          <p:cNvSpPr txBox="1"/>
          <p:nvPr/>
        </p:nvSpPr>
        <p:spPr>
          <a:xfrm>
            <a:off x="7060685" y="3358176"/>
            <a:ext cx="6387592" cy="1893510"/>
          </a:xfrm>
          <a:prstGeom prst="rect">
            <a:avLst/>
          </a:prstGeom>
        </p:spPr>
        <p:txBody>
          <a:bodyPr lIns="0" tIns="0" rIns="0" bIns="0" rtlCol="0" anchor="t">
            <a:spAutoFit/>
          </a:bodyPr>
          <a:lstStyle/>
          <a:p>
            <a:pPr>
              <a:lnSpc>
                <a:spcPts val="3783"/>
              </a:lnSpc>
            </a:pPr>
            <a:r>
              <a:rPr lang="en-US" sz="2702" spc="54">
                <a:solidFill>
                  <a:srgbClr val="FFFFFF"/>
                </a:solidFill>
                <a:latin typeface="Roboto"/>
              </a:rPr>
              <a:t>during this period that Protestant liberal theology finally “unmasked itself ” to him as a human‐centered enterprise </a:t>
            </a:r>
            <a:r>
              <a:rPr lang="en-US" sz="2702" spc="54">
                <a:solidFill>
                  <a:srgbClr val="FDC535"/>
                </a:solidFill>
                <a:latin typeface="Roboto"/>
              </a:rPr>
              <a:t>(Karl Barth) </a:t>
            </a:r>
          </a:p>
        </p:txBody>
      </p:sp>
      <p:sp>
        <p:nvSpPr>
          <p:cNvPr id="9" name="TextBox 9"/>
          <p:cNvSpPr txBox="1"/>
          <p:nvPr/>
        </p:nvSpPr>
        <p:spPr>
          <a:xfrm>
            <a:off x="6358198" y="2391761"/>
            <a:ext cx="8211698" cy="721996"/>
          </a:xfrm>
          <a:prstGeom prst="rect">
            <a:avLst/>
          </a:prstGeom>
        </p:spPr>
        <p:txBody>
          <a:bodyPr lIns="0" tIns="0" rIns="0" bIns="0" rtlCol="0" anchor="t">
            <a:spAutoFit/>
          </a:bodyPr>
          <a:lstStyle/>
          <a:p>
            <a:pPr>
              <a:lnSpc>
                <a:spcPts val="5879"/>
              </a:lnSpc>
            </a:pPr>
            <a:r>
              <a:rPr lang="en-US" sz="4199" spc="83">
                <a:solidFill>
                  <a:srgbClr val="FFFFFF"/>
                </a:solidFill>
                <a:latin typeface="Roboto"/>
              </a:rPr>
              <a:t>The Great War</a:t>
            </a:r>
          </a:p>
        </p:txBody>
      </p:sp>
      <p:sp>
        <p:nvSpPr>
          <p:cNvPr id="10" name="AutoShape 10"/>
          <p:cNvSpPr/>
          <p:nvPr/>
        </p:nvSpPr>
        <p:spPr>
          <a:xfrm>
            <a:off x="6233456" y="3132807"/>
            <a:ext cx="3852239" cy="15044"/>
          </a:xfrm>
          <a:prstGeom prst="line">
            <a:avLst/>
          </a:prstGeom>
          <a:ln w="38100" cap="rnd">
            <a:solidFill>
              <a:srgbClr val="FDC535"/>
            </a:solidFill>
            <a:prstDash val="solid"/>
            <a:headEnd type="none" w="sm" len="sm"/>
            <a:tailEnd type="none" w="sm" len="sm"/>
          </a:ln>
        </p:spPr>
        <p:txBody>
          <a:bodyPr/>
          <a:lstStyle/>
          <a:p>
            <a:endParaRPr lang="en-GB"/>
          </a:p>
        </p:txBody>
      </p:sp>
      <p:sp>
        <p:nvSpPr>
          <p:cNvPr id="11" name="TextBox 11"/>
          <p:cNvSpPr txBox="1"/>
          <p:nvPr/>
        </p:nvSpPr>
        <p:spPr>
          <a:xfrm>
            <a:off x="6358198" y="5575958"/>
            <a:ext cx="8211698" cy="721996"/>
          </a:xfrm>
          <a:prstGeom prst="rect">
            <a:avLst/>
          </a:prstGeom>
        </p:spPr>
        <p:txBody>
          <a:bodyPr lIns="0" tIns="0" rIns="0" bIns="0" rtlCol="0" anchor="t">
            <a:spAutoFit/>
          </a:bodyPr>
          <a:lstStyle/>
          <a:p>
            <a:pPr>
              <a:lnSpc>
                <a:spcPts val="5879"/>
              </a:lnSpc>
            </a:pPr>
            <a:r>
              <a:rPr lang="en-US" sz="4199" spc="83">
                <a:solidFill>
                  <a:srgbClr val="FFFFFF"/>
                </a:solidFill>
                <a:latin typeface="Roboto"/>
              </a:rPr>
              <a:t>Theology of KRISIS</a:t>
            </a:r>
          </a:p>
        </p:txBody>
      </p:sp>
      <p:sp>
        <p:nvSpPr>
          <p:cNvPr id="12" name="AutoShape 12"/>
          <p:cNvSpPr/>
          <p:nvPr/>
        </p:nvSpPr>
        <p:spPr>
          <a:xfrm>
            <a:off x="6233456" y="6317004"/>
            <a:ext cx="5112613" cy="15044"/>
          </a:xfrm>
          <a:prstGeom prst="line">
            <a:avLst/>
          </a:prstGeom>
          <a:ln w="38100" cap="rnd">
            <a:solidFill>
              <a:srgbClr val="FDC535"/>
            </a:solidFill>
            <a:prstDash val="solid"/>
            <a:headEnd type="none" w="sm" len="sm"/>
            <a:tailEnd type="none" w="sm" len="sm"/>
          </a:ln>
        </p:spPr>
        <p:txBody>
          <a:bodyPr/>
          <a:lstStyle/>
          <a:p>
            <a:endParaRPr lang="en-GB"/>
          </a:p>
        </p:txBody>
      </p:sp>
      <p:sp>
        <p:nvSpPr>
          <p:cNvPr id="13" name="TextBox 13"/>
          <p:cNvSpPr txBox="1"/>
          <p:nvPr/>
        </p:nvSpPr>
        <p:spPr>
          <a:xfrm>
            <a:off x="7060685" y="6474922"/>
            <a:ext cx="9120311" cy="531360"/>
          </a:xfrm>
          <a:prstGeom prst="rect">
            <a:avLst/>
          </a:prstGeom>
        </p:spPr>
        <p:txBody>
          <a:bodyPr lIns="0" tIns="0" rIns="0" bIns="0" rtlCol="0" anchor="t">
            <a:spAutoFit/>
          </a:bodyPr>
          <a:lstStyle/>
          <a:p>
            <a:pPr>
              <a:lnSpc>
                <a:spcPts val="4458"/>
              </a:lnSpc>
            </a:pPr>
            <a:r>
              <a:rPr lang="en-US" sz="2702" spc="54">
                <a:solidFill>
                  <a:srgbClr val="FFFFFF"/>
                </a:solidFill>
                <a:latin typeface="Roboto"/>
              </a:rPr>
              <a:t>God is different and distinct from us.</a:t>
            </a:r>
          </a:p>
        </p:txBody>
      </p:sp>
      <p:sp>
        <p:nvSpPr>
          <p:cNvPr id="14" name="TextBox 14"/>
          <p:cNvSpPr txBox="1"/>
          <p:nvPr/>
        </p:nvSpPr>
        <p:spPr>
          <a:xfrm>
            <a:off x="7060685" y="7196782"/>
            <a:ext cx="10000108" cy="941010"/>
          </a:xfrm>
          <a:prstGeom prst="rect">
            <a:avLst/>
          </a:prstGeom>
        </p:spPr>
        <p:txBody>
          <a:bodyPr lIns="0" tIns="0" rIns="0" bIns="0" rtlCol="0" anchor="t">
            <a:spAutoFit/>
          </a:bodyPr>
          <a:lstStyle/>
          <a:p>
            <a:pPr>
              <a:lnSpc>
                <a:spcPts val="3783"/>
              </a:lnSpc>
            </a:pPr>
            <a:r>
              <a:rPr lang="en-US" sz="2702" spc="54">
                <a:solidFill>
                  <a:srgbClr val="FFFFFF"/>
                </a:solidFill>
                <a:latin typeface="Roboto"/>
              </a:rPr>
              <a:t>The transcendent God judges and negates creaturely history by breaking into it from the outside.</a:t>
            </a:r>
          </a:p>
        </p:txBody>
      </p:sp>
      <p:sp>
        <p:nvSpPr>
          <p:cNvPr id="15" name="TextBox 15"/>
          <p:cNvSpPr txBox="1"/>
          <p:nvPr/>
        </p:nvSpPr>
        <p:spPr>
          <a:xfrm>
            <a:off x="7060685" y="8328291"/>
            <a:ext cx="10513356" cy="464760"/>
          </a:xfrm>
          <a:prstGeom prst="rect">
            <a:avLst/>
          </a:prstGeom>
        </p:spPr>
        <p:txBody>
          <a:bodyPr lIns="0" tIns="0" rIns="0" bIns="0" rtlCol="0" anchor="t">
            <a:spAutoFit/>
          </a:bodyPr>
          <a:lstStyle/>
          <a:p>
            <a:pPr>
              <a:lnSpc>
                <a:spcPts val="3783"/>
              </a:lnSpc>
            </a:pPr>
            <a:r>
              <a:rPr lang="en-US" sz="2702" spc="54">
                <a:solidFill>
                  <a:srgbClr val="FFFFFF"/>
                </a:solidFill>
                <a:latin typeface="Roboto"/>
              </a:rPr>
              <a:t>The centre of this miracle is the resurrection of Jesus Christ. </a:t>
            </a:r>
          </a:p>
        </p:txBody>
      </p:sp>
      <p:sp>
        <p:nvSpPr>
          <p:cNvPr id="16" name="TextBox 16"/>
          <p:cNvSpPr txBox="1"/>
          <p:nvPr/>
        </p:nvSpPr>
        <p:spPr>
          <a:xfrm>
            <a:off x="7060685" y="8983551"/>
            <a:ext cx="10513356" cy="464760"/>
          </a:xfrm>
          <a:prstGeom prst="rect">
            <a:avLst/>
          </a:prstGeom>
        </p:spPr>
        <p:txBody>
          <a:bodyPr lIns="0" tIns="0" rIns="0" bIns="0" rtlCol="0" anchor="t">
            <a:spAutoFit/>
          </a:bodyPr>
          <a:lstStyle/>
          <a:p>
            <a:pPr>
              <a:lnSpc>
                <a:spcPts val="3783"/>
              </a:lnSpc>
            </a:pPr>
            <a:r>
              <a:rPr lang="en-US" sz="2702" spc="54">
                <a:solidFill>
                  <a:srgbClr val="FFFFFF"/>
                </a:solidFill>
                <a:latin typeface="Roboto"/>
              </a:rPr>
              <a:t>knowledge of God is an “impossible possibility,” </a:t>
            </a:r>
            <a:r>
              <a:rPr lang="en-US" sz="2702" spc="54">
                <a:solidFill>
                  <a:srgbClr val="FDC535"/>
                </a:solidFill>
                <a:latin typeface="Roboto"/>
              </a:rPr>
              <a:t>(Karl Barth)</a:t>
            </a:r>
          </a:p>
        </p:txBody>
      </p:sp>
      <p:sp>
        <p:nvSpPr>
          <p:cNvPr id="17" name="AutoShape 2">
            <a:extLst>
              <a:ext uri="{FF2B5EF4-FFF2-40B4-BE49-F238E27FC236}">
                <a16:creationId xmlns:a16="http://schemas.microsoft.com/office/drawing/2014/main" id="{468BE737-4D6F-7E66-7A1C-3AD375A7A1C0}"/>
              </a:ext>
            </a:extLst>
          </p:cNvPr>
          <p:cNvSpPr/>
          <p:nvPr/>
        </p:nvSpPr>
        <p:spPr>
          <a:xfrm>
            <a:off x="4519965" y="1701255"/>
            <a:ext cx="13768036" cy="106190"/>
          </a:xfrm>
          <a:prstGeom prst="rect">
            <a:avLst/>
          </a:prstGeom>
          <a:solidFill>
            <a:srgbClr val="4C7FC8"/>
          </a:solidFill>
        </p:spPr>
        <p:txBody>
          <a:bodyPr/>
          <a:lstStyle/>
          <a:p>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C2D45"/>
        </a:solidFill>
        <a:effectLst/>
      </p:bgPr>
    </p:bg>
    <p:spTree>
      <p:nvGrpSpPr>
        <p:cNvPr id="1" name=""/>
        <p:cNvGrpSpPr/>
        <p:nvPr/>
      </p:nvGrpSpPr>
      <p:grpSpPr>
        <a:xfrm>
          <a:off x="0" y="0"/>
          <a:ext cx="0" cy="0"/>
          <a:chOff x="0" y="0"/>
          <a:chExt cx="0" cy="0"/>
        </a:xfrm>
      </p:grpSpPr>
      <p:sp>
        <p:nvSpPr>
          <p:cNvPr id="9" name="Freeform 3">
            <a:extLst>
              <a:ext uri="{FF2B5EF4-FFF2-40B4-BE49-F238E27FC236}">
                <a16:creationId xmlns:a16="http://schemas.microsoft.com/office/drawing/2014/main" id="{13CA45E5-5B5A-81F8-C326-7B41E1666BBA}"/>
              </a:ext>
            </a:extLst>
          </p:cNvPr>
          <p:cNvSpPr/>
          <p:nvPr/>
        </p:nvSpPr>
        <p:spPr>
          <a:xfrm>
            <a:off x="0" y="-1"/>
            <a:ext cx="8189414" cy="10287001"/>
          </a:xfrm>
          <a:custGeom>
            <a:avLst/>
            <a:gdLst/>
            <a:ahLst/>
            <a:cxnLst/>
            <a:rect l="l" t="t" r="r" b="b"/>
            <a:pathLst>
              <a:path w="11959227" h="11879498">
                <a:moveTo>
                  <a:pt x="0" y="0"/>
                </a:moveTo>
                <a:lnTo>
                  <a:pt x="11959226" y="0"/>
                </a:lnTo>
                <a:lnTo>
                  <a:pt x="11959226" y="11879498"/>
                </a:lnTo>
                <a:lnTo>
                  <a:pt x="0" y="11879498"/>
                </a:lnTo>
                <a:lnTo>
                  <a:pt x="0" y="0"/>
                </a:lnTo>
                <a:close/>
              </a:path>
            </a:pathLst>
          </a:custGeom>
          <a:blipFill>
            <a:blip r:embed="rId2">
              <a:extLst>
                <a:ext uri="{96DAC541-7B7A-43D3-8B79-37D633B846F1}">
                  <asvg:svgBlip xmlns:asvg="http://schemas.microsoft.com/office/drawing/2016/SVG/main" r:embed="rId3"/>
                </a:ext>
              </a:extLst>
            </a:blip>
            <a:stretch>
              <a:fillRect l="-46032" t="-8218" r="-1" b="-7264"/>
            </a:stretch>
          </a:blipFill>
        </p:spPr>
        <p:txBody>
          <a:bodyPr/>
          <a:lstStyle/>
          <a:p>
            <a:endParaRPr lang="en-GB" dirty="0"/>
          </a:p>
        </p:txBody>
      </p:sp>
      <p:sp>
        <p:nvSpPr>
          <p:cNvPr id="2" name="Freeform 2"/>
          <p:cNvSpPr/>
          <p:nvPr/>
        </p:nvSpPr>
        <p:spPr>
          <a:xfrm>
            <a:off x="0" y="1028700"/>
            <a:ext cx="6673184" cy="8950082"/>
          </a:xfrm>
          <a:custGeom>
            <a:avLst/>
            <a:gdLst/>
            <a:ahLst/>
            <a:cxnLst/>
            <a:rect l="l" t="t" r="r" b="b"/>
            <a:pathLst>
              <a:path w="9521364" h="8950082">
                <a:moveTo>
                  <a:pt x="0" y="0"/>
                </a:moveTo>
                <a:lnTo>
                  <a:pt x="9521364" y="0"/>
                </a:lnTo>
                <a:lnTo>
                  <a:pt x="9521364" y="8950082"/>
                </a:lnTo>
                <a:lnTo>
                  <a:pt x="0" y="8950082"/>
                </a:lnTo>
                <a:lnTo>
                  <a:pt x="0" y="0"/>
                </a:lnTo>
                <a:close/>
              </a:path>
            </a:pathLst>
          </a:custGeom>
          <a:blipFill>
            <a:blip r:embed="rId4">
              <a:extLst>
                <a:ext uri="{96DAC541-7B7A-43D3-8B79-37D633B846F1}">
                  <asvg:svgBlip xmlns:asvg="http://schemas.microsoft.com/office/drawing/2016/SVG/main" r:embed="rId5"/>
                </a:ext>
              </a:extLst>
            </a:blip>
            <a:stretch>
              <a:fillRect l="-42680" r="-1"/>
            </a:stretch>
          </a:blipFill>
        </p:spPr>
        <p:txBody>
          <a:bodyPr/>
          <a:lstStyle/>
          <a:p>
            <a:endParaRPr lang="en-GB"/>
          </a:p>
        </p:txBody>
      </p:sp>
      <p:sp>
        <p:nvSpPr>
          <p:cNvPr id="6" name="TextBox 6"/>
          <p:cNvSpPr txBox="1"/>
          <p:nvPr/>
        </p:nvSpPr>
        <p:spPr>
          <a:xfrm>
            <a:off x="8615553" y="4655245"/>
            <a:ext cx="8643747" cy="1030732"/>
          </a:xfrm>
          <a:prstGeom prst="rect">
            <a:avLst/>
          </a:prstGeom>
        </p:spPr>
        <p:txBody>
          <a:bodyPr lIns="0" tIns="0" rIns="0" bIns="0" rtlCol="0" anchor="t">
            <a:spAutoFit/>
          </a:bodyPr>
          <a:lstStyle/>
          <a:p>
            <a:pPr>
              <a:lnSpc>
                <a:spcPts val="7138"/>
              </a:lnSpc>
            </a:pPr>
            <a:r>
              <a:rPr lang="en-US" sz="5899" spc="212">
                <a:solidFill>
                  <a:srgbClr val="FFFFFF"/>
                </a:solidFill>
                <a:latin typeface="Calibri (MS) Bold"/>
              </a:rPr>
              <a:t>DISCUSSION</a:t>
            </a:r>
          </a:p>
        </p:txBody>
      </p:sp>
    </p:spTree>
    <p:extLst>
      <p:ext uri="{BB962C8B-B14F-4D97-AF65-F5344CB8AC3E}">
        <p14:creationId xmlns:p14="http://schemas.microsoft.com/office/powerpoint/2010/main" val="2861722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C2D45"/>
        </a:solidFill>
        <a:effectLst/>
      </p:bgPr>
    </p:bg>
    <p:spTree>
      <p:nvGrpSpPr>
        <p:cNvPr id="1" name=""/>
        <p:cNvGrpSpPr/>
        <p:nvPr/>
      </p:nvGrpSpPr>
      <p:grpSpPr>
        <a:xfrm>
          <a:off x="0" y="0"/>
          <a:ext cx="0" cy="0"/>
          <a:chOff x="0" y="0"/>
          <a:chExt cx="0" cy="0"/>
        </a:xfrm>
      </p:grpSpPr>
      <p:sp>
        <p:nvSpPr>
          <p:cNvPr id="3" name="Freeform 3"/>
          <p:cNvSpPr/>
          <p:nvPr/>
        </p:nvSpPr>
        <p:spPr>
          <a:xfrm>
            <a:off x="0" y="-1"/>
            <a:ext cx="5979614" cy="10287001"/>
          </a:xfrm>
          <a:custGeom>
            <a:avLst/>
            <a:gdLst/>
            <a:ahLst/>
            <a:cxnLst/>
            <a:rect l="l" t="t" r="r" b="b"/>
            <a:pathLst>
              <a:path w="11959227" h="11879498">
                <a:moveTo>
                  <a:pt x="0" y="0"/>
                </a:moveTo>
                <a:lnTo>
                  <a:pt x="11959226" y="0"/>
                </a:lnTo>
                <a:lnTo>
                  <a:pt x="11959226" y="11879498"/>
                </a:lnTo>
                <a:lnTo>
                  <a:pt x="0" y="11879498"/>
                </a:lnTo>
                <a:lnTo>
                  <a:pt x="0" y="0"/>
                </a:lnTo>
                <a:close/>
              </a:path>
            </a:pathLst>
          </a:custGeom>
          <a:blipFill>
            <a:blip r:embed="rId2">
              <a:extLst>
                <a:ext uri="{96DAC541-7B7A-43D3-8B79-37D633B846F1}">
                  <asvg:svgBlip xmlns:asvg="http://schemas.microsoft.com/office/drawing/2016/SVG/main" r:embed="rId3"/>
                </a:ext>
              </a:extLst>
            </a:blip>
            <a:stretch>
              <a:fillRect l="-100000" t="-7740" b="-7740"/>
            </a:stretch>
          </a:blipFill>
        </p:spPr>
        <p:txBody>
          <a:bodyPr/>
          <a:lstStyle/>
          <a:p>
            <a:endParaRPr lang="en-GB"/>
          </a:p>
        </p:txBody>
      </p:sp>
      <p:sp>
        <p:nvSpPr>
          <p:cNvPr id="4" name="TextBox 4"/>
          <p:cNvSpPr txBox="1"/>
          <p:nvPr/>
        </p:nvSpPr>
        <p:spPr>
          <a:xfrm>
            <a:off x="5979613" y="309370"/>
            <a:ext cx="13429948" cy="1267209"/>
          </a:xfrm>
          <a:prstGeom prst="rect">
            <a:avLst/>
          </a:prstGeom>
        </p:spPr>
        <p:txBody>
          <a:bodyPr lIns="0" tIns="0" rIns="0" bIns="0" rtlCol="0" anchor="t">
            <a:spAutoFit/>
          </a:bodyPr>
          <a:lstStyle/>
          <a:p>
            <a:pPr algn="just">
              <a:lnSpc>
                <a:spcPts val="8709"/>
              </a:lnSpc>
            </a:pPr>
            <a:r>
              <a:rPr lang="en-US" sz="7197" spc="259">
                <a:solidFill>
                  <a:srgbClr val="FDC535"/>
                </a:solidFill>
                <a:latin typeface="Calibri (MS) Bold"/>
              </a:rPr>
              <a:t>HOW DOES GOD FIND US?</a:t>
            </a:r>
          </a:p>
        </p:txBody>
      </p:sp>
      <p:grpSp>
        <p:nvGrpSpPr>
          <p:cNvPr id="5" name="Group 5"/>
          <p:cNvGrpSpPr/>
          <p:nvPr/>
        </p:nvGrpSpPr>
        <p:grpSpPr>
          <a:xfrm>
            <a:off x="6233362" y="2477486"/>
            <a:ext cx="9947634" cy="2297950"/>
            <a:chOff x="0" y="0"/>
            <a:chExt cx="13263513" cy="3063933"/>
          </a:xfrm>
        </p:grpSpPr>
        <p:sp>
          <p:nvSpPr>
            <p:cNvPr id="6" name="TextBox 6"/>
            <p:cNvSpPr txBox="1"/>
            <p:nvPr/>
          </p:nvSpPr>
          <p:spPr>
            <a:xfrm>
              <a:off x="1103098" y="1193303"/>
              <a:ext cx="12160414" cy="1870630"/>
            </a:xfrm>
            <a:prstGeom prst="rect">
              <a:avLst/>
            </a:prstGeom>
          </p:spPr>
          <p:txBody>
            <a:bodyPr lIns="0" tIns="0" rIns="0" bIns="0" rtlCol="0" anchor="t">
              <a:spAutoFit/>
            </a:bodyPr>
            <a:lstStyle/>
            <a:p>
              <a:pPr>
                <a:lnSpc>
                  <a:spcPts val="3783"/>
                </a:lnSpc>
              </a:pPr>
              <a:r>
                <a:rPr lang="en-US" sz="2702" spc="54">
                  <a:solidFill>
                    <a:srgbClr val="FFFFFF"/>
                  </a:solidFill>
                  <a:latin typeface="Roboto"/>
                </a:rPr>
                <a:t>God’s revelation in Christ does not reveal something that humans “basically already know” as a result of their creation. </a:t>
              </a:r>
            </a:p>
          </p:txBody>
        </p:sp>
        <p:sp>
          <p:nvSpPr>
            <p:cNvPr id="7" name="TextBox 7"/>
            <p:cNvSpPr txBox="1"/>
            <p:nvPr/>
          </p:nvSpPr>
          <p:spPr>
            <a:xfrm>
              <a:off x="166448" y="-85725"/>
              <a:ext cx="10948931" cy="934086"/>
            </a:xfrm>
            <a:prstGeom prst="rect">
              <a:avLst/>
            </a:prstGeom>
          </p:spPr>
          <p:txBody>
            <a:bodyPr lIns="0" tIns="0" rIns="0" bIns="0" rtlCol="0" anchor="t">
              <a:spAutoFit/>
            </a:bodyPr>
            <a:lstStyle/>
            <a:p>
              <a:pPr>
                <a:lnSpc>
                  <a:spcPts val="5879"/>
                </a:lnSpc>
              </a:pPr>
              <a:r>
                <a:rPr lang="en-US" sz="4199" spc="83">
                  <a:solidFill>
                    <a:srgbClr val="FFFFFF"/>
                  </a:solidFill>
                  <a:latin typeface="Roboto"/>
                </a:rPr>
                <a:t>Revelation</a:t>
              </a:r>
            </a:p>
          </p:txBody>
        </p:sp>
        <p:sp>
          <p:nvSpPr>
            <p:cNvPr id="8" name="AutoShape 8"/>
            <p:cNvSpPr/>
            <p:nvPr/>
          </p:nvSpPr>
          <p:spPr>
            <a:xfrm>
              <a:off x="126" y="873761"/>
              <a:ext cx="4052838" cy="20058"/>
            </a:xfrm>
            <a:prstGeom prst="line">
              <a:avLst/>
            </a:prstGeom>
            <a:ln w="50800" cap="rnd">
              <a:solidFill>
                <a:srgbClr val="FDC535"/>
              </a:solidFill>
              <a:prstDash val="solid"/>
              <a:headEnd type="none" w="sm" len="sm"/>
              <a:tailEnd type="none" w="sm" len="sm"/>
            </a:ln>
          </p:spPr>
          <p:txBody>
            <a:bodyPr/>
            <a:lstStyle/>
            <a:p>
              <a:endParaRPr lang="en-GB"/>
            </a:p>
          </p:txBody>
        </p:sp>
      </p:grpSp>
      <p:sp>
        <p:nvSpPr>
          <p:cNvPr id="9" name="Freeform 9"/>
          <p:cNvSpPr/>
          <p:nvPr/>
        </p:nvSpPr>
        <p:spPr>
          <a:xfrm>
            <a:off x="-1" y="2015800"/>
            <a:ext cx="4886295" cy="6255401"/>
          </a:xfrm>
          <a:custGeom>
            <a:avLst/>
            <a:gdLst/>
            <a:ahLst/>
            <a:cxnLst/>
            <a:rect l="l" t="t" r="r" b="b"/>
            <a:pathLst>
              <a:path w="6708204" h="6255401">
                <a:moveTo>
                  <a:pt x="0" y="0"/>
                </a:moveTo>
                <a:lnTo>
                  <a:pt x="6708204" y="0"/>
                </a:lnTo>
                <a:lnTo>
                  <a:pt x="6708204" y="6255400"/>
                </a:lnTo>
                <a:lnTo>
                  <a:pt x="0" y="6255400"/>
                </a:lnTo>
                <a:lnTo>
                  <a:pt x="0" y="0"/>
                </a:lnTo>
                <a:close/>
              </a:path>
            </a:pathLst>
          </a:custGeom>
          <a:blipFill>
            <a:blip r:embed="rId4">
              <a:alphaModFix amt="44999"/>
              <a:extLst>
                <a:ext uri="{96DAC541-7B7A-43D3-8B79-37D633B846F1}">
                  <asvg:svgBlip xmlns:asvg="http://schemas.microsoft.com/office/drawing/2016/SVG/main" r:embed="rId5"/>
                </a:ext>
              </a:extLst>
            </a:blip>
            <a:stretch>
              <a:fillRect l="-37286"/>
            </a:stretch>
          </a:blipFill>
        </p:spPr>
        <p:txBody>
          <a:bodyPr/>
          <a:lstStyle/>
          <a:p>
            <a:endParaRPr lang="en-GB"/>
          </a:p>
        </p:txBody>
      </p:sp>
      <p:sp>
        <p:nvSpPr>
          <p:cNvPr id="10" name="TextBox 10"/>
          <p:cNvSpPr txBox="1"/>
          <p:nvPr/>
        </p:nvSpPr>
        <p:spPr>
          <a:xfrm>
            <a:off x="7060685" y="5086350"/>
            <a:ext cx="9120311" cy="941010"/>
          </a:xfrm>
          <a:prstGeom prst="rect">
            <a:avLst/>
          </a:prstGeom>
        </p:spPr>
        <p:txBody>
          <a:bodyPr lIns="0" tIns="0" rIns="0" bIns="0" rtlCol="0" anchor="t">
            <a:spAutoFit/>
          </a:bodyPr>
          <a:lstStyle/>
          <a:p>
            <a:pPr>
              <a:lnSpc>
                <a:spcPts val="3783"/>
              </a:lnSpc>
            </a:pPr>
            <a:r>
              <a:rPr lang="en-US" sz="2702" spc="54">
                <a:solidFill>
                  <a:srgbClr val="FFFFFF"/>
                </a:solidFill>
                <a:latin typeface="Roboto"/>
              </a:rPr>
              <a:t>Sin produces an “irreconcilable contradiction” between God and humans. </a:t>
            </a:r>
            <a:r>
              <a:rPr lang="en-US" sz="2702" spc="54">
                <a:solidFill>
                  <a:srgbClr val="FDC535"/>
                </a:solidFill>
                <a:latin typeface="Roboto"/>
              </a:rPr>
              <a:t>(Karl Barth)</a:t>
            </a:r>
          </a:p>
        </p:txBody>
      </p:sp>
      <p:sp>
        <p:nvSpPr>
          <p:cNvPr id="11" name="TextBox 11"/>
          <p:cNvSpPr txBox="1"/>
          <p:nvPr/>
        </p:nvSpPr>
        <p:spPr>
          <a:xfrm>
            <a:off x="7060685" y="7392850"/>
            <a:ext cx="9120311" cy="464760"/>
          </a:xfrm>
          <a:prstGeom prst="rect">
            <a:avLst/>
          </a:prstGeom>
        </p:spPr>
        <p:txBody>
          <a:bodyPr lIns="0" tIns="0" rIns="0" bIns="0" rtlCol="0" anchor="t">
            <a:spAutoFit/>
          </a:bodyPr>
          <a:lstStyle/>
          <a:p>
            <a:pPr>
              <a:lnSpc>
                <a:spcPts val="3783"/>
              </a:lnSpc>
            </a:pPr>
            <a:r>
              <a:rPr lang="en-US" sz="2702" spc="54">
                <a:solidFill>
                  <a:srgbClr val="FFFFFF"/>
                </a:solidFill>
                <a:latin typeface="Roboto"/>
              </a:rPr>
              <a:t>The Point of Contact</a:t>
            </a:r>
          </a:p>
        </p:txBody>
      </p:sp>
      <p:sp>
        <p:nvSpPr>
          <p:cNvPr id="12" name="TextBox 12"/>
          <p:cNvSpPr txBox="1"/>
          <p:nvPr/>
        </p:nvSpPr>
        <p:spPr>
          <a:xfrm>
            <a:off x="6358198" y="6426435"/>
            <a:ext cx="8211698" cy="721996"/>
          </a:xfrm>
          <a:prstGeom prst="rect">
            <a:avLst/>
          </a:prstGeom>
        </p:spPr>
        <p:txBody>
          <a:bodyPr lIns="0" tIns="0" rIns="0" bIns="0" rtlCol="0" anchor="t">
            <a:spAutoFit/>
          </a:bodyPr>
          <a:lstStyle/>
          <a:p>
            <a:pPr>
              <a:lnSpc>
                <a:spcPts val="5879"/>
              </a:lnSpc>
            </a:pPr>
            <a:r>
              <a:rPr lang="en-US" sz="4199" spc="83">
                <a:solidFill>
                  <a:srgbClr val="FFFFFF"/>
                </a:solidFill>
                <a:latin typeface="Roboto"/>
              </a:rPr>
              <a:t>Faith as a Gift</a:t>
            </a:r>
          </a:p>
        </p:txBody>
      </p:sp>
      <p:sp>
        <p:nvSpPr>
          <p:cNvPr id="13" name="AutoShape 13"/>
          <p:cNvSpPr/>
          <p:nvPr/>
        </p:nvSpPr>
        <p:spPr>
          <a:xfrm>
            <a:off x="6233456" y="7167480"/>
            <a:ext cx="3757360" cy="15044"/>
          </a:xfrm>
          <a:prstGeom prst="line">
            <a:avLst/>
          </a:prstGeom>
          <a:ln w="38100" cap="rnd">
            <a:solidFill>
              <a:srgbClr val="FDC535"/>
            </a:solidFill>
            <a:prstDash val="solid"/>
            <a:headEnd type="none" w="sm" len="sm"/>
            <a:tailEnd type="none" w="sm" len="sm"/>
          </a:ln>
        </p:spPr>
        <p:txBody>
          <a:bodyPr/>
          <a:lstStyle/>
          <a:p>
            <a:endParaRPr lang="en-GB"/>
          </a:p>
        </p:txBody>
      </p:sp>
      <p:sp>
        <p:nvSpPr>
          <p:cNvPr id="14" name="TextBox 14"/>
          <p:cNvSpPr txBox="1"/>
          <p:nvPr/>
        </p:nvSpPr>
        <p:spPr>
          <a:xfrm>
            <a:off x="7060685" y="8105259"/>
            <a:ext cx="9120311" cy="941010"/>
          </a:xfrm>
          <a:prstGeom prst="rect">
            <a:avLst/>
          </a:prstGeom>
        </p:spPr>
        <p:txBody>
          <a:bodyPr lIns="0" tIns="0" rIns="0" bIns="0" rtlCol="0" anchor="t">
            <a:spAutoFit/>
          </a:bodyPr>
          <a:lstStyle/>
          <a:p>
            <a:pPr>
              <a:lnSpc>
                <a:spcPts val="3783"/>
              </a:lnSpc>
            </a:pPr>
            <a:r>
              <a:rPr lang="en-US" sz="2702" spc="54">
                <a:solidFill>
                  <a:srgbClr val="FFFFFF"/>
                </a:solidFill>
                <a:latin typeface="Roboto"/>
              </a:rPr>
              <a:t>Faith is a “miracle that cannot be interpreted anthropologically” </a:t>
            </a:r>
            <a:r>
              <a:rPr lang="en-US" sz="2702" spc="54">
                <a:solidFill>
                  <a:srgbClr val="FDC535"/>
                </a:solidFill>
                <a:latin typeface="Roboto"/>
              </a:rPr>
              <a:t>(Karl Barth) </a:t>
            </a:r>
          </a:p>
        </p:txBody>
      </p:sp>
      <p:sp>
        <p:nvSpPr>
          <p:cNvPr id="15" name="AutoShape 2">
            <a:extLst>
              <a:ext uri="{FF2B5EF4-FFF2-40B4-BE49-F238E27FC236}">
                <a16:creationId xmlns:a16="http://schemas.microsoft.com/office/drawing/2014/main" id="{05C1020A-1985-5166-5A49-5DC008B7D883}"/>
              </a:ext>
            </a:extLst>
          </p:cNvPr>
          <p:cNvSpPr/>
          <p:nvPr/>
        </p:nvSpPr>
        <p:spPr>
          <a:xfrm>
            <a:off x="4519965" y="1701255"/>
            <a:ext cx="13768036" cy="106190"/>
          </a:xfrm>
          <a:prstGeom prst="rect">
            <a:avLst/>
          </a:prstGeom>
          <a:solidFill>
            <a:srgbClr val="4C7FC8"/>
          </a:solidFill>
        </p:spPr>
        <p:txBody>
          <a:bodyPr/>
          <a:lstStyle/>
          <a:p>
            <a:endParaRPr lang="en-GB"/>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3179365" y="0"/>
            <a:ext cx="11929271" cy="10287000"/>
          </a:xfrm>
          <a:custGeom>
            <a:avLst/>
            <a:gdLst/>
            <a:ahLst/>
            <a:cxnLst/>
            <a:rect l="l" t="t" r="r" b="b"/>
            <a:pathLst>
              <a:path w="11929271" h="10287000">
                <a:moveTo>
                  <a:pt x="0" y="0"/>
                </a:moveTo>
                <a:lnTo>
                  <a:pt x="11929270" y="0"/>
                </a:lnTo>
                <a:lnTo>
                  <a:pt x="11929270" y="10287000"/>
                </a:lnTo>
                <a:lnTo>
                  <a:pt x="0" y="10287000"/>
                </a:lnTo>
                <a:lnTo>
                  <a:pt x="0" y="0"/>
                </a:lnTo>
                <a:close/>
              </a:path>
            </a:pathLst>
          </a:custGeom>
          <a:blipFill>
            <a:blip r:embed="rId2"/>
            <a:stretch>
              <a:fillRect/>
            </a:stretch>
          </a:blipFill>
        </p:spPr>
        <p:txBody>
          <a:bodyPr/>
          <a:lstStyle/>
          <a:p>
            <a:endParaRPr lang="en-GB" dirty="0"/>
          </a:p>
        </p:txBody>
      </p:sp>
      <p:grpSp>
        <p:nvGrpSpPr>
          <p:cNvPr id="3" name="Group 3"/>
          <p:cNvGrpSpPr/>
          <p:nvPr/>
        </p:nvGrpSpPr>
        <p:grpSpPr>
          <a:xfrm>
            <a:off x="2020654" y="-1"/>
            <a:ext cx="4461635" cy="1215671"/>
            <a:chOff x="0" y="0"/>
            <a:chExt cx="1175081" cy="812800"/>
          </a:xfrm>
        </p:grpSpPr>
        <p:sp>
          <p:nvSpPr>
            <p:cNvPr id="4" name="Freeform 4"/>
            <p:cNvSpPr/>
            <p:nvPr/>
          </p:nvSpPr>
          <p:spPr>
            <a:xfrm>
              <a:off x="0" y="0"/>
              <a:ext cx="1175081" cy="812800"/>
            </a:xfrm>
            <a:custGeom>
              <a:avLst/>
              <a:gdLst/>
              <a:ahLst/>
              <a:cxnLst/>
              <a:rect l="l" t="t" r="r" b="b"/>
              <a:pathLst>
                <a:path w="1175081" h="812800">
                  <a:moveTo>
                    <a:pt x="0" y="0"/>
                  </a:moveTo>
                  <a:lnTo>
                    <a:pt x="1175081" y="0"/>
                  </a:lnTo>
                  <a:lnTo>
                    <a:pt x="1175081" y="812800"/>
                  </a:lnTo>
                  <a:lnTo>
                    <a:pt x="0" y="812800"/>
                  </a:lnTo>
                  <a:close/>
                </a:path>
              </a:pathLst>
            </a:custGeom>
            <a:solidFill>
              <a:srgbClr val="000000"/>
            </a:solidFill>
          </p:spPr>
          <p:txBody>
            <a:bodyPr/>
            <a:lstStyle/>
            <a:p>
              <a:endParaRPr lang="en-GB"/>
            </a:p>
          </p:txBody>
        </p:sp>
        <p:sp>
          <p:nvSpPr>
            <p:cNvPr id="5" name="TextBox 5"/>
            <p:cNvSpPr txBox="1"/>
            <p:nvPr/>
          </p:nvSpPr>
          <p:spPr>
            <a:xfrm>
              <a:off x="0" y="-66675"/>
              <a:ext cx="1175081" cy="879475"/>
            </a:xfrm>
            <a:prstGeom prst="rect">
              <a:avLst/>
            </a:prstGeom>
          </p:spPr>
          <p:txBody>
            <a:bodyPr lIns="50800" tIns="50800" rIns="50800" bIns="50800" rtlCol="0" anchor="ctr"/>
            <a:lstStyle/>
            <a:p>
              <a:pPr algn="ctr">
                <a:lnSpc>
                  <a:spcPts val="2100"/>
                </a:lnSpc>
              </a:pPr>
              <a:endParaRPr/>
            </a:p>
          </p:txBody>
        </p:sp>
      </p:grpSp>
      <p:grpSp>
        <p:nvGrpSpPr>
          <p:cNvPr id="6" name="Group 6"/>
          <p:cNvGrpSpPr/>
          <p:nvPr/>
        </p:nvGrpSpPr>
        <p:grpSpPr>
          <a:xfrm>
            <a:off x="11895587" y="-1"/>
            <a:ext cx="4461635" cy="1215671"/>
            <a:chOff x="0" y="0"/>
            <a:chExt cx="1175081" cy="812800"/>
          </a:xfrm>
        </p:grpSpPr>
        <p:sp>
          <p:nvSpPr>
            <p:cNvPr id="7" name="Freeform 7"/>
            <p:cNvSpPr/>
            <p:nvPr/>
          </p:nvSpPr>
          <p:spPr>
            <a:xfrm>
              <a:off x="0" y="0"/>
              <a:ext cx="1175081" cy="812800"/>
            </a:xfrm>
            <a:custGeom>
              <a:avLst/>
              <a:gdLst/>
              <a:ahLst/>
              <a:cxnLst/>
              <a:rect l="l" t="t" r="r" b="b"/>
              <a:pathLst>
                <a:path w="1175081" h="812800">
                  <a:moveTo>
                    <a:pt x="0" y="0"/>
                  </a:moveTo>
                  <a:lnTo>
                    <a:pt x="1175081" y="0"/>
                  </a:lnTo>
                  <a:lnTo>
                    <a:pt x="1175081" y="812800"/>
                  </a:lnTo>
                  <a:lnTo>
                    <a:pt x="0" y="812800"/>
                  </a:lnTo>
                  <a:close/>
                </a:path>
              </a:pathLst>
            </a:custGeom>
            <a:solidFill>
              <a:srgbClr val="000000"/>
            </a:solidFill>
          </p:spPr>
          <p:txBody>
            <a:bodyPr/>
            <a:lstStyle/>
            <a:p>
              <a:endParaRPr lang="en-GB"/>
            </a:p>
          </p:txBody>
        </p:sp>
        <p:sp>
          <p:nvSpPr>
            <p:cNvPr id="8" name="TextBox 8"/>
            <p:cNvSpPr txBox="1"/>
            <p:nvPr/>
          </p:nvSpPr>
          <p:spPr>
            <a:xfrm>
              <a:off x="0" y="-66675"/>
              <a:ext cx="1175081" cy="879475"/>
            </a:xfrm>
            <a:prstGeom prst="rect">
              <a:avLst/>
            </a:prstGeom>
          </p:spPr>
          <p:txBody>
            <a:bodyPr lIns="50800" tIns="50800" rIns="50800" bIns="50800" rtlCol="0" anchor="ctr"/>
            <a:lstStyle/>
            <a:p>
              <a:pPr algn="ctr">
                <a:lnSpc>
                  <a:spcPts val="2100"/>
                </a:lnSpc>
              </a:pP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C2D45"/>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C2D45"/>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9407732" h="13779490">
                <a:moveTo>
                  <a:pt x="0" y="0"/>
                </a:moveTo>
                <a:lnTo>
                  <a:pt x="19407732" y="0"/>
                </a:lnTo>
                <a:lnTo>
                  <a:pt x="19407732" y="13779490"/>
                </a:lnTo>
                <a:lnTo>
                  <a:pt x="0" y="13779490"/>
                </a:lnTo>
                <a:lnTo>
                  <a:pt x="0" y="0"/>
                </a:lnTo>
                <a:close/>
              </a:path>
            </a:pathLst>
          </a:custGeom>
          <a:blipFill>
            <a:blip r:embed="rId2"/>
            <a:stretch>
              <a:fillRect l="-3061" t="-7374" r="-3061" b="-26576"/>
            </a:stretch>
          </a:blipFill>
        </p:spPr>
        <p:txBody>
          <a:bodyPr/>
          <a:lstStyle/>
          <a:p>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C2D45"/>
        </a:solidFill>
        <a:effectLst/>
      </p:bgPr>
    </p:bg>
    <p:spTree>
      <p:nvGrpSpPr>
        <p:cNvPr id="1" name=""/>
        <p:cNvGrpSpPr/>
        <p:nvPr/>
      </p:nvGrpSpPr>
      <p:grpSpPr>
        <a:xfrm>
          <a:off x="0" y="0"/>
          <a:ext cx="0" cy="0"/>
          <a:chOff x="0" y="0"/>
          <a:chExt cx="0" cy="0"/>
        </a:xfrm>
      </p:grpSpPr>
      <p:sp>
        <p:nvSpPr>
          <p:cNvPr id="2" name="Freeform 2"/>
          <p:cNvSpPr/>
          <p:nvPr/>
        </p:nvSpPr>
        <p:spPr>
          <a:xfrm rot="-10800000" flipH="1">
            <a:off x="9360017" y="4219382"/>
            <a:ext cx="8927984" cy="2156889"/>
          </a:xfrm>
          <a:custGeom>
            <a:avLst/>
            <a:gdLst/>
            <a:ahLst/>
            <a:cxnLst/>
            <a:rect l="l" t="t" r="r" b="b"/>
            <a:pathLst>
              <a:path w="9804041" h="2156889">
                <a:moveTo>
                  <a:pt x="9804042" y="0"/>
                </a:moveTo>
                <a:lnTo>
                  <a:pt x="0" y="0"/>
                </a:lnTo>
                <a:lnTo>
                  <a:pt x="0" y="2156889"/>
                </a:lnTo>
                <a:lnTo>
                  <a:pt x="9804042" y="2156889"/>
                </a:lnTo>
                <a:lnTo>
                  <a:pt x="9804042" y="0"/>
                </a:lnTo>
                <a:close/>
              </a:path>
            </a:pathLst>
          </a:custGeom>
          <a:blipFill>
            <a:blip r:embed="rId2">
              <a:extLst>
                <a:ext uri="{96DAC541-7B7A-43D3-8B79-37D633B846F1}">
                  <asvg:svgBlip xmlns:asvg="http://schemas.microsoft.com/office/drawing/2016/SVG/main" r:embed="rId3"/>
                </a:ext>
              </a:extLst>
            </a:blip>
            <a:stretch>
              <a:fillRect r="-9812"/>
            </a:stretch>
          </a:blipFill>
        </p:spPr>
        <p:txBody>
          <a:bodyPr/>
          <a:lstStyle/>
          <a:p>
            <a:endParaRPr lang="en-GB"/>
          </a:p>
        </p:txBody>
      </p:sp>
      <p:sp>
        <p:nvSpPr>
          <p:cNvPr id="3" name="Freeform 3"/>
          <p:cNvSpPr/>
          <p:nvPr/>
        </p:nvSpPr>
        <p:spPr>
          <a:xfrm rot="-10800000">
            <a:off x="-1" y="4219382"/>
            <a:ext cx="8927983" cy="2156889"/>
          </a:xfrm>
          <a:custGeom>
            <a:avLst/>
            <a:gdLst/>
            <a:ahLst/>
            <a:cxnLst/>
            <a:rect l="l" t="t" r="r" b="b"/>
            <a:pathLst>
              <a:path w="9804041" h="2156889">
                <a:moveTo>
                  <a:pt x="0" y="0"/>
                </a:moveTo>
                <a:lnTo>
                  <a:pt x="9804042" y="0"/>
                </a:lnTo>
                <a:lnTo>
                  <a:pt x="9804042" y="2156889"/>
                </a:lnTo>
                <a:lnTo>
                  <a:pt x="0" y="2156889"/>
                </a:lnTo>
                <a:lnTo>
                  <a:pt x="0" y="0"/>
                </a:lnTo>
                <a:close/>
              </a:path>
            </a:pathLst>
          </a:custGeom>
          <a:blipFill>
            <a:blip r:embed="rId2">
              <a:extLst>
                <a:ext uri="{96DAC541-7B7A-43D3-8B79-37D633B846F1}">
                  <asvg:svgBlip xmlns:asvg="http://schemas.microsoft.com/office/drawing/2016/SVG/main" r:embed="rId3"/>
                </a:ext>
              </a:extLst>
            </a:blip>
            <a:stretch>
              <a:fillRect r="-9812"/>
            </a:stretch>
          </a:blipFill>
        </p:spPr>
        <p:txBody>
          <a:bodyPr/>
          <a:lstStyle/>
          <a:p>
            <a:endParaRPr lang="en-GB"/>
          </a:p>
        </p:txBody>
      </p:sp>
      <p:sp>
        <p:nvSpPr>
          <p:cNvPr id="4" name="Freeform 4"/>
          <p:cNvSpPr/>
          <p:nvPr/>
        </p:nvSpPr>
        <p:spPr>
          <a:xfrm>
            <a:off x="1778932" y="3210117"/>
            <a:ext cx="2799194" cy="2780533"/>
          </a:xfrm>
          <a:custGeom>
            <a:avLst/>
            <a:gdLst/>
            <a:ahLst/>
            <a:cxnLst/>
            <a:rect l="l" t="t" r="r" b="b"/>
            <a:pathLst>
              <a:path w="2799194" h="2780533">
                <a:moveTo>
                  <a:pt x="0" y="0"/>
                </a:moveTo>
                <a:lnTo>
                  <a:pt x="2799194" y="0"/>
                </a:lnTo>
                <a:lnTo>
                  <a:pt x="2799194" y="2780533"/>
                </a:lnTo>
                <a:lnTo>
                  <a:pt x="0" y="27805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Freeform 5"/>
          <p:cNvSpPr/>
          <p:nvPr/>
        </p:nvSpPr>
        <p:spPr>
          <a:xfrm>
            <a:off x="7744403" y="3210117"/>
            <a:ext cx="2799194" cy="2780533"/>
          </a:xfrm>
          <a:custGeom>
            <a:avLst/>
            <a:gdLst/>
            <a:ahLst/>
            <a:cxnLst/>
            <a:rect l="l" t="t" r="r" b="b"/>
            <a:pathLst>
              <a:path w="2799194" h="2780533">
                <a:moveTo>
                  <a:pt x="0" y="0"/>
                </a:moveTo>
                <a:lnTo>
                  <a:pt x="2799194" y="0"/>
                </a:lnTo>
                <a:lnTo>
                  <a:pt x="2799194" y="2780533"/>
                </a:lnTo>
                <a:lnTo>
                  <a:pt x="0" y="27805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6" name="Freeform 6"/>
          <p:cNvSpPr/>
          <p:nvPr/>
        </p:nvSpPr>
        <p:spPr>
          <a:xfrm>
            <a:off x="13709874" y="3210117"/>
            <a:ext cx="2799194" cy="2780533"/>
          </a:xfrm>
          <a:custGeom>
            <a:avLst/>
            <a:gdLst/>
            <a:ahLst/>
            <a:cxnLst/>
            <a:rect l="l" t="t" r="r" b="b"/>
            <a:pathLst>
              <a:path w="2799194" h="2780533">
                <a:moveTo>
                  <a:pt x="0" y="0"/>
                </a:moveTo>
                <a:lnTo>
                  <a:pt x="2799194" y="0"/>
                </a:lnTo>
                <a:lnTo>
                  <a:pt x="2799194" y="2780533"/>
                </a:lnTo>
                <a:lnTo>
                  <a:pt x="0" y="27805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7" name="Freeform 7"/>
          <p:cNvSpPr/>
          <p:nvPr/>
        </p:nvSpPr>
        <p:spPr>
          <a:xfrm>
            <a:off x="2183740" y="3456672"/>
            <a:ext cx="1989577" cy="2241777"/>
          </a:xfrm>
          <a:custGeom>
            <a:avLst/>
            <a:gdLst/>
            <a:ahLst/>
            <a:cxnLst/>
            <a:rect l="l" t="t" r="r" b="b"/>
            <a:pathLst>
              <a:path w="1989577" h="2241777">
                <a:moveTo>
                  <a:pt x="0" y="0"/>
                </a:moveTo>
                <a:lnTo>
                  <a:pt x="1989578" y="0"/>
                </a:lnTo>
                <a:lnTo>
                  <a:pt x="1989578" y="2241778"/>
                </a:lnTo>
                <a:lnTo>
                  <a:pt x="0" y="224177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8" name="Freeform 8"/>
          <p:cNvSpPr/>
          <p:nvPr/>
        </p:nvSpPr>
        <p:spPr>
          <a:xfrm>
            <a:off x="8250066" y="3550749"/>
            <a:ext cx="1926370" cy="1866171"/>
          </a:xfrm>
          <a:custGeom>
            <a:avLst/>
            <a:gdLst/>
            <a:ahLst/>
            <a:cxnLst/>
            <a:rect l="l" t="t" r="r" b="b"/>
            <a:pathLst>
              <a:path w="1926370" h="1866171">
                <a:moveTo>
                  <a:pt x="0" y="0"/>
                </a:moveTo>
                <a:lnTo>
                  <a:pt x="1926370" y="0"/>
                </a:lnTo>
                <a:lnTo>
                  <a:pt x="1926370" y="1866171"/>
                </a:lnTo>
                <a:lnTo>
                  <a:pt x="0" y="186617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9" name="Freeform 9"/>
          <p:cNvSpPr/>
          <p:nvPr/>
        </p:nvSpPr>
        <p:spPr>
          <a:xfrm>
            <a:off x="14204866" y="3756839"/>
            <a:ext cx="1809211" cy="1687089"/>
          </a:xfrm>
          <a:custGeom>
            <a:avLst/>
            <a:gdLst/>
            <a:ahLst/>
            <a:cxnLst/>
            <a:rect l="l" t="t" r="r" b="b"/>
            <a:pathLst>
              <a:path w="1809211" h="1687089">
                <a:moveTo>
                  <a:pt x="0" y="0"/>
                </a:moveTo>
                <a:lnTo>
                  <a:pt x="1809211" y="0"/>
                </a:lnTo>
                <a:lnTo>
                  <a:pt x="1809211" y="1687089"/>
                </a:lnTo>
                <a:lnTo>
                  <a:pt x="0" y="168708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10" name="TextBox 10"/>
          <p:cNvSpPr txBox="1"/>
          <p:nvPr/>
        </p:nvSpPr>
        <p:spPr>
          <a:xfrm>
            <a:off x="2030236" y="666561"/>
            <a:ext cx="14227528" cy="1248156"/>
          </a:xfrm>
          <a:prstGeom prst="rect">
            <a:avLst/>
          </a:prstGeom>
        </p:spPr>
        <p:txBody>
          <a:bodyPr lIns="0" tIns="0" rIns="0" bIns="0" rtlCol="0" anchor="t">
            <a:spAutoFit/>
          </a:bodyPr>
          <a:lstStyle/>
          <a:p>
            <a:pPr algn="ctr">
              <a:lnSpc>
                <a:spcPts val="8712"/>
              </a:lnSpc>
            </a:pPr>
            <a:r>
              <a:rPr lang="en-US" sz="7200" spc="259">
                <a:solidFill>
                  <a:srgbClr val="FFFFFF"/>
                </a:solidFill>
                <a:latin typeface="Calibri (MS) Bold"/>
              </a:rPr>
              <a:t>FAITH SEEKING UNDERSTANDING</a:t>
            </a:r>
          </a:p>
        </p:txBody>
      </p:sp>
      <p:sp>
        <p:nvSpPr>
          <p:cNvPr id="11" name="TextBox 11"/>
          <p:cNvSpPr txBox="1"/>
          <p:nvPr/>
        </p:nvSpPr>
        <p:spPr>
          <a:xfrm>
            <a:off x="1603840" y="6151393"/>
            <a:ext cx="3163414" cy="2016938"/>
          </a:xfrm>
          <a:prstGeom prst="rect">
            <a:avLst/>
          </a:prstGeom>
        </p:spPr>
        <p:txBody>
          <a:bodyPr lIns="0" tIns="0" rIns="0" bIns="0" rtlCol="0" anchor="t">
            <a:spAutoFit/>
          </a:bodyPr>
          <a:lstStyle/>
          <a:p>
            <a:pPr algn="ctr">
              <a:lnSpc>
                <a:spcPts val="5100"/>
              </a:lnSpc>
            </a:pPr>
            <a:r>
              <a:rPr lang="en-US" sz="4214" spc="151">
                <a:solidFill>
                  <a:srgbClr val="FDC535"/>
                </a:solidFill>
                <a:latin typeface="Calibri (MS) Bold"/>
              </a:rPr>
              <a:t>IS IT WRONG TO KNOW THINGS?</a:t>
            </a:r>
          </a:p>
        </p:txBody>
      </p:sp>
      <p:sp>
        <p:nvSpPr>
          <p:cNvPr id="12" name="TextBox 12"/>
          <p:cNvSpPr txBox="1"/>
          <p:nvPr/>
        </p:nvSpPr>
        <p:spPr>
          <a:xfrm>
            <a:off x="7562293" y="6151393"/>
            <a:ext cx="3163414" cy="1374591"/>
          </a:xfrm>
          <a:prstGeom prst="rect">
            <a:avLst/>
          </a:prstGeom>
        </p:spPr>
        <p:txBody>
          <a:bodyPr lIns="0" tIns="0" rIns="0" bIns="0" rtlCol="0" anchor="t">
            <a:spAutoFit/>
          </a:bodyPr>
          <a:lstStyle/>
          <a:p>
            <a:pPr algn="ctr">
              <a:lnSpc>
                <a:spcPts val="5100"/>
              </a:lnSpc>
            </a:pPr>
            <a:r>
              <a:rPr lang="en-US" sz="4214" spc="151">
                <a:solidFill>
                  <a:srgbClr val="FDC535"/>
                </a:solidFill>
                <a:latin typeface="Calibri (MS) Bold"/>
              </a:rPr>
              <a:t>CAN I FIND GOD?</a:t>
            </a:r>
          </a:p>
        </p:txBody>
      </p:sp>
      <p:sp>
        <p:nvSpPr>
          <p:cNvPr id="13" name="TextBox 13"/>
          <p:cNvSpPr txBox="1"/>
          <p:nvPr/>
        </p:nvSpPr>
        <p:spPr>
          <a:xfrm>
            <a:off x="13556339" y="6151393"/>
            <a:ext cx="3163414" cy="2016938"/>
          </a:xfrm>
          <a:prstGeom prst="rect">
            <a:avLst/>
          </a:prstGeom>
        </p:spPr>
        <p:txBody>
          <a:bodyPr lIns="0" tIns="0" rIns="0" bIns="0" rtlCol="0" anchor="t">
            <a:spAutoFit/>
          </a:bodyPr>
          <a:lstStyle/>
          <a:p>
            <a:pPr algn="ctr">
              <a:lnSpc>
                <a:spcPts val="5100"/>
              </a:lnSpc>
            </a:pPr>
            <a:r>
              <a:rPr lang="en-US" sz="4214" spc="151">
                <a:solidFill>
                  <a:srgbClr val="FDC535"/>
                </a:solidFill>
                <a:latin typeface="Calibri (MS) Bold"/>
              </a:rPr>
              <a:t>HOW DOES GOD FIND US?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C2D45"/>
        </a:solidFill>
        <a:effectLst/>
      </p:bgPr>
    </p:bg>
    <p:spTree>
      <p:nvGrpSpPr>
        <p:cNvPr id="1" name=""/>
        <p:cNvGrpSpPr/>
        <p:nvPr/>
      </p:nvGrpSpPr>
      <p:grpSpPr>
        <a:xfrm>
          <a:off x="0" y="0"/>
          <a:ext cx="0" cy="0"/>
          <a:chOff x="0" y="0"/>
          <a:chExt cx="0" cy="0"/>
        </a:xfrm>
      </p:grpSpPr>
      <p:sp>
        <p:nvSpPr>
          <p:cNvPr id="2" name="AutoShape 2"/>
          <p:cNvSpPr/>
          <p:nvPr/>
        </p:nvSpPr>
        <p:spPr>
          <a:xfrm>
            <a:off x="4519965" y="1701255"/>
            <a:ext cx="13768036" cy="106190"/>
          </a:xfrm>
          <a:prstGeom prst="rect">
            <a:avLst/>
          </a:prstGeom>
          <a:solidFill>
            <a:srgbClr val="4C7FC8"/>
          </a:solidFill>
        </p:spPr>
        <p:txBody>
          <a:bodyPr/>
          <a:lstStyle/>
          <a:p>
            <a:endParaRPr lang="en-GB"/>
          </a:p>
        </p:txBody>
      </p:sp>
      <p:sp>
        <p:nvSpPr>
          <p:cNvPr id="3" name="Freeform 3"/>
          <p:cNvSpPr/>
          <p:nvPr/>
        </p:nvSpPr>
        <p:spPr>
          <a:xfrm>
            <a:off x="0" y="-1"/>
            <a:ext cx="5979614" cy="10287001"/>
          </a:xfrm>
          <a:custGeom>
            <a:avLst/>
            <a:gdLst/>
            <a:ahLst/>
            <a:cxnLst/>
            <a:rect l="l" t="t" r="r" b="b"/>
            <a:pathLst>
              <a:path w="11959227" h="11879498">
                <a:moveTo>
                  <a:pt x="0" y="0"/>
                </a:moveTo>
                <a:lnTo>
                  <a:pt x="11959226" y="0"/>
                </a:lnTo>
                <a:lnTo>
                  <a:pt x="11959226" y="11879498"/>
                </a:lnTo>
                <a:lnTo>
                  <a:pt x="0" y="11879498"/>
                </a:lnTo>
                <a:lnTo>
                  <a:pt x="0" y="0"/>
                </a:lnTo>
                <a:close/>
              </a:path>
            </a:pathLst>
          </a:custGeom>
          <a:blipFill>
            <a:blip r:embed="rId2">
              <a:extLst>
                <a:ext uri="{96DAC541-7B7A-43D3-8B79-37D633B846F1}">
                  <asvg:svgBlip xmlns:asvg="http://schemas.microsoft.com/office/drawing/2016/SVG/main" r:embed="rId3"/>
                </a:ext>
              </a:extLst>
            </a:blip>
            <a:stretch>
              <a:fillRect l="-100000" t="-7740" b="-7740"/>
            </a:stretch>
          </a:blipFill>
        </p:spPr>
        <p:txBody>
          <a:bodyPr/>
          <a:lstStyle/>
          <a:p>
            <a:endParaRPr lang="en-GB"/>
          </a:p>
        </p:txBody>
      </p:sp>
      <p:sp>
        <p:nvSpPr>
          <p:cNvPr id="4" name="TextBox 4"/>
          <p:cNvSpPr txBox="1"/>
          <p:nvPr/>
        </p:nvSpPr>
        <p:spPr>
          <a:xfrm>
            <a:off x="4643261" y="224496"/>
            <a:ext cx="13429948" cy="1267209"/>
          </a:xfrm>
          <a:prstGeom prst="rect">
            <a:avLst/>
          </a:prstGeom>
        </p:spPr>
        <p:txBody>
          <a:bodyPr lIns="0" tIns="0" rIns="0" bIns="0" rtlCol="0" anchor="t">
            <a:spAutoFit/>
          </a:bodyPr>
          <a:lstStyle/>
          <a:p>
            <a:pPr algn="r">
              <a:lnSpc>
                <a:spcPts val="8709"/>
              </a:lnSpc>
            </a:pPr>
            <a:r>
              <a:rPr lang="en-US" sz="7197" spc="259">
                <a:solidFill>
                  <a:srgbClr val="FDC535"/>
                </a:solidFill>
                <a:latin typeface="Calibri (MS) Bold"/>
              </a:rPr>
              <a:t>IS IT WRONG TO KNOW THINGS?</a:t>
            </a:r>
          </a:p>
        </p:txBody>
      </p:sp>
      <p:sp>
        <p:nvSpPr>
          <p:cNvPr id="5" name="Freeform 5"/>
          <p:cNvSpPr/>
          <p:nvPr/>
        </p:nvSpPr>
        <p:spPr>
          <a:xfrm>
            <a:off x="0" y="455776"/>
            <a:ext cx="5347236" cy="9375449"/>
          </a:xfrm>
          <a:custGeom>
            <a:avLst/>
            <a:gdLst/>
            <a:ahLst/>
            <a:cxnLst/>
            <a:rect l="l" t="t" r="r" b="b"/>
            <a:pathLst>
              <a:path w="8320711" h="9375449">
                <a:moveTo>
                  <a:pt x="0" y="0"/>
                </a:moveTo>
                <a:lnTo>
                  <a:pt x="8320711" y="0"/>
                </a:lnTo>
                <a:lnTo>
                  <a:pt x="8320711" y="9375448"/>
                </a:lnTo>
                <a:lnTo>
                  <a:pt x="0" y="9375448"/>
                </a:lnTo>
                <a:lnTo>
                  <a:pt x="0" y="0"/>
                </a:lnTo>
                <a:close/>
              </a:path>
            </a:pathLst>
          </a:custGeom>
          <a:blipFill>
            <a:blip r:embed="rId4">
              <a:alphaModFix amt="52000"/>
              <a:extLst>
                <a:ext uri="{96DAC541-7B7A-43D3-8B79-37D633B846F1}">
                  <asvg:svgBlip xmlns:asvg="http://schemas.microsoft.com/office/drawing/2016/SVG/main" r:embed="rId5"/>
                </a:ext>
              </a:extLst>
            </a:blip>
            <a:stretch>
              <a:fillRect l="-55608"/>
            </a:stretch>
          </a:blipFill>
        </p:spPr>
        <p:txBody>
          <a:bodyPr/>
          <a:lstStyle/>
          <a:p>
            <a:endParaRPr lang="en-GB"/>
          </a:p>
        </p:txBody>
      </p:sp>
      <p:sp>
        <p:nvSpPr>
          <p:cNvPr id="6" name="TextBox 6"/>
          <p:cNvSpPr txBox="1"/>
          <p:nvPr/>
        </p:nvSpPr>
        <p:spPr>
          <a:xfrm>
            <a:off x="7058512" y="3520903"/>
            <a:ext cx="10530165" cy="549399"/>
          </a:xfrm>
          <a:prstGeom prst="rect">
            <a:avLst/>
          </a:prstGeom>
        </p:spPr>
        <p:txBody>
          <a:bodyPr lIns="0" tIns="0" rIns="0" bIns="0" rtlCol="0" anchor="t">
            <a:spAutoFit/>
          </a:bodyPr>
          <a:lstStyle/>
          <a:p>
            <a:pPr>
              <a:lnSpc>
                <a:spcPts val="4368"/>
              </a:lnSpc>
            </a:pPr>
            <a:r>
              <a:rPr lang="en-US" sz="3120" spc="62">
                <a:solidFill>
                  <a:srgbClr val="FFFFFF"/>
                </a:solidFill>
                <a:latin typeface="Roboto Italics"/>
              </a:rPr>
              <a:t>Theologia </a:t>
            </a:r>
            <a:r>
              <a:rPr lang="en-US" sz="3120" spc="62">
                <a:solidFill>
                  <a:srgbClr val="FFFFFF"/>
                </a:solidFill>
                <a:latin typeface="Roboto"/>
              </a:rPr>
              <a:t>= Reasoned Talk About God</a:t>
            </a:r>
          </a:p>
        </p:txBody>
      </p:sp>
      <p:grpSp>
        <p:nvGrpSpPr>
          <p:cNvPr id="7" name="Group 7"/>
          <p:cNvGrpSpPr/>
          <p:nvPr/>
        </p:nvGrpSpPr>
        <p:grpSpPr>
          <a:xfrm>
            <a:off x="6233345" y="2477486"/>
            <a:ext cx="8336551" cy="708312"/>
            <a:chOff x="0" y="0"/>
            <a:chExt cx="11115401" cy="944415"/>
          </a:xfrm>
        </p:grpSpPr>
        <p:sp>
          <p:nvSpPr>
            <p:cNvPr id="8" name="AutoShape 8"/>
            <p:cNvSpPr/>
            <p:nvPr/>
          </p:nvSpPr>
          <p:spPr>
            <a:xfrm>
              <a:off x="148" y="873761"/>
              <a:ext cx="7781949" cy="45255"/>
            </a:xfrm>
            <a:prstGeom prst="line">
              <a:avLst/>
            </a:prstGeom>
            <a:ln w="50800" cap="rnd">
              <a:solidFill>
                <a:srgbClr val="FDC535"/>
              </a:solidFill>
              <a:prstDash val="solid"/>
              <a:headEnd type="none" w="sm" len="sm"/>
              <a:tailEnd type="none" w="sm" len="sm"/>
            </a:ln>
          </p:spPr>
          <p:txBody>
            <a:bodyPr/>
            <a:lstStyle/>
            <a:p>
              <a:endParaRPr lang="en-GB"/>
            </a:p>
          </p:txBody>
        </p:sp>
        <p:sp>
          <p:nvSpPr>
            <p:cNvPr id="9" name="TextBox 9"/>
            <p:cNvSpPr txBox="1"/>
            <p:nvPr/>
          </p:nvSpPr>
          <p:spPr>
            <a:xfrm>
              <a:off x="166470" y="-85725"/>
              <a:ext cx="10948931" cy="934086"/>
            </a:xfrm>
            <a:prstGeom prst="rect">
              <a:avLst/>
            </a:prstGeom>
          </p:spPr>
          <p:txBody>
            <a:bodyPr lIns="0" tIns="0" rIns="0" bIns="0" rtlCol="0" anchor="t">
              <a:spAutoFit/>
            </a:bodyPr>
            <a:lstStyle/>
            <a:p>
              <a:pPr>
                <a:lnSpc>
                  <a:spcPts val="5879"/>
                </a:lnSpc>
              </a:pPr>
              <a:r>
                <a:rPr lang="en-US" sz="4199" spc="83">
                  <a:solidFill>
                    <a:srgbClr val="FFFFFF"/>
                  </a:solidFill>
                  <a:latin typeface="Roboto"/>
                </a:rPr>
                <a:t>The Problem We Face</a:t>
              </a:r>
            </a:p>
          </p:txBody>
        </p:sp>
      </p:grpSp>
      <p:sp>
        <p:nvSpPr>
          <p:cNvPr id="10" name="TextBox 10"/>
          <p:cNvSpPr txBox="1"/>
          <p:nvPr/>
        </p:nvSpPr>
        <p:spPr>
          <a:xfrm>
            <a:off x="7058512" y="4203652"/>
            <a:ext cx="10530165" cy="549399"/>
          </a:xfrm>
          <a:prstGeom prst="rect">
            <a:avLst/>
          </a:prstGeom>
        </p:spPr>
        <p:txBody>
          <a:bodyPr lIns="0" tIns="0" rIns="0" bIns="0" rtlCol="0" anchor="t">
            <a:spAutoFit/>
          </a:bodyPr>
          <a:lstStyle/>
          <a:p>
            <a:pPr>
              <a:lnSpc>
                <a:spcPts val="4368"/>
              </a:lnSpc>
            </a:pPr>
            <a:r>
              <a:rPr lang="en-US" sz="3120" spc="62">
                <a:solidFill>
                  <a:srgbClr val="FFFFFF"/>
                </a:solidFill>
                <a:latin typeface="Roboto"/>
              </a:rPr>
              <a:t>Three legs of theology </a:t>
            </a:r>
          </a:p>
        </p:txBody>
      </p:sp>
      <p:grpSp>
        <p:nvGrpSpPr>
          <p:cNvPr id="11" name="Group 11"/>
          <p:cNvGrpSpPr/>
          <p:nvPr/>
        </p:nvGrpSpPr>
        <p:grpSpPr>
          <a:xfrm>
            <a:off x="7093313" y="4962601"/>
            <a:ext cx="3780390" cy="3256755"/>
            <a:chOff x="0" y="0"/>
            <a:chExt cx="5040521" cy="4342340"/>
          </a:xfrm>
        </p:grpSpPr>
        <p:sp>
          <p:nvSpPr>
            <p:cNvPr id="12" name="Freeform 12"/>
            <p:cNvSpPr/>
            <p:nvPr/>
          </p:nvSpPr>
          <p:spPr>
            <a:xfrm>
              <a:off x="0" y="0"/>
              <a:ext cx="5040521" cy="4342340"/>
            </a:xfrm>
            <a:custGeom>
              <a:avLst/>
              <a:gdLst/>
              <a:ahLst/>
              <a:cxnLst/>
              <a:rect l="l" t="t" r="r" b="b"/>
              <a:pathLst>
                <a:path w="5040521" h="4342340">
                  <a:moveTo>
                    <a:pt x="0" y="0"/>
                  </a:moveTo>
                  <a:lnTo>
                    <a:pt x="5040521" y="0"/>
                  </a:lnTo>
                  <a:lnTo>
                    <a:pt x="5040521" y="4342340"/>
                  </a:lnTo>
                  <a:lnTo>
                    <a:pt x="0" y="434234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3" name="TextBox 13"/>
            <p:cNvSpPr txBox="1"/>
            <p:nvPr/>
          </p:nvSpPr>
          <p:spPr>
            <a:xfrm rot="-4021978">
              <a:off x="213513" y="1903476"/>
              <a:ext cx="1436153" cy="513059"/>
            </a:xfrm>
            <a:prstGeom prst="rect">
              <a:avLst/>
            </a:prstGeom>
          </p:spPr>
          <p:txBody>
            <a:bodyPr lIns="0" tIns="0" rIns="0" bIns="0" rtlCol="0" anchor="t">
              <a:spAutoFit/>
            </a:bodyPr>
            <a:lstStyle/>
            <a:p>
              <a:pPr>
                <a:lnSpc>
                  <a:spcPts val="3156"/>
                </a:lnSpc>
              </a:pPr>
              <a:r>
                <a:rPr lang="en-US" sz="2254" spc="45">
                  <a:solidFill>
                    <a:srgbClr val="FFFFFF"/>
                  </a:solidFill>
                  <a:latin typeface="Roboto"/>
                </a:rPr>
                <a:t>Biblical</a:t>
              </a:r>
            </a:p>
          </p:txBody>
        </p:sp>
        <p:sp>
          <p:nvSpPr>
            <p:cNvPr id="14" name="TextBox 14"/>
            <p:cNvSpPr txBox="1"/>
            <p:nvPr/>
          </p:nvSpPr>
          <p:spPr>
            <a:xfrm rot="4080355">
              <a:off x="3146110" y="2233267"/>
              <a:ext cx="2144171" cy="513059"/>
            </a:xfrm>
            <a:prstGeom prst="rect">
              <a:avLst/>
            </a:prstGeom>
          </p:spPr>
          <p:txBody>
            <a:bodyPr lIns="0" tIns="0" rIns="0" bIns="0" rtlCol="0" anchor="t">
              <a:spAutoFit/>
            </a:bodyPr>
            <a:lstStyle/>
            <a:p>
              <a:pPr>
                <a:lnSpc>
                  <a:spcPts val="3156"/>
                </a:lnSpc>
              </a:pPr>
              <a:r>
                <a:rPr lang="en-US" sz="2254" spc="45">
                  <a:solidFill>
                    <a:srgbClr val="FFFFFF"/>
                  </a:solidFill>
                  <a:latin typeface="Roboto"/>
                </a:rPr>
                <a:t>Practical</a:t>
              </a:r>
            </a:p>
          </p:txBody>
        </p:sp>
        <p:sp>
          <p:nvSpPr>
            <p:cNvPr id="15" name="TextBox 15"/>
            <p:cNvSpPr txBox="1"/>
            <p:nvPr/>
          </p:nvSpPr>
          <p:spPr>
            <a:xfrm rot="5338128">
              <a:off x="1471426" y="2483696"/>
              <a:ext cx="2144171" cy="513059"/>
            </a:xfrm>
            <a:prstGeom prst="rect">
              <a:avLst/>
            </a:prstGeom>
          </p:spPr>
          <p:txBody>
            <a:bodyPr lIns="0" tIns="0" rIns="0" bIns="0" rtlCol="0" anchor="t">
              <a:spAutoFit/>
            </a:bodyPr>
            <a:lstStyle/>
            <a:p>
              <a:pPr>
                <a:lnSpc>
                  <a:spcPts val="3156"/>
                </a:lnSpc>
              </a:pPr>
              <a:r>
                <a:rPr lang="en-US" sz="2254" spc="45">
                  <a:solidFill>
                    <a:srgbClr val="FFFFFF"/>
                  </a:solidFill>
                  <a:latin typeface="Roboto"/>
                </a:rPr>
                <a:t>Doctrine</a:t>
              </a:r>
            </a:p>
          </p:txBody>
        </p:sp>
      </p:grpSp>
      <p:sp>
        <p:nvSpPr>
          <p:cNvPr id="16" name="TextBox 16"/>
          <p:cNvSpPr txBox="1"/>
          <p:nvPr/>
        </p:nvSpPr>
        <p:spPr>
          <a:xfrm>
            <a:off x="11199934" y="5010084"/>
            <a:ext cx="6191902" cy="2554729"/>
          </a:xfrm>
          <a:prstGeom prst="rect">
            <a:avLst/>
          </a:prstGeom>
        </p:spPr>
        <p:txBody>
          <a:bodyPr lIns="0" tIns="0" rIns="0" bIns="0" rtlCol="0" anchor="t">
            <a:spAutoFit/>
          </a:bodyPr>
          <a:lstStyle/>
          <a:p>
            <a:pPr algn="r">
              <a:lnSpc>
                <a:spcPts val="4088"/>
              </a:lnSpc>
            </a:pPr>
            <a:r>
              <a:rPr lang="en-US" sz="2920" spc="58">
                <a:solidFill>
                  <a:srgbClr val="FFFFFF"/>
                </a:solidFill>
                <a:latin typeface="Roboto Italics"/>
              </a:rPr>
              <a:t>Trust in the Lord with all your heart and lean not on your own understanding; in all your ways submit to him, and he will make your paths straight</a:t>
            </a:r>
            <a:r>
              <a:rPr lang="en-US" sz="2920" spc="58">
                <a:solidFill>
                  <a:srgbClr val="FFFFFF"/>
                </a:solidFill>
                <a:latin typeface="Roboto"/>
              </a:rPr>
              <a:t>. </a:t>
            </a:r>
            <a:r>
              <a:rPr lang="en-US" sz="2920" spc="58">
                <a:solidFill>
                  <a:srgbClr val="FDC535"/>
                </a:solidFill>
                <a:latin typeface="Roboto"/>
              </a:rPr>
              <a:t>(Proverbs 3:5-6 NIV)</a:t>
            </a:r>
          </a:p>
        </p:txBody>
      </p:sp>
      <p:sp>
        <p:nvSpPr>
          <p:cNvPr id="17" name="TextBox 17"/>
          <p:cNvSpPr txBox="1"/>
          <p:nvPr/>
        </p:nvSpPr>
        <p:spPr>
          <a:xfrm>
            <a:off x="7058512" y="8352707"/>
            <a:ext cx="10530165" cy="1101849"/>
          </a:xfrm>
          <a:prstGeom prst="rect">
            <a:avLst/>
          </a:prstGeom>
        </p:spPr>
        <p:txBody>
          <a:bodyPr lIns="0" tIns="0" rIns="0" bIns="0" rtlCol="0" anchor="t">
            <a:spAutoFit/>
          </a:bodyPr>
          <a:lstStyle/>
          <a:p>
            <a:pPr>
              <a:lnSpc>
                <a:spcPts val="4368"/>
              </a:lnSpc>
            </a:pPr>
            <a:r>
              <a:rPr lang="en-US" sz="3120" spc="62">
                <a:solidFill>
                  <a:srgbClr val="FFFFFF"/>
                </a:solidFill>
                <a:latin typeface="Roboto Italics"/>
              </a:rPr>
              <a:t>Si comprehendis non est Deus</a:t>
            </a:r>
            <a:r>
              <a:rPr lang="en-US" sz="3120" spc="62">
                <a:solidFill>
                  <a:srgbClr val="FFFFFF"/>
                </a:solidFill>
                <a:latin typeface="Roboto"/>
              </a:rPr>
              <a:t> (loose trans: If you can get your mind around it, it's not God.) </a:t>
            </a:r>
            <a:r>
              <a:rPr lang="en-US" sz="3120" spc="62">
                <a:solidFill>
                  <a:srgbClr val="FDC535"/>
                </a:solidFill>
                <a:latin typeface="Roboto"/>
              </a:rPr>
              <a:t>(Augustine)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C2D45"/>
        </a:solidFill>
        <a:effectLst/>
      </p:bgPr>
    </p:bg>
    <p:spTree>
      <p:nvGrpSpPr>
        <p:cNvPr id="1" name=""/>
        <p:cNvGrpSpPr/>
        <p:nvPr/>
      </p:nvGrpSpPr>
      <p:grpSpPr>
        <a:xfrm>
          <a:off x="0" y="0"/>
          <a:ext cx="0" cy="0"/>
          <a:chOff x="0" y="0"/>
          <a:chExt cx="0" cy="0"/>
        </a:xfrm>
      </p:grpSpPr>
      <p:sp>
        <p:nvSpPr>
          <p:cNvPr id="3" name="Freeform 3"/>
          <p:cNvSpPr/>
          <p:nvPr/>
        </p:nvSpPr>
        <p:spPr>
          <a:xfrm>
            <a:off x="0" y="-1"/>
            <a:ext cx="5979614" cy="10287001"/>
          </a:xfrm>
          <a:custGeom>
            <a:avLst/>
            <a:gdLst/>
            <a:ahLst/>
            <a:cxnLst/>
            <a:rect l="l" t="t" r="r" b="b"/>
            <a:pathLst>
              <a:path w="11959227" h="11879498">
                <a:moveTo>
                  <a:pt x="0" y="0"/>
                </a:moveTo>
                <a:lnTo>
                  <a:pt x="11959226" y="0"/>
                </a:lnTo>
                <a:lnTo>
                  <a:pt x="11959226" y="11879498"/>
                </a:lnTo>
                <a:lnTo>
                  <a:pt x="0" y="11879498"/>
                </a:lnTo>
                <a:lnTo>
                  <a:pt x="0" y="0"/>
                </a:lnTo>
                <a:close/>
              </a:path>
            </a:pathLst>
          </a:custGeom>
          <a:blipFill>
            <a:blip r:embed="rId2">
              <a:extLst>
                <a:ext uri="{96DAC541-7B7A-43D3-8B79-37D633B846F1}">
                  <asvg:svgBlip xmlns:asvg="http://schemas.microsoft.com/office/drawing/2016/SVG/main" r:embed="rId3"/>
                </a:ext>
              </a:extLst>
            </a:blip>
            <a:stretch>
              <a:fillRect l="-100000" t="-7740" b="-7740"/>
            </a:stretch>
          </a:blipFill>
        </p:spPr>
        <p:txBody>
          <a:bodyPr/>
          <a:lstStyle/>
          <a:p>
            <a:endParaRPr lang="en-GB"/>
          </a:p>
        </p:txBody>
      </p:sp>
      <p:sp>
        <p:nvSpPr>
          <p:cNvPr id="4" name="TextBox 4"/>
          <p:cNvSpPr txBox="1"/>
          <p:nvPr/>
        </p:nvSpPr>
        <p:spPr>
          <a:xfrm>
            <a:off x="4643261" y="224496"/>
            <a:ext cx="13429948" cy="1267209"/>
          </a:xfrm>
          <a:prstGeom prst="rect">
            <a:avLst/>
          </a:prstGeom>
        </p:spPr>
        <p:txBody>
          <a:bodyPr lIns="0" tIns="0" rIns="0" bIns="0" rtlCol="0" anchor="t">
            <a:spAutoFit/>
          </a:bodyPr>
          <a:lstStyle/>
          <a:p>
            <a:pPr algn="r">
              <a:lnSpc>
                <a:spcPts val="8709"/>
              </a:lnSpc>
            </a:pPr>
            <a:r>
              <a:rPr lang="en-US" sz="7197" spc="259">
                <a:solidFill>
                  <a:srgbClr val="FDC535"/>
                </a:solidFill>
                <a:latin typeface="Calibri (MS) Bold"/>
              </a:rPr>
              <a:t>IS IT WRONG TO KNOW THINGS?</a:t>
            </a:r>
          </a:p>
        </p:txBody>
      </p:sp>
      <p:sp>
        <p:nvSpPr>
          <p:cNvPr id="5" name="Freeform 5"/>
          <p:cNvSpPr/>
          <p:nvPr/>
        </p:nvSpPr>
        <p:spPr>
          <a:xfrm>
            <a:off x="0" y="455776"/>
            <a:ext cx="5347236" cy="9375449"/>
          </a:xfrm>
          <a:custGeom>
            <a:avLst/>
            <a:gdLst/>
            <a:ahLst/>
            <a:cxnLst/>
            <a:rect l="l" t="t" r="r" b="b"/>
            <a:pathLst>
              <a:path w="8320711" h="9375449">
                <a:moveTo>
                  <a:pt x="0" y="0"/>
                </a:moveTo>
                <a:lnTo>
                  <a:pt x="8320711" y="0"/>
                </a:lnTo>
                <a:lnTo>
                  <a:pt x="8320711" y="9375448"/>
                </a:lnTo>
                <a:lnTo>
                  <a:pt x="0" y="9375448"/>
                </a:lnTo>
                <a:lnTo>
                  <a:pt x="0" y="0"/>
                </a:lnTo>
                <a:close/>
              </a:path>
            </a:pathLst>
          </a:custGeom>
          <a:blipFill>
            <a:blip r:embed="rId4">
              <a:alphaModFix amt="52000"/>
              <a:extLst>
                <a:ext uri="{96DAC541-7B7A-43D3-8B79-37D633B846F1}">
                  <asvg:svgBlip xmlns:asvg="http://schemas.microsoft.com/office/drawing/2016/SVG/main" r:embed="rId5"/>
                </a:ext>
              </a:extLst>
            </a:blip>
            <a:stretch>
              <a:fillRect l="-55608"/>
            </a:stretch>
          </a:blipFill>
        </p:spPr>
        <p:txBody>
          <a:bodyPr/>
          <a:lstStyle/>
          <a:p>
            <a:endParaRPr lang="en-GB"/>
          </a:p>
        </p:txBody>
      </p:sp>
      <p:grpSp>
        <p:nvGrpSpPr>
          <p:cNvPr id="6" name="Group 6"/>
          <p:cNvGrpSpPr/>
          <p:nvPr/>
        </p:nvGrpSpPr>
        <p:grpSpPr>
          <a:xfrm>
            <a:off x="6233345" y="2477486"/>
            <a:ext cx="8336551" cy="708312"/>
            <a:chOff x="0" y="0"/>
            <a:chExt cx="11115401" cy="944415"/>
          </a:xfrm>
        </p:grpSpPr>
        <p:sp>
          <p:nvSpPr>
            <p:cNvPr id="7" name="AutoShape 7"/>
            <p:cNvSpPr/>
            <p:nvPr/>
          </p:nvSpPr>
          <p:spPr>
            <a:xfrm>
              <a:off x="148" y="873761"/>
              <a:ext cx="7781949" cy="45255"/>
            </a:xfrm>
            <a:prstGeom prst="line">
              <a:avLst/>
            </a:prstGeom>
            <a:ln w="50800" cap="rnd">
              <a:solidFill>
                <a:srgbClr val="FDC535"/>
              </a:solidFill>
              <a:prstDash val="solid"/>
              <a:headEnd type="none" w="sm" len="sm"/>
              <a:tailEnd type="none" w="sm" len="sm"/>
            </a:ln>
          </p:spPr>
          <p:txBody>
            <a:bodyPr/>
            <a:lstStyle/>
            <a:p>
              <a:endParaRPr lang="en-GB"/>
            </a:p>
          </p:txBody>
        </p:sp>
        <p:sp>
          <p:nvSpPr>
            <p:cNvPr id="8" name="TextBox 8"/>
            <p:cNvSpPr txBox="1"/>
            <p:nvPr/>
          </p:nvSpPr>
          <p:spPr>
            <a:xfrm>
              <a:off x="166470" y="-85725"/>
              <a:ext cx="10948931" cy="934086"/>
            </a:xfrm>
            <a:prstGeom prst="rect">
              <a:avLst/>
            </a:prstGeom>
          </p:spPr>
          <p:txBody>
            <a:bodyPr lIns="0" tIns="0" rIns="0" bIns="0" rtlCol="0" anchor="t">
              <a:spAutoFit/>
            </a:bodyPr>
            <a:lstStyle/>
            <a:p>
              <a:pPr>
                <a:lnSpc>
                  <a:spcPts val="5879"/>
                </a:lnSpc>
              </a:pPr>
              <a:r>
                <a:rPr lang="en-US" sz="4199" spc="83">
                  <a:solidFill>
                    <a:srgbClr val="FFFFFF"/>
                  </a:solidFill>
                  <a:latin typeface="Roboto"/>
                </a:rPr>
                <a:t>The Fears Of Doctrine</a:t>
              </a:r>
            </a:p>
          </p:txBody>
        </p:sp>
      </p:grpSp>
      <p:sp>
        <p:nvSpPr>
          <p:cNvPr id="9" name="TextBox 9"/>
          <p:cNvSpPr txBox="1"/>
          <p:nvPr/>
        </p:nvSpPr>
        <p:spPr>
          <a:xfrm>
            <a:off x="8084721" y="4270879"/>
            <a:ext cx="9120311" cy="944571"/>
          </a:xfrm>
          <a:prstGeom prst="rect">
            <a:avLst/>
          </a:prstGeom>
        </p:spPr>
        <p:txBody>
          <a:bodyPr lIns="0" tIns="0" rIns="0" bIns="0" rtlCol="0" anchor="t">
            <a:spAutoFit/>
          </a:bodyPr>
          <a:lstStyle/>
          <a:p>
            <a:pPr>
              <a:lnSpc>
                <a:spcPts val="3783"/>
              </a:lnSpc>
            </a:pPr>
            <a:r>
              <a:rPr lang="en-US" sz="2702" spc="54">
                <a:solidFill>
                  <a:srgbClr val="FFFFFF"/>
                </a:solidFill>
                <a:latin typeface="Roboto"/>
              </a:rPr>
              <a:t>Trust in the Lord with all your heart and lean not on your own understanding </a:t>
            </a:r>
            <a:r>
              <a:rPr lang="en-US" sz="2702" spc="54">
                <a:solidFill>
                  <a:srgbClr val="FDC535"/>
                </a:solidFill>
                <a:latin typeface="Roboto"/>
              </a:rPr>
              <a:t>(Proverbs 3:5-6)</a:t>
            </a:r>
          </a:p>
        </p:txBody>
      </p:sp>
      <p:sp>
        <p:nvSpPr>
          <p:cNvPr id="10" name="TextBox 10"/>
          <p:cNvSpPr txBox="1"/>
          <p:nvPr/>
        </p:nvSpPr>
        <p:spPr>
          <a:xfrm>
            <a:off x="7058512" y="3520903"/>
            <a:ext cx="7112257" cy="627282"/>
          </a:xfrm>
          <a:prstGeom prst="rect">
            <a:avLst/>
          </a:prstGeom>
        </p:spPr>
        <p:txBody>
          <a:bodyPr lIns="0" tIns="0" rIns="0" bIns="0" rtlCol="0" anchor="t">
            <a:spAutoFit/>
          </a:bodyPr>
          <a:lstStyle/>
          <a:p>
            <a:pPr>
              <a:lnSpc>
                <a:spcPts val="5092"/>
              </a:lnSpc>
            </a:pPr>
            <a:r>
              <a:rPr lang="en-US" sz="3637" spc="72">
                <a:solidFill>
                  <a:srgbClr val="FFFFFF"/>
                </a:solidFill>
                <a:latin typeface="Roboto"/>
              </a:rPr>
              <a:t>Irrelevant</a:t>
            </a:r>
          </a:p>
        </p:txBody>
      </p:sp>
      <p:sp>
        <p:nvSpPr>
          <p:cNvPr id="11" name="TextBox 11"/>
          <p:cNvSpPr txBox="1"/>
          <p:nvPr/>
        </p:nvSpPr>
        <p:spPr>
          <a:xfrm>
            <a:off x="8084721" y="6338131"/>
            <a:ext cx="9120311" cy="1423962"/>
          </a:xfrm>
          <a:prstGeom prst="rect">
            <a:avLst/>
          </a:prstGeom>
        </p:spPr>
        <p:txBody>
          <a:bodyPr lIns="0" tIns="0" rIns="0" bIns="0" rtlCol="0" anchor="t">
            <a:spAutoFit/>
          </a:bodyPr>
          <a:lstStyle/>
          <a:p>
            <a:pPr>
              <a:lnSpc>
                <a:spcPts val="3783"/>
              </a:lnSpc>
            </a:pPr>
            <a:r>
              <a:rPr lang="en-US" sz="2702" spc="54">
                <a:solidFill>
                  <a:srgbClr val="FFFFFF"/>
                </a:solidFill>
                <a:latin typeface="Roboto"/>
              </a:rPr>
              <a:t>It is important to note that this is a complex theological concept that has been debated and discussed for centuries by theologians and scholars </a:t>
            </a:r>
            <a:r>
              <a:rPr lang="en-US" sz="2702" spc="54">
                <a:solidFill>
                  <a:srgbClr val="FDC535"/>
                </a:solidFill>
                <a:latin typeface="Roboto"/>
              </a:rPr>
              <a:t>(Chat GPT)</a:t>
            </a:r>
          </a:p>
        </p:txBody>
      </p:sp>
      <p:sp>
        <p:nvSpPr>
          <p:cNvPr id="12" name="TextBox 12"/>
          <p:cNvSpPr txBox="1"/>
          <p:nvPr/>
        </p:nvSpPr>
        <p:spPr>
          <a:xfrm>
            <a:off x="7058512" y="5587185"/>
            <a:ext cx="7112257" cy="627282"/>
          </a:xfrm>
          <a:prstGeom prst="rect">
            <a:avLst/>
          </a:prstGeom>
        </p:spPr>
        <p:txBody>
          <a:bodyPr lIns="0" tIns="0" rIns="0" bIns="0" rtlCol="0" anchor="t">
            <a:spAutoFit/>
          </a:bodyPr>
          <a:lstStyle/>
          <a:p>
            <a:pPr>
              <a:lnSpc>
                <a:spcPts val="5092"/>
              </a:lnSpc>
            </a:pPr>
            <a:r>
              <a:rPr lang="en-US" sz="3637" spc="72">
                <a:solidFill>
                  <a:srgbClr val="FFFFFF"/>
                </a:solidFill>
                <a:latin typeface="Roboto"/>
              </a:rPr>
              <a:t>Overly Complicated</a:t>
            </a:r>
          </a:p>
        </p:txBody>
      </p:sp>
      <p:sp>
        <p:nvSpPr>
          <p:cNvPr id="13" name="TextBox 13"/>
          <p:cNvSpPr txBox="1"/>
          <p:nvPr/>
        </p:nvSpPr>
        <p:spPr>
          <a:xfrm>
            <a:off x="8070381" y="8884934"/>
            <a:ext cx="9120311" cy="466994"/>
          </a:xfrm>
          <a:prstGeom prst="rect">
            <a:avLst/>
          </a:prstGeom>
        </p:spPr>
        <p:txBody>
          <a:bodyPr lIns="0" tIns="0" rIns="0" bIns="0" rtlCol="0" anchor="t">
            <a:spAutoFit/>
          </a:bodyPr>
          <a:lstStyle/>
          <a:p>
            <a:pPr>
              <a:lnSpc>
                <a:spcPts val="3783"/>
              </a:lnSpc>
            </a:pPr>
            <a:r>
              <a:rPr lang="en-US" sz="2702" spc="54">
                <a:solidFill>
                  <a:srgbClr val="FFFFFF"/>
                </a:solidFill>
                <a:latin typeface="Roboto"/>
              </a:rPr>
              <a:t>We don’t need theology we just need Jesus.</a:t>
            </a:r>
          </a:p>
        </p:txBody>
      </p:sp>
      <p:sp>
        <p:nvSpPr>
          <p:cNvPr id="14" name="TextBox 14"/>
          <p:cNvSpPr txBox="1"/>
          <p:nvPr/>
        </p:nvSpPr>
        <p:spPr>
          <a:xfrm>
            <a:off x="7058512" y="8133827"/>
            <a:ext cx="7112257" cy="627282"/>
          </a:xfrm>
          <a:prstGeom prst="rect">
            <a:avLst/>
          </a:prstGeom>
        </p:spPr>
        <p:txBody>
          <a:bodyPr lIns="0" tIns="0" rIns="0" bIns="0" rtlCol="0" anchor="t">
            <a:spAutoFit/>
          </a:bodyPr>
          <a:lstStyle/>
          <a:p>
            <a:pPr>
              <a:lnSpc>
                <a:spcPts val="5092"/>
              </a:lnSpc>
            </a:pPr>
            <a:r>
              <a:rPr lang="en-US" sz="3637" spc="72">
                <a:solidFill>
                  <a:srgbClr val="FFFFFF"/>
                </a:solidFill>
                <a:latin typeface="Roboto"/>
              </a:rPr>
              <a:t>Unnecessary</a:t>
            </a:r>
          </a:p>
        </p:txBody>
      </p:sp>
      <p:sp>
        <p:nvSpPr>
          <p:cNvPr id="15" name="AutoShape 2">
            <a:extLst>
              <a:ext uri="{FF2B5EF4-FFF2-40B4-BE49-F238E27FC236}">
                <a16:creationId xmlns:a16="http://schemas.microsoft.com/office/drawing/2014/main" id="{6D9A5A10-817C-4F26-94B7-272605D536BA}"/>
              </a:ext>
            </a:extLst>
          </p:cNvPr>
          <p:cNvSpPr/>
          <p:nvPr/>
        </p:nvSpPr>
        <p:spPr>
          <a:xfrm>
            <a:off x="4519965" y="1701255"/>
            <a:ext cx="13768036" cy="106190"/>
          </a:xfrm>
          <a:prstGeom prst="rect">
            <a:avLst/>
          </a:prstGeom>
          <a:solidFill>
            <a:srgbClr val="4C7FC8"/>
          </a:solidFill>
        </p:spPr>
        <p:txBody>
          <a:bodyPr/>
          <a:lstStyle/>
          <a:p>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C2D45"/>
        </a:solidFill>
        <a:effectLst/>
      </p:bgPr>
    </p:bg>
    <p:spTree>
      <p:nvGrpSpPr>
        <p:cNvPr id="1" name=""/>
        <p:cNvGrpSpPr/>
        <p:nvPr/>
      </p:nvGrpSpPr>
      <p:grpSpPr>
        <a:xfrm>
          <a:off x="0" y="0"/>
          <a:ext cx="0" cy="0"/>
          <a:chOff x="0" y="0"/>
          <a:chExt cx="0" cy="0"/>
        </a:xfrm>
      </p:grpSpPr>
      <p:sp>
        <p:nvSpPr>
          <p:cNvPr id="3" name="Freeform 3"/>
          <p:cNvSpPr/>
          <p:nvPr/>
        </p:nvSpPr>
        <p:spPr>
          <a:xfrm>
            <a:off x="0" y="0"/>
            <a:ext cx="5979614" cy="10287000"/>
          </a:xfrm>
          <a:custGeom>
            <a:avLst/>
            <a:gdLst/>
            <a:ahLst/>
            <a:cxnLst/>
            <a:rect l="l" t="t" r="r" b="b"/>
            <a:pathLst>
              <a:path w="11959227" h="11879498">
                <a:moveTo>
                  <a:pt x="0" y="0"/>
                </a:moveTo>
                <a:lnTo>
                  <a:pt x="11959226" y="0"/>
                </a:lnTo>
                <a:lnTo>
                  <a:pt x="11959226" y="11879498"/>
                </a:lnTo>
                <a:lnTo>
                  <a:pt x="0" y="11879498"/>
                </a:lnTo>
                <a:lnTo>
                  <a:pt x="0" y="0"/>
                </a:lnTo>
                <a:close/>
              </a:path>
            </a:pathLst>
          </a:custGeom>
          <a:blipFill>
            <a:blip r:embed="rId2">
              <a:extLst>
                <a:ext uri="{96DAC541-7B7A-43D3-8B79-37D633B846F1}">
                  <asvg:svgBlip xmlns:asvg="http://schemas.microsoft.com/office/drawing/2016/SVG/main" r:embed="rId3"/>
                </a:ext>
              </a:extLst>
            </a:blip>
            <a:stretch>
              <a:fillRect l="-100000" t="-7740" b="-7740"/>
            </a:stretch>
          </a:blipFill>
        </p:spPr>
        <p:txBody>
          <a:bodyPr/>
          <a:lstStyle/>
          <a:p>
            <a:endParaRPr lang="en-GB"/>
          </a:p>
        </p:txBody>
      </p:sp>
      <p:sp>
        <p:nvSpPr>
          <p:cNvPr id="4" name="TextBox 4"/>
          <p:cNvSpPr txBox="1"/>
          <p:nvPr/>
        </p:nvSpPr>
        <p:spPr>
          <a:xfrm>
            <a:off x="4643261" y="224496"/>
            <a:ext cx="13429948" cy="1267209"/>
          </a:xfrm>
          <a:prstGeom prst="rect">
            <a:avLst/>
          </a:prstGeom>
        </p:spPr>
        <p:txBody>
          <a:bodyPr lIns="0" tIns="0" rIns="0" bIns="0" rtlCol="0" anchor="t">
            <a:spAutoFit/>
          </a:bodyPr>
          <a:lstStyle/>
          <a:p>
            <a:pPr algn="r">
              <a:lnSpc>
                <a:spcPts val="8709"/>
              </a:lnSpc>
            </a:pPr>
            <a:r>
              <a:rPr lang="en-US" sz="7197" spc="259">
                <a:solidFill>
                  <a:srgbClr val="FDC535"/>
                </a:solidFill>
                <a:latin typeface="Calibri (MS) Bold"/>
              </a:rPr>
              <a:t>IS IT WRONG TO KNOW THINGS?</a:t>
            </a:r>
          </a:p>
        </p:txBody>
      </p:sp>
      <p:sp>
        <p:nvSpPr>
          <p:cNvPr id="5" name="Freeform 5"/>
          <p:cNvSpPr/>
          <p:nvPr/>
        </p:nvSpPr>
        <p:spPr>
          <a:xfrm>
            <a:off x="0" y="455776"/>
            <a:ext cx="5347236" cy="9375449"/>
          </a:xfrm>
          <a:custGeom>
            <a:avLst/>
            <a:gdLst/>
            <a:ahLst/>
            <a:cxnLst/>
            <a:rect l="l" t="t" r="r" b="b"/>
            <a:pathLst>
              <a:path w="8320711" h="9375449">
                <a:moveTo>
                  <a:pt x="0" y="0"/>
                </a:moveTo>
                <a:lnTo>
                  <a:pt x="8320711" y="0"/>
                </a:lnTo>
                <a:lnTo>
                  <a:pt x="8320711" y="9375448"/>
                </a:lnTo>
                <a:lnTo>
                  <a:pt x="0" y="9375448"/>
                </a:lnTo>
                <a:lnTo>
                  <a:pt x="0" y="0"/>
                </a:lnTo>
                <a:close/>
              </a:path>
            </a:pathLst>
          </a:custGeom>
          <a:blipFill>
            <a:blip r:embed="rId4">
              <a:alphaModFix amt="52000"/>
              <a:extLst>
                <a:ext uri="{96DAC541-7B7A-43D3-8B79-37D633B846F1}">
                  <asvg:svgBlip xmlns:asvg="http://schemas.microsoft.com/office/drawing/2016/SVG/main" r:embed="rId5"/>
                </a:ext>
              </a:extLst>
            </a:blip>
            <a:stretch>
              <a:fillRect l="-55608"/>
            </a:stretch>
          </a:blipFill>
        </p:spPr>
        <p:txBody>
          <a:bodyPr/>
          <a:lstStyle/>
          <a:p>
            <a:endParaRPr lang="en-GB"/>
          </a:p>
        </p:txBody>
      </p:sp>
      <p:grpSp>
        <p:nvGrpSpPr>
          <p:cNvPr id="6" name="Group 6"/>
          <p:cNvGrpSpPr/>
          <p:nvPr/>
        </p:nvGrpSpPr>
        <p:grpSpPr>
          <a:xfrm>
            <a:off x="6233345" y="2477486"/>
            <a:ext cx="8336551" cy="708312"/>
            <a:chOff x="0" y="0"/>
            <a:chExt cx="11115401" cy="944415"/>
          </a:xfrm>
        </p:grpSpPr>
        <p:sp>
          <p:nvSpPr>
            <p:cNvPr id="7" name="AutoShape 7"/>
            <p:cNvSpPr/>
            <p:nvPr/>
          </p:nvSpPr>
          <p:spPr>
            <a:xfrm>
              <a:off x="148" y="873761"/>
              <a:ext cx="7781949" cy="45255"/>
            </a:xfrm>
            <a:prstGeom prst="line">
              <a:avLst/>
            </a:prstGeom>
            <a:ln w="50800" cap="rnd">
              <a:solidFill>
                <a:srgbClr val="FDC535"/>
              </a:solidFill>
              <a:prstDash val="solid"/>
              <a:headEnd type="none" w="sm" len="sm"/>
              <a:tailEnd type="none" w="sm" len="sm"/>
            </a:ln>
          </p:spPr>
          <p:txBody>
            <a:bodyPr/>
            <a:lstStyle/>
            <a:p>
              <a:endParaRPr lang="en-GB"/>
            </a:p>
          </p:txBody>
        </p:sp>
        <p:sp>
          <p:nvSpPr>
            <p:cNvPr id="8" name="TextBox 8"/>
            <p:cNvSpPr txBox="1"/>
            <p:nvPr/>
          </p:nvSpPr>
          <p:spPr>
            <a:xfrm>
              <a:off x="166470" y="-85725"/>
              <a:ext cx="10948931" cy="934086"/>
            </a:xfrm>
            <a:prstGeom prst="rect">
              <a:avLst/>
            </a:prstGeom>
          </p:spPr>
          <p:txBody>
            <a:bodyPr lIns="0" tIns="0" rIns="0" bIns="0" rtlCol="0" anchor="t">
              <a:spAutoFit/>
            </a:bodyPr>
            <a:lstStyle/>
            <a:p>
              <a:pPr>
                <a:lnSpc>
                  <a:spcPts val="5879"/>
                </a:lnSpc>
              </a:pPr>
              <a:r>
                <a:rPr lang="en-US" sz="4199" spc="83">
                  <a:solidFill>
                    <a:srgbClr val="FFFFFF"/>
                  </a:solidFill>
                  <a:latin typeface="Roboto"/>
                </a:rPr>
                <a:t>You are a theologian!</a:t>
              </a:r>
            </a:p>
          </p:txBody>
        </p:sp>
      </p:grpSp>
      <p:sp>
        <p:nvSpPr>
          <p:cNvPr id="9" name="TextBox 9"/>
          <p:cNvSpPr txBox="1"/>
          <p:nvPr/>
        </p:nvSpPr>
        <p:spPr>
          <a:xfrm>
            <a:off x="7058512" y="3647325"/>
            <a:ext cx="10200788" cy="2369760"/>
          </a:xfrm>
          <a:prstGeom prst="rect">
            <a:avLst/>
          </a:prstGeom>
        </p:spPr>
        <p:txBody>
          <a:bodyPr lIns="0" tIns="0" rIns="0" bIns="0" rtlCol="0" anchor="t">
            <a:spAutoFit/>
          </a:bodyPr>
          <a:lstStyle/>
          <a:p>
            <a:pPr>
              <a:lnSpc>
                <a:spcPts val="3783"/>
              </a:lnSpc>
            </a:pPr>
            <a:r>
              <a:rPr lang="en-US" sz="2702" spc="54">
                <a:solidFill>
                  <a:srgbClr val="FFFFFF"/>
                </a:solidFill>
                <a:latin typeface="Roboto"/>
              </a:rPr>
              <a:t>We practice theology whenever we think or speak about God. We are doing theology when we pray, worship, read Scripture, teach others about the faith and make decisions about how to live in a right relationship to God. In this sense, every Christian practices theology every day. </a:t>
            </a:r>
            <a:r>
              <a:rPr lang="en-US" sz="2702" spc="54">
                <a:solidFill>
                  <a:srgbClr val="FDC535"/>
                </a:solidFill>
                <a:latin typeface="Roboto"/>
              </a:rPr>
              <a:t>(Keith Johnson)</a:t>
            </a:r>
          </a:p>
        </p:txBody>
      </p:sp>
      <p:sp>
        <p:nvSpPr>
          <p:cNvPr id="10" name="TextBox 10"/>
          <p:cNvSpPr txBox="1"/>
          <p:nvPr/>
        </p:nvSpPr>
        <p:spPr>
          <a:xfrm>
            <a:off x="7058512" y="6257287"/>
            <a:ext cx="9150409" cy="1325815"/>
          </a:xfrm>
          <a:prstGeom prst="rect">
            <a:avLst/>
          </a:prstGeom>
        </p:spPr>
        <p:txBody>
          <a:bodyPr lIns="0" tIns="0" rIns="0" bIns="0" rtlCol="0" anchor="t">
            <a:spAutoFit/>
          </a:bodyPr>
          <a:lstStyle/>
          <a:p>
            <a:pPr>
              <a:lnSpc>
                <a:spcPts val="9183"/>
              </a:lnSpc>
            </a:pPr>
            <a:r>
              <a:rPr lang="en-US" sz="7589" spc="273">
                <a:solidFill>
                  <a:srgbClr val="FDC535"/>
                </a:solidFill>
                <a:latin typeface="Calibri (MS) Bold"/>
              </a:rPr>
              <a:t>GOD IS GOOD</a:t>
            </a:r>
          </a:p>
        </p:txBody>
      </p:sp>
      <p:sp>
        <p:nvSpPr>
          <p:cNvPr id="11" name="TextBox 11"/>
          <p:cNvSpPr txBox="1"/>
          <p:nvPr/>
        </p:nvSpPr>
        <p:spPr>
          <a:xfrm>
            <a:off x="7058512" y="7735501"/>
            <a:ext cx="10200788" cy="464760"/>
          </a:xfrm>
          <a:prstGeom prst="rect">
            <a:avLst/>
          </a:prstGeom>
        </p:spPr>
        <p:txBody>
          <a:bodyPr lIns="0" tIns="0" rIns="0" bIns="0" rtlCol="0" anchor="t">
            <a:spAutoFit/>
          </a:bodyPr>
          <a:lstStyle/>
          <a:p>
            <a:pPr>
              <a:lnSpc>
                <a:spcPts val="3783"/>
              </a:lnSpc>
            </a:pPr>
            <a:r>
              <a:rPr lang="en-US" sz="2702" spc="54">
                <a:solidFill>
                  <a:srgbClr val="FFFFFF"/>
                </a:solidFill>
                <a:latin typeface="Roboto"/>
              </a:rPr>
              <a:t>Functional theology </a:t>
            </a:r>
            <a:r>
              <a:rPr lang="en-US" sz="2702" spc="54">
                <a:solidFill>
                  <a:srgbClr val="FDC535"/>
                </a:solidFill>
                <a:latin typeface="Roboto"/>
              </a:rPr>
              <a:t>(J.Todd Billings)</a:t>
            </a:r>
          </a:p>
        </p:txBody>
      </p:sp>
      <p:sp>
        <p:nvSpPr>
          <p:cNvPr id="13" name="AutoShape 2">
            <a:extLst>
              <a:ext uri="{FF2B5EF4-FFF2-40B4-BE49-F238E27FC236}">
                <a16:creationId xmlns:a16="http://schemas.microsoft.com/office/drawing/2014/main" id="{846003F5-C49D-2B3A-F566-4C56DF851C12}"/>
              </a:ext>
            </a:extLst>
          </p:cNvPr>
          <p:cNvSpPr/>
          <p:nvPr/>
        </p:nvSpPr>
        <p:spPr>
          <a:xfrm>
            <a:off x="4519965" y="1701255"/>
            <a:ext cx="13768036" cy="106190"/>
          </a:xfrm>
          <a:prstGeom prst="rect">
            <a:avLst/>
          </a:prstGeom>
          <a:solidFill>
            <a:srgbClr val="4C7FC8"/>
          </a:solidFill>
        </p:spPr>
        <p:txBody>
          <a:bodyPr/>
          <a:lstStyle/>
          <a:p>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C2D45"/>
        </a:solidFill>
        <a:effectLst/>
      </p:bgPr>
    </p:bg>
    <p:spTree>
      <p:nvGrpSpPr>
        <p:cNvPr id="1" name=""/>
        <p:cNvGrpSpPr/>
        <p:nvPr/>
      </p:nvGrpSpPr>
      <p:grpSpPr>
        <a:xfrm>
          <a:off x="0" y="0"/>
          <a:ext cx="0" cy="0"/>
          <a:chOff x="0" y="0"/>
          <a:chExt cx="0" cy="0"/>
        </a:xfrm>
      </p:grpSpPr>
      <p:sp>
        <p:nvSpPr>
          <p:cNvPr id="9" name="Freeform 3">
            <a:extLst>
              <a:ext uri="{FF2B5EF4-FFF2-40B4-BE49-F238E27FC236}">
                <a16:creationId xmlns:a16="http://schemas.microsoft.com/office/drawing/2014/main" id="{13CA45E5-5B5A-81F8-C326-7B41E1666BBA}"/>
              </a:ext>
            </a:extLst>
          </p:cNvPr>
          <p:cNvSpPr/>
          <p:nvPr/>
        </p:nvSpPr>
        <p:spPr>
          <a:xfrm>
            <a:off x="0" y="-1"/>
            <a:ext cx="8189414" cy="10287001"/>
          </a:xfrm>
          <a:custGeom>
            <a:avLst/>
            <a:gdLst/>
            <a:ahLst/>
            <a:cxnLst/>
            <a:rect l="l" t="t" r="r" b="b"/>
            <a:pathLst>
              <a:path w="11959227" h="11879498">
                <a:moveTo>
                  <a:pt x="0" y="0"/>
                </a:moveTo>
                <a:lnTo>
                  <a:pt x="11959226" y="0"/>
                </a:lnTo>
                <a:lnTo>
                  <a:pt x="11959226" y="11879498"/>
                </a:lnTo>
                <a:lnTo>
                  <a:pt x="0" y="11879498"/>
                </a:lnTo>
                <a:lnTo>
                  <a:pt x="0" y="0"/>
                </a:lnTo>
                <a:close/>
              </a:path>
            </a:pathLst>
          </a:custGeom>
          <a:blipFill>
            <a:blip r:embed="rId2">
              <a:extLst>
                <a:ext uri="{96DAC541-7B7A-43D3-8B79-37D633B846F1}">
                  <asvg:svgBlip xmlns:asvg="http://schemas.microsoft.com/office/drawing/2016/SVG/main" r:embed="rId3"/>
                </a:ext>
              </a:extLst>
            </a:blip>
            <a:stretch>
              <a:fillRect l="-46032" t="-8218" r="-1" b="-7264"/>
            </a:stretch>
          </a:blipFill>
        </p:spPr>
        <p:txBody>
          <a:bodyPr/>
          <a:lstStyle/>
          <a:p>
            <a:endParaRPr lang="en-GB" dirty="0"/>
          </a:p>
        </p:txBody>
      </p:sp>
      <p:sp>
        <p:nvSpPr>
          <p:cNvPr id="2" name="Freeform 2"/>
          <p:cNvSpPr/>
          <p:nvPr/>
        </p:nvSpPr>
        <p:spPr>
          <a:xfrm>
            <a:off x="0" y="1028700"/>
            <a:ext cx="6673184" cy="8950082"/>
          </a:xfrm>
          <a:custGeom>
            <a:avLst/>
            <a:gdLst/>
            <a:ahLst/>
            <a:cxnLst/>
            <a:rect l="l" t="t" r="r" b="b"/>
            <a:pathLst>
              <a:path w="9521364" h="8950082">
                <a:moveTo>
                  <a:pt x="0" y="0"/>
                </a:moveTo>
                <a:lnTo>
                  <a:pt x="9521364" y="0"/>
                </a:lnTo>
                <a:lnTo>
                  <a:pt x="9521364" y="8950082"/>
                </a:lnTo>
                <a:lnTo>
                  <a:pt x="0" y="8950082"/>
                </a:lnTo>
                <a:lnTo>
                  <a:pt x="0" y="0"/>
                </a:lnTo>
                <a:close/>
              </a:path>
            </a:pathLst>
          </a:custGeom>
          <a:blipFill>
            <a:blip r:embed="rId4">
              <a:extLst>
                <a:ext uri="{96DAC541-7B7A-43D3-8B79-37D633B846F1}">
                  <asvg:svgBlip xmlns:asvg="http://schemas.microsoft.com/office/drawing/2016/SVG/main" r:embed="rId5"/>
                </a:ext>
              </a:extLst>
            </a:blip>
            <a:stretch>
              <a:fillRect l="-42680" r="-1"/>
            </a:stretch>
          </a:blipFill>
        </p:spPr>
        <p:txBody>
          <a:bodyPr/>
          <a:lstStyle/>
          <a:p>
            <a:endParaRPr lang="en-GB"/>
          </a:p>
        </p:txBody>
      </p:sp>
      <p:sp>
        <p:nvSpPr>
          <p:cNvPr id="6" name="TextBox 6"/>
          <p:cNvSpPr txBox="1"/>
          <p:nvPr/>
        </p:nvSpPr>
        <p:spPr>
          <a:xfrm>
            <a:off x="8615553" y="4655245"/>
            <a:ext cx="8643747" cy="1030732"/>
          </a:xfrm>
          <a:prstGeom prst="rect">
            <a:avLst/>
          </a:prstGeom>
        </p:spPr>
        <p:txBody>
          <a:bodyPr lIns="0" tIns="0" rIns="0" bIns="0" rtlCol="0" anchor="t">
            <a:spAutoFit/>
          </a:bodyPr>
          <a:lstStyle/>
          <a:p>
            <a:pPr>
              <a:lnSpc>
                <a:spcPts val="7138"/>
              </a:lnSpc>
            </a:pPr>
            <a:r>
              <a:rPr lang="en-US" sz="5899" spc="212">
                <a:solidFill>
                  <a:srgbClr val="FFFFFF"/>
                </a:solidFill>
                <a:latin typeface="Calibri (MS) Bold"/>
              </a:rPr>
              <a:t>DISCUSSION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C2D45"/>
        </a:solidFill>
        <a:effectLst/>
      </p:bgPr>
    </p:bg>
    <p:spTree>
      <p:nvGrpSpPr>
        <p:cNvPr id="1" name=""/>
        <p:cNvGrpSpPr/>
        <p:nvPr/>
      </p:nvGrpSpPr>
      <p:grpSpPr>
        <a:xfrm>
          <a:off x="0" y="0"/>
          <a:ext cx="0" cy="0"/>
          <a:chOff x="0" y="0"/>
          <a:chExt cx="0" cy="0"/>
        </a:xfrm>
      </p:grpSpPr>
      <p:sp>
        <p:nvSpPr>
          <p:cNvPr id="3" name="Freeform 3"/>
          <p:cNvSpPr/>
          <p:nvPr/>
        </p:nvSpPr>
        <p:spPr>
          <a:xfrm>
            <a:off x="0" y="0"/>
            <a:ext cx="5979614" cy="10287000"/>
          </a:xfrm>
          <a:custGeom>
            <a:avLst/>
            <a:gdLst/>
            <a:ahLst/>
            <a:cxnLst/>
            <a:rect l="l" t="t" r="r" b="b"/>
            <a:pathLst>
              <a:path w="11959227" h="11879498">
                <a:moveTo>
                  <a:pt x="0" y="0"/>
                </a:moveTo>
                <a:lnTo>
                  <a:pt x="11959226" y="0"/>
                </a:lnTo>
                <a:lnTo>
                  <a:pt x="11959226" y="11879498"/>
                </a:lnTo>
                <a:lnTo>
                  <a:pt x="0" y="11879498"/>
                </a:lnTo>
                <a:lnTo>
                  <a:pt x="0" y="0"/>
                </a:lnTo>
                <a:close/>
              </a:path>
            </a:pathLst>
          </a:custGeom>
          <a:blipFill>
            <a:blip r:embed="rId2">
              <a:extLst>
                <a:ext uri="{96DAC541-7B7A-43D3-8B79-37D633B846F1}">
                  <asvg:svgBlip xmlns:asvg="http://schemas.microsoft.com/office/drawing/2016/SVG/main" r:embed="rId3"/>
                </a:ext>
              </a:extLst>
            </a:blip>
            <a:stretch>
              <a:fillRect l="-100000" t="-7740" b="-7740"/>
            </a:stretch>
          </a:blipFill>
        </p:spPr>
        <p:txBody>
          <a:bodyPr/>
          <a:lstStyle/>
          <a:p>
            <a:endParaRPr lang="en-GB"/>
          </a:p>
        </p:txBody>
      </p:sp>
      <p:sp>
        <p:nvSpPr>
          <p:cNvPr id="4" name="Freeform 4"/>
          <p:cNvSpPr/>
          <p:nvPr/>
        </p:nvSpPr>
        <p:spPr>
          <a:xfrm>
            <a:off x="0" y="1900190"/>
            <a:ext cx="5437109" cy="6736251"/>
          </a:xfrm>
          <a:custGeom>
            <a:avLst/>
            <a:gdLst/>
            <a:ahLst/>
            <a:cxnLst/>
            <a:rect l="l" t="t" r="r" b="b"/>
            <a:pathLst>
              <a:path w="6953549" h="6736251">
                <a:moveTo>
                  <a:pt x="0" y="0"/>
                </a:moveTo>
                <a:lnTo>
                  <a:pt x="6953549" y="0"/>
                </a:lnTo>
                <a:lnTo>
                  <a:pt x="6953549" y="6736251"/>
                </a:lnTo>
                <a:lnTo>
                  <a:pt x="0" y="6736251"/>
                </a:lnTo>
                <a:lnTo>
                  <a:pt x="0" y="0"/>
                </a:lnTo>
                <a:close/>
              </a:path>
            </a:pathLst>
          </a:custGeom>
          <a:blipFill>
            <a:blip r:embed="rId4">
              <a:alphaModFix amt="44999"/>
              <a:extLst>
                <a:ext uri="{96DAC541-7B7A-43D3-8B79-37D633B846F1}">
                  <asvg:svgBlip xmlns:asvg="http://schemas.microsoft.com/office/drawing/2016/SVG/main" r:embed="rId5"/>
                </a:ext>
              </a:extLst>
            </a:blip>
            <a:stretch>
              <a:fillRect l="-27891"/>
            </a:stretch>
          </a:blipFill>
        </p:spPr>
        <p:txBody>
          <a:bodyPr/>
          <a:lstStyle/>
          <a:p>
            <a:endParaRPr lang="en-GB"/>
          </a:p>
        </p:txBody>
      </p:sp>
      <p:sp>
        <p:nvSpPr>
          <p:cNvPr id="5" name="TextBox 5"/>
          <p:cNvSpPr txBox="1"/>
          <p:nvPr/>
        </p:nvSpPr>
        <p:spPr>
          <a:xfrm>
            <a:off x="5979613" y="309370"/>
            <a:ext cx="13429948" cy="1267209"/>
          </a:xfrm>
          <a:prstGeom prst="rect">
            <a:avLst/>
          </a:prstGeom>
        </p:spPr>
        <p:txBody>
          <a:bodyPr lIns="0" tIns="0" rIns="0" bIns="0" rtlCol="0" anchor="t">
            <a:spAutoFit/>
          </a:bodyPr>
          <a:lstStyle/>
          <a:p>
            <a:pPr algn="just">
              <a:lnSpc>
                <a:spcPts val="8709"/>
              </a:lnSpc>
            </a:pPr>
            <a:r>
              <a:rPr lang="en-US" sz="7197" spc="259">
                <a:solidFill>
                  <a:srgbClr val="FDC535"/>
                </a:solidFill>
                <a:latin typeface="Calibri (MS) Bold"/>
              </a:rPr>
              <a:t>CAN I FIND GOD?</a:t>
            </a:r>
          </a:p>
        </p:txBody>
      </p:sp>
      <p:sp>
        <p:nvSpPr>
          <p:cNvPr id="6" name="AutoShape 6"/>
          <p:cNvSpPr/>
          <p:nvPr/>
        </p:nvSpPr>
        <p:spPr>
          <a:xfrm>
            <a:off x="6233456" y="3132807"/>
            <a:ext cx="5451010" cy="37643"/>
          </a:xfrm>
          <a:prstGeom prst="line">
            <a:avLst/>
          </a:prstGeom>
          <a:ln w="38100" cap="rnd">
            <a:solidFill>
              <a:srgbClr val="FDC535"/>
            </a:solidFill>
            <a:prstDash val="solid"/>
            <a:headEnd type="none" w="sm" len="sm"/>
            <a:tailEnd type="none" w="sm" len="sm"/>
          </a:ln>
        </p:spPr>
        <p:txBody>
          <a:bodyPr/>
          <a:lstStyle/>
          <a:p>
            <a:endParaRPr lang="en-GB"/>
          </a:p>
        </p:txBody>
      </p:sp>
      <p:sp>
        <p:nvSpPr>
          <p:cNvPr id="7" name="TextBox 7"/>
          <p:cNvSpPr txBox="1"/>
          <p:nvPr/>
        </p:nvSpPr>
        <p:spPr>
          <a:xfrm>
            <a:off x="6358198" y="2391761"/>
            <a:ext cx="8211698" cy="721996"/>
          </a:xfrm>
          <a:prstGeom prst="rect">
            <a:avLst/>
          </a:prstGeom>
        </p:spPr>
        <p:txBody>
          <a:bodyPr lIns="0" tIns="0" rIns="0" bIns="0" rtlCol="0" anchor="t">
            <a:spAutoFit/>
          </a:bodyPr>
          <a:lstStyle/>
          <a:p>
            <a:pPr>
              <a:lnSpc>
                <a:spcPts val="5879"/>
              </a:lnSpc>
            </a:pPr>
            <a:r>
              <a:rPr lang="en-US" sz="4199" spc="83">
                <a:solidFill>
                  <a:srgbClr val="FFFFFF"/>
                </a:solidFill>
                <a:latin typeface="Roboto"/>
              </a:rPr>
              <a:t>Sources of Theology</a:t>
            </a:r>
          </a:p>
        </p:txBody>
      </p:sp>
      <p:sp>
        <p:nvSpPr>
          <p:cNvPr id="8" name="TextBox 8"/>
          <p:cNvSpPr txBox="1"/>
          <p:nvPr/>
        </p:nvSpPr>
        <p:spPr>
          <a:xfrm>
            <a:off x="8084721" y="3358598"/>
            <a:ext cx="9120311" cy="1417260"/>
          </a:xfrm>
          <a:prstGeom prst="rect">
            <a:avLst/>
          </a:prstGeom>
        </p:spPr>
        <p:txBody>
          <a:bodyPr lIns="0" tIns="0" rIns="0" bIns="0" rtlCol="0" anchor="t">
            <a:spAutoFit/>
          </a:bodyPr>
          <a:lstStyle/>
          <a:p>
            <a:pPr>
              <a:lnSpc>
                <a:spcPts val="3783"/>
              </a:lnSpc>
            </a:pPr>
            <a:r>
              <a:rPr lang="en-US" sz="2702" spc="54">
                <a:solidFill>
                  <a:srgbClr val="FFFFFF"/>
                </a:solidFill>
                <a:latin typeface="Roboto"/>
              </a:rPr>
              <a:t>Sources are the relevant data for the theological task, whereas the norm determines how the data will be used </a:t>
            </a:r>
            <a:r>
              <a:rPr lang="en-US" sz="2702" spc="54">
                <a:solidFill>
                  <a:srgbClr val="FDC535"/>
                </a:solidFill>
                <a:latin typeface="Roboto"/>
              </a:rPr>
              <a:t>(James Cone)</a:t>
            </a:r>
          </a:p>
        </p:txBody>
      </p:sp>
      <p:sp>
        <p:nvSpPr>
          <p:cNvPr id="9" name="TextBox 9"/>
          <p:cNvSpPr txBox="1"/>
          <p:nvPr/>
        </p:nvSpPr>
        <p:spPr>
          <a:xfrm>
            <a:off x="8084721" y="6142305"/>
            <a:ext cx="9120311" cy="941010"/>
          </a:xfrm>
          <a:prstGeom prst="rect">
            <a:avLst/>
          </a:prstGeom>
        </p:spPr>
        <p:txBody>
          <a:bodyPr lIns="0" tIns="0" rIns="0" bIns="0" rtlCol="0" anchor="t">
            <a:spAutoFit/>
          </a:bodyPr>
          <a:lstStyle/>
          <a:p>
            <a:pPr>
              <a:lnSpc>
                <a:spcPts val="3783"/>
              </a:lnSpc>
            </a:pPr>
            <a:r>
              <a:rPr lang="en-US" sz="2702" spc="54">
                <a:solidFill>
                  <a:srgbClr val="FFFFFF"/>
                </a:solidFill>
                <a:latin typeface="Roboto"/>
              </a:rPr>
              <a:t>How does the Church’s interpretation (i.e. tradition) regulate our reading the Bible?</a:t>
            </a:r>
          </a:p>
        </p:txBody>
      </p:sp>
      <p:grpSp>
        <p:nvGrpSpPr>
          <p:cNvPr id="10" name="Group 10"/>
          <p:cNvGrpSpPr/>
          <p:nvPr/>
        </p:nvGrpSpPr>
        <p:grpSpPr>
          <a:xfrm>
            <a:off x="6233414" y="5262543"/>
            <a:ext cx="8336482" cy="679966"/>
            <a:chOff x="0" y="0"/>
            <a:chExt cx="11115309" cy="906621"/>
          </a:xfrm>
        </p:grpSpPr>
        <p:sp>
          <p:nvSpPr>
            <p:cNvPr id="11" name="AutoShape 11"/>
            <p:cNvSpPr/>
            <p:nvPr/>
          </p:nvSpPr>
          <p:spPr>
            <a:xfrm>
              <a:off x="56" y="873761"/>
              <a:ext cx="3397724" cy="7460"/>
            </a:xfrm>
            <a:prstGeom prst="line">
              <a:avLst/>
            </a:prstGeom>
            <a:ln w="50800" cap="rnd">
              <a:solidFill>
                <a:srgbClr val="FDC535"/>
              </a:solidFill>
              <a:prstDash val="solid"/>
              <a:headEnd type="none" w="sm" len="sm"/>
              <a:tailEnd type="none" w="sm" len="sm"/>
            </a:ln>
          </p:spPr>
          <p:txBody>
            <a:bodyPr/>
            <a:lstStyle/>
            <a:p>
              <a:endParaRPr lang="en-GB"/>
            </a:p>
          </p:txBody>
        </p:sp>
        <p:sp>
          <p:nvSpPr>
            <p:cNvPr id="12" name="TextBox 12"/>
            <p:cNvSpPr txBox="1"/>
            <p:nvPr/>
          </p:nvSpPr>
          <p:spPr>
            <a:xfrm>
              <a:off x="166378" y="-85725"/>
              <a:ext cx="10948931" cy="934086"/>
            </a:xfrm>
            <a:prstGeom prst="rect">
              <a:avLst/>
            </a:prstGeom>
          </p:spPr>
          <p:txBody>
            <a:bodyPr lIns="0" tIns="0" rIns="0" bIns="0" rtlCol="0" anchor="t">
              <a:spAutoFit/>
            </a:bodyPr>
            <a:lstStyle/>
            <a:p>
              <a:pPr>
                <a:lnSpc>
                  <a:spcPts val="5879"/>
                </a:lnSpc>
              </a:pPr>
              <a:r>
                <a:rPr lang="en-US" sz="4199" spc="83">
                  <a:solidFill>
                    <a:srgbClr val="FFFFFF"/>
                  </a:solidFill>
                  <a:latin typeface="Roboto"/>
                </a:rPr>
                <a:t>Scripture</a:t>
              </a:r>
            </a:p>
          </p:txBody>
        </p:sp>
      </p:grpSp>
      <p:sp>
        <p:nvSpPr>
          <p:cNvPr id="13" name="AutoShape 2">
            <a:extLst>
              <a:ext uri="{FF2B5EF4-FFF2-40B4-BE49-F238E27FC236}">
                <a16:creationId xmlns:a16="http://schemas.microsoft.com/office/drawing/2014/main" id="{E2104647-8A68-E40B-7CC2-6D1C5841C4C7}"/>
              </a:ext>
            </a:extLst>
          </p:cNvPr>
          <p:cNvSpPr/>
          <p:nvPr/>
        </p:nvSpPr>
        <p:spPr>
          <a:xfrm>
            <a:off x="4519965" y="1701255"/>
            <a:ext cx="13768036" cy="106190"/>
          </a:xfrm>
          <a:prstGeom prst="rect">
            <a:avLst/>
          </a:prstGeom>
          <a:solidFill>
            <a:srgbClr val="4C7FC8"/>
          </a:solidFill>
        </p:spPr>
        <p:txBody>
          <a:bodyPr/>
          <a:lstStyle/>
          <a:p>
            <a:endParaRPr lang="en-GB"/>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C2D45"/>
        </a:solidFill>
        <a:effectLst/>
      </p:bgPr>
    </p:bg>
    <p:spTree>
      <p:nvGrpSpPr>
        <p:cNvPr id="1" name=""/>
        <p:cNvGrpSpPr/>
        <p:nvPr/>
      </p:nvGrpSpPr>
      <p:grpSpPr>
        <a:xfrm>
          <a:off x="0" y="0"/>
          <a:ext cx="0" cy="0"/>
          <a:chOff x="0" y="0"/>
          <a:chExt cx="0" cy="0"/>
        </a:xfrm>
      </p:grpSpPr>
      <p:sp>
        <p:nvSpPr>
          <p:cNvPr id="3" name="Freeform 3"/>
          <p:cNvSpPr/>
          <p:nvPr/>
        </p:nvSpPr>
        <p:spPr>
          <a:xfrm>
            <a:off x="0" y="-1"/>
            <a:ext cx="5979614" cy="10256913"/>
          </a:xfrm>
          <a:custGeom>
            <a:avLst/>
            <a:gdLst/>
            <a:ahLst/>
            <a:cxnLst/>
            <a:rect l="l" t="t" r="r" b="b"/>
            <a:pathLst>
              <a:path w="11959227" h="11879498">
                <a:moveTo>
                  <a:pt x="0" y="0"/>
                </a:moveTo>
                <a:lnTo>
                  <a:pt x="11959226" y="0"/>
                </a:lnTo>
                <a:lnTo>
                  <a:pt x="11959226" y="11879498"/>
                </a:lnTo>
                <a:lnTo>
                  <a:pt x="0" y="11879498"/>
                </a:lnTo>
                <a:lnTo>
                  <a:pt x="0" y="0"/>
                </a:lnTo>
                <a:close/>
              </a:path>
            </a:pathLst>
          </a:custGeom>
          <a:blipFill>
            <a:blip r:embed="rId2">
              <a:extLst>
                <a:ext uri="{96DAC541-7B7A-43D3-8B79-37D633B846F1}">
                  <asvg:svgBlip xmlns:asvg="http://schemas.microsoft.com/office/drawing/2016/SVG/main" r:embed="rId3"/>
                </a:ext>
              </a:extLst>
            </a:blip>
            <a:stretch>
              <a:fillRect l="-100000" t="-7762" b="-8057"/>
            </a:stretch>
          </a:blipFill>
        </p:spPr>
        <p:txBody>
          <a:bodyPr/>
          <a:lstStyle/>
          <a:p>
            <a:endParaRPr lang="en-GB"/>
          </a:p>
        </p:txBody>
      </p:sp>
      <p:sp>
        <p:nvSpPr>
          <p:cNvPr id="4" name="Freeform 4"/>
          <p:cNvSpPr/>
          <p:nvPr/>
        </p:nvSpPr>
        <p:spPr>
          <a:xfrm>
            <a:off x="0" y="1900190"/>
            <a:ext cx="5437109" cy="6736251"/>
          </a:xfrm>
          <a:custGeom>
            <a:avLst/>
            <a:gdLst/>
            <a:ahLst/>
            <a:cxnLst/>
            <a:rect l="l" t="t" r="r" b="b"/>
            <a:pathLst>
              <a:path w="6953549" h="6736251">
                <a:moveTo>
                  <a:pt x="0" y="0"/>
                </a:moveTo>
                <a:lnTo>
                  <a:pt x="6953549" y="0"/>
                </a:lnTo>
                <a:lnTo>
                  <a:pt x="6953549" y="6736251"/>
                </a:lnTo>
                <a:lnTo>
                  <a:pt x="0" y="6736251"/>
                </a:lnTo>
                <a:lnTo>
                  <a:pt x="0" y="0"/>
                </a:lnTo>
                <a:close/>
              </a:path>
            </a:pathLst>
          </a:custGeom>
          <a:blipFill>
            <a:blip r:embed="rId4">
              <a:alphaModFix amt="44999"/>
              <a:extLst>
                <a:ext uri="{96DAC541-7B7A-43D3-8B79-37D633B846F1}">
                  <asvg:svgBlip xmlns:asvg="http://schemas.microsoft.com/office/drawing/2016/SVG/main" r:embed="rId5"/>
                </a:ext>
              </a:extLst>
            </a:blip>
            <a:stretch>
              <a:fillRect l="-27891"/>
            </a:stretch>
          </a:blipFill>
        </p:spPr>
        <p:txBody>
          <a:bodyPr/>
          <a:lstStyle/>
          <a:p>
            <a:endParaRPr lang="en-GB"/>
          </a:p>
        </p:txBody>
      </p:sp>
      <p:grpSp>
        <p:nvGrpSpPr>
          <p:cNvPr id="5" name="Group 5"/>
          <p:cNvGrpSpPr/>
          <p:nvPr/>
        </p:nvGrpSpPr>
        <p:grpSpPr>
          <a:xfrm>
            <a:off x="13448278" y="2078516"/>
            <a:ext cx="3612515" cy="4018295"/>
            <a:chOff x="687070" y="247650"/>
            <a:chExt cx="11148060" cy="12400280"/>
          </a:xfrm>
        </p:grpSpPr>
        <p:sp>
          <p:nvSpPr>
            <p:cNvPr id="6" name="Freeform 6"/>
            <p:cNvSpPr/>
            <p:nvPr/>
          </p:nvSpPr>
          <p:spPr>
            <a:xfrm>
              <a:off x="0" y="0"/>
              <a:ext cx="11148060" cy="12400280"/>
            </a:xfrm>
            <a:custGeom>
              <a:avLst/>
              <a:gdLst/>
              <a:ahLst/>
              <a:cxnLst/>
              <a:rect l="l" t="t" r="r" b="b"/>
              <a:pathLst>
                <a:path w="11148060" h="12400280">
                  <a:moveTo>
                    <a:pt x="9215120" y="1497330"/>
                  </a:moveTo>
                  <a:cubicBezTo>
                    <a:pt x="8773160" y="972820"/>
                    <a:pt x="8234680" y="508000"/>
                    <a:pt x="7590790" y="252730"/>
                  </a:cubicBezTo>
                  <a:cubicBezTo>
                    <a:pt x="7132320" y="71120"/>
                    <a:pt x="6633210" y="0"/>
                    <a:pt x="6139180" y="6350"/>
                  </a:cubicBezTo>
                  <a:cubicBezTo>
                    <a:pt x="4053840" y="36830"/>
                    <a:pt x="2157730" y="1490980"/>
                    <a:pt x="1289050" y="3346450"/>
                  </a:cubicBezTo>
                  <a:cubicBezTo>
                    <a:pt x="527050" y="4977130"/>
                    <a:pt x="0" y="7792720"/>
                    <a:pt x="680720" y="9457690"/>
                  </a:cubicBezTo>
                  <a:cubicBezTo>
                    <a:pt x="1360170" y="11122660"/>
                    <a:pt x="2499360" y="12005310"/>
                    <a:pt x="4248150" y="12081510"/>
                  </a:cubicBezTo>
                  <a:cubicBezTo>
                    <a:pt x="7001510" y="12400280"/>
                    <a:pt x="9088120" y="10502900"/>
                    <a:pt x="10118090" y="8309610"/>
                  </a:cubicBezTo>
                  <a:cubicBezTo>
                    <a:pt x="11148061" y="6116320"/>
                    <a:pt x="10782300" y="3361690"/>
                    <a:pt x="9215120" y="1497330"/>
                  </a:cubicBezTo>
                  <a:close/>
                </a:path>
              </a:pathLst>
            </a:custGeom>
            <a:blipFill>
              <a:blip r:embed="rId6"/>
              <a:stretch>
                <a:fillRect l="-35515" r="-40387"/>
              </a:stretch>
            </a:blipFill>
          </p:spPr>
          <p:txBody>
            <a:bodyPr/>
            <a:lstStyle/>
            <a:p>
              <a:endParaRPr lang="en-GB"/>
            </a:p>
          </p:txBody>
        </p:sp>
      </p:grpSp>
      <p:grpSp>
        <p:nvGrpSpPr>
          <p:cNvPr id="7" name="Group 7"/>
          <p:cNvGrpSpPr/>
          <p:nvPr/>
        </p:nvGrpSpPr>
        <p:grpSpPr>
          <a:xfrm>
            <a:off x="6233362" y="2477486"/>
            <a:ext cx="8336534" cy="689414"/>
            <a:chOff x="0" y="0"/>
            <a:chExt cx="11115379" cy="919219"/>
          </a:xfrm>
        </p:grpSpPr>
        <p:sp>
          <p:nvSpPr>
            <p:cNvPr id="8" name="TextBox 8"/>
            <p:cNvSpPr txBox="1"/>
            <p:nvPr/>
          </p:nvSpPr>
          <p:spPr>
            <a:xfrm>
              <a:off x="166448" y="-85725"/>
              <a:ext cx="10948931" cy="934086"/>
            </a:xfrm>
            <a:prstGeom prst="rect">
              <a:avLst/>
            </a:prstGeom>
          </p:spPr>
          <p:txBody>
            <a:bodyPr lIns="0" tIns="0" rIns="0" bIns="0" rtlCol="0" anchor="t">
              <a:spAutoFit/>
            </a:bodyPr>
            <a:lstStyle/>
            <a:p>
              <a:pPr>
                <a:lnSpc>
                  <a:spcPts val="5879"/>
                </a:lnSpc>
              </a:pPr>
              <a:r>
                <a:rPr lang="en-US" sz="4199" spc="83">
                  <a:solidFill>
                    <a:srgbClr val="FFFFFF"/>
                  </a:solidFill>
                  <a:latin typeface="Roboto"/>
                </a:rPr>
                <a:t>Experience</a:t>
              </a:r>
            </a:p>
          </p:txBody>
        </p:sp>
        <p:sp>
          <p:nvSpPr>
            <p:cNvPr id="9" name="AutoShape 9"/>
            <p:cNvSpPr/>
            <p:nvPr/>
          </p:nvSpPr>
          <p:spPr>
            <a:xfrm>
              <a:off x="126" y="873761"/>
              <a:ext cx="4052838" cy="20058"/>
            </a:xfrm>
            <a:prstGeom prst="line">
              <a:avLst/>
            </a:prstGeom>
            <a:ln w="50800" cap="rnd">
              <a:solidFill>
                <a:srgbClr val="FDC535"/>
              </a:solidFill>
              <a:prstDash val="solid"/>
              <a:headEnd type="none" w="sm" len="sm"/>
              <a:tailEnd type="none" w="sm" len="sm"/>
            </a:ln>
          </p:spPr>
          <p:txBody>
            <a:bodyPr/>
            <a:lstStyle/>
            <a:p>
              <a:endParaRPr lang="en-GB"/>
            </a:p>
          </p:txBody>
        </p:sp>
      </p:grpSp>
      <p:sp>
        <p:nvSpPr>
          <p:cNvPr id="10" name="AutoShape 10"/>
          <p:cNvSpPr/>
          <p:nvPr/>
        </p:nvSpPr>
        <p:spPr>
          <a:xfrm>
            <a:off x="6233456" y="6317004"/>
            <a:ext cx="4482426" cy="15044"/>
          </a:xfrm>
          <a:prstGeom prst="line">
            <a:avLst/>
          </a:prstGeom>
          <a:ln w="38100" cap="rnd">
            <a:solidFill>
              <a:srgbClr val="FDC535"/>
            </a:solidFill>
            <a:prstDash val="solid"/>
            <a:headEnd type="none" w="sm" len="sm"/>
            <a:tailEnd type="none" w="sm" len="sm"/>
          </a:ln>
        </p:spPr>
        <p:txBody>
          <a:bodyPr/>
          <a:lstStyle/>
          <a:p>
            <a:endParaRPr lang="en-GB"/>
          </a:p>
        </p:txBody>
      </p:sp>
      <p:sp>
        <p:nvSpPr>
          <p:cNvPr id="11" name="TextBox 11"/>
          <p:cNvSpPr txBox="1"/>
          <p:nvPr/>
        </p:nvSpPr>
        <p:spPr>
          <a:xfrm>
            <a:off x="5979613" y="309370"/>
            <a:ext cx="13429948" cy="1267209"/>
          </a:xfrm>
          <a:prstGeom prst="rect">
            <a:avLst/>
          </a:prstGeom>
        </p:spPr>
        <p:txBody>
          <a:bodyPr lIns="0" tIns="0" rIns="0" bIns="0" rtlCol="0" anchor="t">
            <a:spAutoFit/>
          </a:bodyPr>
          <a:lstStyle/>
          <a:p>
            <a:pPr algn="just">
              <a:lnSpc>
                <a:spcPts val="8709"/>
              </a:lnSpc>
            </a:pPr>
            <a:r>
              <a:rPr lang="en-US" sz="7197" spc="259">
                <a:solidFill>
                  <a:srgbClr val="FDC535"/>
                </a:solidFill>
                <a:latin typeface="Calibri (MS) Bold"/>
              </a:rPr>
              <a:t>CAN I FIND GOD?</a:t>
            </a:r>
          </a:p>
        </p:txBody>
      </p:sp>
      <p:sp>
        <p:nvSpPr>
          <p:cNvPr id="12" name="TextBox 12"/>
          <p:cNvSpPr txBox="1"/>
          <p:nvPr/>
        </p:nvSpPr>
        <p:spPr>
          <a:xfrm>
            <a:off x="7060685" y="3358176"/>
            <a:ext cx="9120311" cy="464760"/>
          </a:xfrm>
          <a:prstGeom prst="rect">
            <a:avLst/>
          </a:prstGeom>
        </p:spPr>
        <p:txBody>
          <a:bodyPr lIns="0" tIns="0" rIns="0" bIns="0" rtlCol="0" anchor="t">
            <a:spAutoFit/>
          </a:bodyPr>
          <a:lstStyle/>
          <a:p>
            <a:pPr>
              <a:lnSpc>
                <a:spcPts val="3783"/>
              </a:lnSpc>
            </a:pPr>
            <a:r>
              <a:rPr lang="en-US" sz="2702" spc="54">
                <a:solidFill>
                  <a:srgbClr val="FFFFFF"/>
                </a:solidFill>
                <a:latin typeface="Roboto"/>
              </a:rPr>
              <a:t>The feeling of absolute dependence.</a:t>
            </a:r>
          </a:p>
        </p:txBody>
      </p:sp>
      <p:sp>
        <p:nvSpPr>
          <p:cNvPr id="13" name="TextBox 13"/>
          <p:cNvSpPr txBox="1"/>
          <p:nvPr/>
        </p:nvSpPr>
        <p:spPr>
          <a:xfrm>
            <a:off x="6358198" y="5575958"/>
            <a:ext cx="8211698" cy="721996"/>
          </a:xfrm>
          <a:prstGeom prst="rect">
            <a:avLst/>
          </a:prstGeom>
        </p:spPr>
        <p:txBody>
          <a:bodyPr lIns="0" tIns="0" rIns="0" bIns="0" rtlCol="0" anchor="t">
            <a:spAutoFit/>
          </a:bodyPr>
          <a:lstStyle/>
          <a:p>
            <a:pPr>
              <a:lnSpc>
                <a:spcPts val="5879"/>
              </a:lnSpc>
            </a:pPr>
            <a:r>
              <a:rPr lang="en-US" sz="4199" spc="83">
                <a:solidFill>
                  <a:srgbClr val="FFFFFF"/>
                </a:solidFill>
                <a:latin typeface="Roboto"/>
              </a:rPr>
              <a:t>Natural Theology</a:t>
            </a:r>
          </a:p>
        </p:txBody>
      </p:sp>
      <p:sp>
        <p:nvSpPr>
          <p:cNvPr id="14" name="TextBox 14"/>
          <p:cNvSpPr txBox="1"/>
          <p:nvPr/>
        </p:nvSpPr>
        <p:spPr>
          <a:xfrm>
            <a:off x="7060685" y="6474922"/>
            <a:ext cx="9120311" cy="3341235"/>
          </a:xfrm>
          <a:prstGeom prst="rect">
            <a:avLst/>
          </a:prstGeom>
        </p:spPr>
        <p:txBody>
          <a:bodyPr lIns="0" tIns="0" rIns="0" bIns="0" rtlCol="0" anchor="t">
            <a:spAutoFit/>
          </a:bodyPr>
          <a:lstStyle/>
          <a:p>
            <a:pPr marL="583442" lvl="1" indent="-291721">
              <a:lnSpc>
                <a:spcPts val="4458"/>
              </a:lnSpc>
              <a:buAutoNum type="arabicPeriod"/>
            </a:pPr>
            <a:r>
              <a:rPr lang="en-US" sz="2702" spc="54">
                <a:solidFill>
                  <a:srgbClr val="FFFFFF"/>
                </a:solidFill>
                <a:latin typeface="Roboto"/>
              </a:rPr>
              <a:t>In the act of creation, God establishes a union with humanity that is distinct from the saving union that God establishes with humanity in Christ. </a:t>
            </a:r>
          </a:p>
          <a:p>
            <a:pPr marL="583442" lvl="1" indent="-291721">
              <a:lnSpc>
                <a:spcPts val="4458"/>
              </a:lnSpc>
              <a:buAutoNum type="arabicPeriod"/>
            </a:pPr>
            <a:r>
              <a:rPr lang="en-US" sz="2702" spc="54">
                <a:solidFill>
                  <a:srgbClr val="FFFFFF"/>
                </a:solidFill>
                <a:latin typeface="Roboto"/>
              </a:rPr>
              <a:t>Humans possess some form of natural capacity to know God that remains intact after humans fall into sin. </a:t>
            </a:r>
          </a:p>
        </p:txBody>
      </p:sp>
      <p:sp>
        <p:nvSpPr>
          <p:cNvPr id="15" name="TextBox 15"/>
          <p:cNvSpPr txBox="1"/>
          <p:nvPr/>
        </p:nvSpPr>
        <p:spPr>
          <a:xfrm>
            <a:off x="7060685" y="4013436"/>
            <a:ext cx="9120311" cy="464760"/>
          </a:xfrm>
          <a:prstGeom prst="rect">
            <a:avLst/>
          </a:prstGeom>
        </p:spPr>
        <p:txBody>
          <a:bodyPr lIns="0" tIns="0" rIns="0" bIns="0" rtlCol="0" anchor="t">
            <a:spAutoFit/>
          </a:bodyPr>
          <a:lstStyle/>
          <a:p>
            <a:pPr>
              <a:lnSpc>
                <a:spcPts val="3783"/>
              </a:lnSpc>
            </a:pPr>
            <a:r>
              <a:rPr lang="en-US" sz="2702" spc="54">
                <a:solidFill>
                  <a:srgbClr val="FFFFFF"/>
                </a:solidFill>
                <a:latin typeface="Roboto"/>
              </a:rPr>
              <a:t>How do I know God?</a:t>
            </a:r>
          </a:p>
        </p:txBody>
      </p:sp>
      <p:sp>
        <p:nvSpPr>
          <p:cNvPr id="16" name="AutoShape 2">
            <a:extLst>
              <a:ext uri="{FF2B5EF4-FFF2-40B4-BE49-F238E27FC236}">
                <a16:creationId xmlns:a16="http://schemas.microsoft.com/office/drawing/2014/main" id="{B23EB6CE-4286-4865-42D8-545B0C128568}"/>
              </a:ext>
            </a:extLst>
          </p:cNvPr>
          <p:cNvSpPr/>
          <p:nvPr/>
        </p:nvSpPr>
        <p:spPr>
          <a:xfrm>
            <a:off x="4519965" y="1701255"/>
            <a:ext cx="13768036" cy="106190"/>
          </a:xfrm>
          <a:prstGeom prst="rect">
            <a:avLst/>
          </a:prstGeom>
          <a:solidFill>
            <a:srgbClr val="4C7FC8"/>
          </a:solidFill>
        </p:spPr>
        <p:txBody>
          <a:bodyPr/>
          <a:lstStyle/>
          <a:p>
            <a:endParaRPr lang="en-GB"/>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530</Words>
  <Application>Microsoft Macintosh PowerPoint</Application>
  <PresentationFormat>Custom</PresentationFormat>
  <Paragraphs>55</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Calibri</vt:lpstr>
      <vt:lpstr>Calibri (MS) Bold</vt:lpstr>
      <vt:lpstr>Roboto Italics</vt:lpstr>
      <vt:lpstr>Roboto</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Faith Seeking Understanding</dc:title>
  <cp:lastModifiedBy>Jack Driver-Szekely</cp:lastModifiedBy>
  <cp:revision>2</cp:revision>
  <dcterms:created xsi:type="dcterms:W3CDTF">2006-08-16T00:00:00Z</dcterms:created>
  <dcterms:modified xsi:type="dcterms:W3CDTF">2024-04-16T13:37:27Z</dcterms:modified>
  <dc:identifier>DAGCkhKkRQk</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2881040</vt:lpwstr>
  </property>
  <property fmtid="{D5CDD505-2E9C-101B-9397-08002B2CF9AE}" name="NXPowerLiteSettings" pid="3">
    <vt:lpwstr>F7000400038000</vt:lpwstr>
  </property>
  <property fmtid="{D5CDD505-2E9C-101B-9397-08002B2CF9AE}" name="NXPowerLiteVersion" pid="4">
    <vt:lpwstr>S10.2.0</vt:lpwstr>
  </property>
</Properties>
</file>