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Calibri (MS) Bold" panose="020F0702030404030204" pitchFamily="34" charset="0"/>
      <p:regular r:id="rId26"/>
      <p:bold r:id="rId27"/>
    </p:embeddedFont>
    <p:embeddedFont>
      <p:font typeface="Calibri (MS) Bold Italics" panose="020F07020304040A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boto Bold" panose="02000000000000000000" pitchFamily="2" charset="0"/>
      <p:regular r:id="rId36"/>
      <p:bold r:id="rId37"/>
    </p:embeddedFont>
    <p:embeddedFont>
      <p:font typeface="Roboto Bold Italics" panose="02000000000000000000" pitchFamily="2" charset="0"/>
      <p:regular r:id="rId38"/>
      <p:bold r:id="rId39"/>
      <p:italic r:id="rId40"/>
      <p:boldItalic r:id="rId41"/>
    </p:embeddedFont>
    <p:embeddedFont>
      <p:font typeface="Roboto Italics" panose="02000000000000000000" pitchFamily="2"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4573" autoAdjust="0"/>
  </p:normalViewPr>
  <p:slideViewPr>
    <p:cSldViewPr>
      <p:cViewPr>
        <p:scale>
          <a:sx n="74" d="100"/>
          <a:sy n="74" d="100"/>
        </p:scale>
        <p:origin x="-71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yellow and white text on a blue background&#10;&#10;AI-generated content may be incorrect.">
            <a:extLst>
              <a:ext uri="{FF2B5EF4-FFF2-40B4-BE49-F238E27FC236}">
                <a16:creationId xmlns:a16="http://schemas.microsoft.com/office/drawing/2014/main" id="{EE2077C6-94D8-1BC6-C0BF-AD1ABDE0719B}"/>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923"/>
            <a:ext cx="18287980" cy="10285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476484" y="1028700"/>
            <a:ext cx="8152773" cy="8152773"/>
          </a:xfrm>
          <a:custGeom>
            <a:avLst/>
            <a:gdLst/>
            <a:ahLst/>
            <a:cxnLst/>
            <a:rect l="l" t="t" r="r" b="b"/>
            <a:pathLst>
              <a:path w="8152773" h="8152773">
                <a:moveTo>
                  <a:pt x="0" y="0"/>
                </a:moveTo>
                <a:lnTo>
                  <a:pt x="8152773" y="0"/>
                </a:lnTo>
                <a:lnTo>
                  <a:pt x="8152773" y="8152773"/>
                </a:lnTo>
                <a:lnTo>
                  <a:pt x="0" y="8152773"/>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047602" y="594484"/>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Holy Spirit</a:t>
            </a:r>
            <a:r>
              <a:rPr lang="en-US" sz="3899" spc="77">
                <a:solidFill>
                  <a:srgbClr val="FDC535"/>
                </a:solidFill>
                <a:latin typeface="Roboto"/>
                <a:ea typeface="Roboto"/>
                <a:cs typeface="Roboto"/>
                <a:sym typeface="Roboto"/>
              </a:rPr>
              <a:t>?</a:t>
            </a:r>
          </a:p>
        </p:txBody>
      </p:sp>
      <p:sp>
        <p:nvSpPr>
          <p:cNvPr id="6" name="TextBox 6"/>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WHO</a:t>
            </a:r>
          </a:p>
        </p:txBody>
      </p:sp>
      <p:sp>
        <p:nvSpPr>
          <p:cNvPr id="7" name="TextBox 7"/>
          <p:cNvSpPr txBox="1"/>
          <p:nvPr/>
        </p:nvSpPr>
        <p:spPr>
          <a:xfrm>
            <a:off x="7209058" y="2727332"/>
            <a:ext cx="9459454" cy="6188371"/>
          </a:xfrm>
          <a:prstGeom prst="rect">
            <a:avLst/>
          </a:prstGeom>
        </p:spPr>
        <p:txBody>
          <a:bodyPr lIns="0" tIns="0" rIns="0" bIns="0" rtlCol="0" anchor="t">
            <a:spAutoFit/>
          </a:bodyPr>
          <a:lstStyle/>
          <a:p>
            <a:pPr algn="l">
              <a:lnSpc>
                <a:spcPts val="11817"/>
              </a:lnSpc>
            </a:pPr>
            <a:r>
              <a:rPr lang="en-US" sz="9766" b="1" spc="351">
                <a:solidFill>
                  <a:srgbClr val="FFFFFF"/>
                </a:solidFill>
                <a:latin typeface="Calibri (MS) Bold"/>
                <a:ea typeface="Calibri (MS) Bold"/>
                <a:cs typeface="Calibri (MS) Bold"/>
                <a:sym typeface="Calibri (MS) Bold"/>
              </a:rPr>
              <a:t>THE HOLY SPIRIT IS </a:t>
            </a:r>
            <a:r>
              <a:rPr lang="en-US" sz="9766" b="1" i="1" spc="351">
                <a:solidFill>
                  <a:srgbClr val="FDC535"/>
                </a:solidFill>
                <a:latin typeface="Calibri (MS) Bold Italics"/>
                <a:ea typeface="Calibri (MS) Bold Italics"/>
                <a:cs typeface="Calibri (MS) Bold Italics"/>
                <a:sym typeface="Calibri (MS) Bold Italics"/>
              </a:rPr>
              <a:t>FULLY</a:t>
            </a:r>
            <a:r>
              <a:rPr lang="en-US" sz="9766" b="1" spc="351">
                <a:solidFill>
                  <a:srgbClr val="FFFFFF"/>
                </a:solidFill>
                <a:latin typeface="Calibri (MS) Bold"/>
                <a:ea typeface="Calibri (MS) Bold"/>
                <a:cs typeface="Calibri (MS) Bold"/>
                <a:sym typeface="Calibri (MS) Bold"/>
              </a:rPr>
              <a:t> AND </a:t>
            </a:r>
            <a:r>
              <a:rPr lang="en-US" sz="9766" b="1" i="1" spc="351">
                <a:solidFill>
                  <a:srgbClr val="FDC535"/>
                </a:solidFill>
                <a:latin typeface="Calibri (MS) Bold Italics"/>
                <a:ea typeface="Calibri (MS) Bold Italics"/>
                <a:cs typeface="Calibri (MS) Bold Italics"/>
                <a:sym typeface="Calibri (MS) Bold Italics"/>
              </a:rPr>
              <a:t>COMPLETELY</a:t>
            </a:r>
            <a:r>
              <a:rPr lang="en-US" sz="9766" b="1" spc="351">
                <a:solidFill>
                  <a:srgbClr val="FFFFFF"/>
                </a:solidFill>
                <a:latin typeface="Calibri (MS) Bold"/>
                <a:ea typeface="Calibri (MS) Bold"/>
                <a:cs typeface="Calibri (MS) Bold"/>
                <a:sym typeface="Calibri (MS) Bold"/>
              </a:rPr>
              <a:t> GOD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Freeform 2"/>
          <p:cNvSpPr/>
          <p:nvPr/>
        </p:nvSpPr>
        <p:spPr>
          <a:xfrm>
            <a:off x="-2848180" y="1028700"/>
            <a:ext cx="9521364" cy="8950082"/>
          </a:xfrm>
          <a:custGeom>
            <a:avLst/>
            <a:gdLst/>
            <a:ahLst/>
            <a:cxnLst/>
            <a:rect l="l" t="t" r="r" b="b"/>
            <a:pathLst>
              <a:path w="9521364" h="8950082">
                <a:moveTo>
                  <a:pt x="0" y="0"/>
                </a:moveTo>
                <a:lnTo>
                  <a:pt x="9521364" y="0"/>
                </a:lnTo>
                <a:lnTo>
                  <a:pt x="9521364" y="8950082"/>
                </a:lnTo>
                <a:lnTo>
                  <a:pt x="0" y="89500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4387169" y="-632631"/>
            <a:ext cx="12241088" cy="12040822"/>
            <a:chOff x="0" y="0"/>
            <a:chExt cx="826319" cy="812800"/>
          </a:xfrm>
        </p:grpSpPr>
        <p:sp>
          <p:nvSpPr>
            <p:cNvPr id="4" name="Freeform 4"/>
            <p:cNvSpPr/>
            <p:nvPr/>
          </p:nvSpPr>
          <p:spPr>
            <a:xfrm>
              <a:off x="0" y="0"/>
              <a:ext cx="826319" cy="812800"/>
            </a:xfrm>
            <a:custGeom>
              <a:avLst/>
              <a:gdLst/>
              <a:ahLst/>
              <a:cxnLst/>
              <a:rect l="l" t="t" r="r" b="b"/>
              <a:pathLst>
                <a:path w="826319" h="812800">
                  <a:moveTo>
                    <a:pt x="413159" y="0"/>
                  </a:moveTo>
                  <a:cubicBezTo>
                    <a:pt x="184978" y="0"/>
                    <a:pt x="0" y="181951"/>
                    <a:pt x="0" y="406400"/>
                  </a:cubicBezTo>
                  <a:cubicBezTo>
                    <a:pt x="0" y="630849"/>
                    <a:pt x="184978" y="812800"/>
                    <a:pt x="413159" y="812800"/>
                  </a:cubicBezTo>
                  <a:cubicBezTo>
                    <a:pt x="641341" y="812800"/>
                    <a:pt x="826319" y="630849"/>
                    <a:pt x="826319" y="406400"/>
                  </a:cubicBezTo>
                  <a:cubicBezTo>
                    <a:pt x="826319" y="181951"/>
                    <a:pt x="641341" y="0"/>
                    <a:pt x="413159" y="0"/>
                  </a:cubicBezTo>
                  <a:close/>
                </a:path>
              </a:pathLst>
            </a:custGeom>
            <a:ln w="276225" cap="sq">
              <a:solidFill>
                <a:srgbClr val="FDC535"/>
              </a:solidFill>
              <a:prstDash val="solid"/>
              <a:miter/>
            </a:ln>
          </p:spPr>
          <p:txBody>
            <a:bodyPr/>
            <a:lstStyle/>
            <a:p>
              <a:endParaRPr lang="en-GB"/>
            </a:p>
          </p:txBody>
        </p:sp>
        <p:sp>
          <p:nvSpPr>
            <p:cNvPr id="5" name="TextBox 5"/>
            <p:cNvSpPr txBox="1"/>
            <p:nvPr/>
          </p:nvSpPr>
          <p:spPr>
            <a:xfrm>
              <a:off x="77467" y="9525"/>
              <a:ext cx="671384" cy="727075"/>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8492460" y="895350"/>
            <a:ext cx="8643747" cy="5555107"/>
          </a:xfrm>
          <a:prstGeom prst="rect">
            <a:avLst/>
          </a:prstGeom>
        </p:spPr>
        <p:txBody>
          <a:bodyPr lIns="0" tIns="0" rIns="0" bIns="0" rtlCol="0" anchor="t">
            <a:spAutoFit/>
          </a:bodyPr>
          <a:lstStyle/>
          <a:p>
            <a:pPr algn="l">
              <a:lnSpc>
                <a:spcPts val="7138"/>
              </a:lnSpc>
            </a:pPr>
            <a:r>
              <a:rPr lang="en-US" sz="5899" b="1" spc="212">
                <a:solidFill>
                  <a:srgbClr val="FFFFFF"/>
                </a:solidFill>
                <a:latin typeface="Calibri (MS) Bold"/>
                <a:ea typeface="Calibri (MS) Bold"/>
                <a:cs typeface="Calibri (MS) Bold"/>
                <a:sym typeface="Calibri (MS) Bold"/>
              </a:rPr>
              <a:t>HOW DO WE SEE THE SAME HOLY SPIRIT IN THE OLD AND NEW TESTAMENT? </a:t>
            </a:r>
            <a:r>
              <a:rPr lang="en-US" sz="5899" b="1" spc="212" dirty="0">
                <a:solidFill>
                  <a:srgbClr val="FFFFFF"/>
                </a:solidFill>
                <a:latin typeface="Calibri (MS) Bold"/>
                <a:ea typeface="Calibri (MS) Bold"/>
                <a:cs typeface="Calibri (MS) Bold"/>
                <a:sym typeface="Calibri (MS) Bold"/>
              </a:rPr>
              <a:t>WHAT ROLE DOES THE HOLY SPIRIT PLAY IN YOUR FAITH?</a:t>
            </a:r>
          </a:p>
        </p:txBody>
      </p:sp>
      <p:grpSp>
        <p:nvGrpSpPr>
          <p:cNvPr id="7" name="Group 7"/>
          <p:cNvGrpSpPr/>
          <p:nvPr/>
        </p:nvGrpSpPr>
        <p:grpSpPr>
          <a:xfrm>
            <a:off x="14894169" y="6761204"/>
            <a:ext cx="3015762" cy="3015762"/>
            <a:chOff x="0" y="0"/>
            <a:chExt cx="4021015" cy="4021015"/>
          </a:xfrm>
        </p:grpSpPr>
        <p:grpSp>
          <p:nvGrpSpPr>
            <p:cNvPr id="8" name="Group 8"/>
            <p:cNvGrpSpPr/>
            <p:nvPr/>
          </p:nvGrpSpPr>
          <p:grpSpPr>
            <a:xfrm>
              <a:off x="0" y="0"/>
              <a:ext cx="4021015" cy="4021015"/>
              <a:chOff x="0" y="0"/>
              <a:chExt cx="1857167" cy="1857167"/>
            </a:xfrm>
          </p:grpSpPr>
          <p:sp>
            <p:nvSpPr>
              <p:cNvPr id="9" name="Freeform 9"/>
              <p:cNvSpPr/>
              <p:nvPr/>
            </p:nvSpPr>
            <p:spPr>
              <a:xfrm>
                <a:off x="0" y="0"/>
                <a:ext cx="1857167" cy="1857167"/>
              </a:xfrm>
              <a:custGeom>
                <a:avLst/>
                <a:gdLst/>
                <a:ahLst/>
                <a:cxnLst/>
                <a:rect l="l" t="t" r="r" b="b"/>
                <a:pathLst>
                  <a:path w="1857167" h="1857167">
                    <a:moveTo>
                      <a:pt x="55994" y="0"/>
                    </a:moveTo>
                    <a:lnTo>
                      <a:pt x="1801173" y="0"/>
                    </a:lnTo>
                    <a:cubicBezTo>
                      <a:pt x="1832097" y="0"/>
                      <a:pt x="1857167" y="25069"/>
                      <a:pt x="1857167" y="55994"/>
                    </a:cubicBezTo>
                    <a:lnTo>
                      <a:pt x="1857167" y="1801173"/>
                    </a:lnTo>
                    <a:cubicBezTo>
                      <a:pt x="1857167" y="1832097"/>
                      <a:pt x="1832097" y="1857167"/>
                      <a:pt x="1801173" y="1857167"/>
                    </a:cubicBezTo>
                    <a:lnTo>
                      <a:pt x="55994" y="1857167"/>
                    </a:lnTo>
                    <a:cubicBezTo>
                      <a:pt x="25069" y="1857167"/>
                      <a:pt x="0" y="1832097"/>
                      <a:pt x="0" y="1801173"/>
                    </a:cubicBezTo>
                    <a:lnTo>
                      <a:pt x="0" y="55994"/>
                    </a:lnTo>
                    <a:cubicBezTo>
                      <a:pt x="0" y="25069"/>
                      <a:pt x="25069" y="0"/>
                      <a:pt x="55994" y="0"/>
                    </a:cubicBezTo>
                    <a:close/>
                  </a:path>
                </a:pathLst>
              </a:custGeom>
              <a:solidFill>
                <a:srgbClr val="FDC535"/>
              </a:solidFill>
            </p:spPr>
            <p:txBody>
              <a:bodyPr/>
              <a:lstStyle/>
              <a:p>
                <a:endParaRPr lang="en-GB"/>
              </a:p>
            </p:txBody>
          </p:sp>
          <p:sp>
            <p:nvSpPr>
              <p:cNvPr id="10" name="TextBox 10"/>
              <p:cNvSpPr txBox="1"/>
              <p:nvPr/>
            </p:nvSpPr>
            <p:spPr>
              <a:xfrm>
                <a:off x="0" y="-47625"/>
                <a:ext cx="1857167" cy="1904792"/>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250687" y="250687"/>
              <a:ext cx="3519642" cy="3519642"/>
            </a:xfrm>
            <a:custGeom>
              <a:avLst/>
              <a:gdLst/>
              <a:ahLst/>
              <a:cxnLst/>
              <a:rect l="l" t="t" r="r" b="b"/>
              <a:pathLst>
                <a:path w="3519642" h="3519642">
                  <a:moveTo>
                    <a:pt x="0" y="0"/>
                  </a:moveTo>
                  <a:lnTo>
                    <a:pt x="3519642" y="0"/>
                  </a:lnTo>
                  <a:lnTo>
                    <a:pt x="3519642" y="3519642"/>
                  </a:lnTo>
                  <a:lnTo>
                    <a:pt x="0" y="3519642"/>
                  </a:lnTo>
                  <a:lnTo>
                    <a:pt x="0" y="0"/>
                  </a:lnTo>
                  <a:close/>
                </a:path>
              </a:pathLst>
            </a:custGeom>
            <a:blipFill>
              <a:blip r:embed="rId4"/>
              <a:stretch>
                <a:fillRect/>
              </a:stretch>
            </a:blipFill>
          </p:spPr>
          <p:txBody>
            <a:bodyP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6358198" y="2049730"/>
            <a:ext cx="11929802" cy="7755341"/>
          </a:xfrm>
          <a:prstGeom prst="rect">
            <a:avLst/>
          </a:prstGeom>
        </p:spPr>
        <p:txBody>
          <a:bodyPr lIns="0" tIns="0" rIns="0" bIns="0" rtlCol="0" anchor="t">
            <a:spAutoFit/>
          </a:bodyPr>
          <a:lstStyle/>
          <a:p>
            <a:pPr algn="l">
              <a:lnSpc>
                <a:spcPts val="5140"/>
              </a:lnSpc>
            </a:pPr>
            <a:r>
              <a:rPr lang="en-US" sz="3671" spc="73">
                <a:solidFill>
                  <a:srgbClr val="FFFFFF"/>
                </a:solidFill>
                <a:latin typeface="Roboto"/>
                <a:ea typeface="Roboto"/>
                <a:cs typeface="Roboto"/>
                <a:sym typeface="Roboto"/>
              </a:rPr>
              <a:t>We believe in the Holy Spirit,</a:t>
            </a:r>
          </a:p>
          <a:p>
            <a:pPr algn="l">
              <a:lnSpc>
                <a:spcPts val="5140"/>
              </a:lnSpc>
            </a:pPr>
            <a:r>
              <a:rPr lang="en-US" sz="3671" spc="73">
                <a:solidFill>
                  <a:srgbClr val="FFFFFF"/>
                </a:solidFill>
                <a:latin typeface="Roboto"/>
                <a:ea typeface="Roboto"/>
                <a:cs typeface="Roboto"/>
                <a:sym typeface="Roboto"/>
              </a:rPr>
              <a:t>the Lord, the giver of life,</a:t>
            </a:r>
          </a:p>
          <a:p>
            <a:pPr algn="l">
              <a:lnSpc>
                <a:spcPts val="5140"/>
              </a:lnSpc>
            </a:pPr>
            <a:r>
              <a:rPr lang="en-US" sz="3671" spc="73">
                <a:solidFill>
                  <a:srgbClr val="FFFFFF"/>
                </a:solidFill>
                <a:latin typeface="Roboto"/>
                <a:ea typeface="Roboto"/>
                <a:cs typeface="Roboto"/>
                <a:sym typeface="Roboto"/>
              </a:rPr>
              <a:t>who proceeds from the Father and the Son,</a:t>
            </a:r>
          </a:p>
          <a:p>
            <a:pPr algn="l">
              <a:lnSpc>
                <a:spcPts val="5140"/>
              </a:lnSpc>
            </a:pPr>
            <a:r>
              <a:rPr lang="en-US" sz="3671" spc="73">
                <a:solidFill>
                  <a:srgbClr val="FFFFFF"/>
                </a:solidFill>
                <a:latin typeface="Roboto"/>
                <a:ea typeface="Roboto"/>
                <a:cs typeface="Roboto"/>
                <a:sym typeface="Roboto"/>
              </a:rPr>
              <a:t>who with the Father and the Son </a:t>
            </a:r>
          </a:p>
          <a:p>
            <a:pPr algn="l">
              <a:lnSpc>
                <a:spcPts val="5140"/>
              </a:lnSpc>
            </a:pPr>
            <a:r>
              <a:rPr lang="en-US" sz="3671" spc="73">
                <a:solidFill>
                  <a:srgbClr val="FFFFFF"/>
                </a:solidFill>
                <a:latin typeface="Roboto"/>
                <a:ea typeface="Roboto"/>
                <a:cs typeface="Roboto"/>
                <a:sym typeface="Roboto"/>
              </a:rPr>
              <a:t>is worshipped and glorified,</a:t>
            </a:r>
          </a:p>
          <a:p>
            <a:pPr algn="l">
              <a:lnSpc>
                <a:spcPts val="5140"/>
              </a:lnSpc>
            </a:pPr>
            <a:r>
              <a:rPr lang="en-US" sz="3671" spc="73">
                <a:solidFill>
                  <a:srgbClr val="FFFFFF"/>
                </a:solidFill>
                <a:latin typeface="Roboto"/>
                <a:ea typeface="Roboto"/>
                <a:cs typeface="Roboto"/>
                <a:sym typeface="Roboto"/>
              </a:rPr>
              <a:t>who has spoken through the prophets.</a:t>
            </a:r>
          </a:p>
          <a:p>
            <a:pPr algn="l">
              <a:lnSpc>
                <a:spcPts val="5140"/>
              </a:lnSpc>
            </a:pPr>
            <a:r>
              <a:rPr lang="en-US" sz="3671" i="1" spc="73">
                <a:solidFill>
                  <a:srgbClr val="FDC535"/>
                </a:solidFill>
                <a:latin typeface="Roboto Italics"/>
                <a:ea typeface="Roboto Italics"/>
                <a:cs typeface="Roboto Italics"/>
                <a:sym typeface="Roboto Italics"/>
              </a:rPr>
              <a:t>We believe in one holy catholic and apostolic Church.</a:t>
            </a:r>
          </a:p>
          <a:p>
            <a:pPr algn="l">
              <a:lnSpc>
                <a:spcPts val="5140"/>
              </a:lnSpc>
            </a:pPr>
            <a:r>
              <a:rPr lang="en-US" sz="3671" spc="73">
                <a:solidFill>
                  <a:srgbClr val="FFFFFF"/>
                </a:solidFill>
                <a:latin typeface="Roboto"/>
                <a:ea typeface="Roboto"/>
                <a:cs typeface="Roboto"/>
                <a:sym typeface="Roboto"/>
              </a:rPr>
              <a:t>We acknowledge one baptism </a:t>
            </a:r>
          </a:p>
          <a:p>
            <a:pPr algn="l">
              <a:lnSpc>
                <a:spcPts val="5140"/>
              </a:lnSpc>
            </a:pPr>
            <a:r>
              <a:rPr lang="en-US" sz="3671" spc="73">
                <a:solidFill>
                  <a:srgbClr val="FFFFFF"/>
                </a:solidFill>
                <a:latin typeface="Roboto"/>
                <a:ea typeface="Roboto"/>
                <a:cs typeface="Roboto"/>
                <a:sym typeface="Roboto"/>
              </a:rPr>
              <a:t>for the forgiveness of sins.</a:t>
            </a:r>
          </a:p>
          <a:p>
            <a:pPr algn="l">
              <a:lnSpc>
                <a:spcPts val="5140"/>
              </a:lnSpc>
            </a:pPr>
            <a:r>
              <a:rPr lang="en-US" sz="3671" spc="73">
                <a:solidFill>
                  <a:srgbClr val="FFFFFF"/>
                </a:solidFill>
                <a:latin typeface="Roboto"/>
                <a:ea typeface="Roboto"/>
                <a:cs typeface="Roboto"/>
                <a:sym typeface="Roboto"/>
              </a:rPr>
              <a:t>We look for the resurrection of the dead,</a:t>
            </a:r>
          </a:p>
          <a:p>
            <a:pPr algn="l">
              <a:lnSpc>
                <a:spcPts val="5140"/>
              </a:lnSpc>
            </a:pPr>
            <a:r>
              <a:rPr lang="en-US" sz="3671" spc="73">
                <a:solidFill>
                  <a:srgbClr val="FFFFFF"/>
                </a:solidFill>
                <a:latin typeface="Roboto"/>
                <a:ea typeface="Roboto"/>
                <a:cs typeface="Roboto"/>
                <a:sym typeface="Roboto"/>
              </a:rPr>
              <a:t>and the life of the world to come.</a:t>
            </a:r>
          </a:p>
          <a:p>
            <a:pPr algn="l">
              <a:lnSpc>
                <a:spcPts val="5140"/>
              </a:lnSpc>
            </a:pPr>
            <a:r>
              <a:rPr lang="en-US" sz="3671" spc="73">
                <a:solidFill>
                  <a:srgbClr val="FFFFFF"/>
                </a:solidFill>
                <a:latin typeface="Roboto"/>
                <a:ea typeface="Roboto"/>
                <a:cs typeface="Roboto"/>
                <a:sym typeface="Roboto"/>
              </a:rPr>
              <a:t>Amen.</a:t>
            </a:r>
          </a:p>
        </p:txBody>
      </p:sp>
      <p:sp>
        <p:nvSpPr>
          <p:cNvPr id="5" name="Freeform 5"/>
          <p:cNvSpPr/>
          <p:nvPr/>
        </p:nvSpPr>
        <p:spPr>
          <a:xfrm>
            <a:off x="-2000964" y="424126"/>
            <a:ext cx="6767505" cy="8354945"/>
          </a:xfrm>
          <a:custGeom>
            <a:avLst/>
            <a:gdLst/>
            <a:ahLst/>
            <a:cxnLst/>
            <a:rect l="l" t="t" r="r" b="b"/>
            <a:pathLst>
              <a:path w="6767505" h="8354945">
                <a:moveTo>
                  <a:pt x="0" y="0"/>
                </a:moveTo>
                <a:lnTo>
                  <a:pt x="6767505" y="0"/>
                </a:lnTo>
                <a:lnTo>
                  <a:pt x="6767505" y="8354945"/>
                </a:lnTo>
                <a:lnTo>
                  <a:pt x="0" y="8354945"/>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9144000" y="590639"/>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Church</a:t>
            </a:r>
            <a:r>
              <a:rPr lang="en-US" sz="3899" spc="77">
                <a:solidFill>
                  <a:srgbClr val="FDC535"/>
                </a:solidFill>
                <a:latin typeface="Roboto"/>
                <a:ea typeface="Roboto"/>
                <a:cs typeface="Roboto"/>
                <a:sym typeface="Roboto"/>
              </a:rPr>
              <a:t>?</a:t>
            </a:r>
          </a:p>
        </p:txBody>
      </p:sp>
      <p:sp>
        <p:nvSpPr>
          <p:cNvPr id="7" name="TextBox 7"/>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000964" y="424126"/>
            <a:ext cx="6767505" cy="8354945"/>
          </a:xfrm>
          <a:custGeom>
            <a:avLst/>
            <a:gdLst/>
            <a:ahLst/>
            <a:cxnLst/>
            <a:rect l="l" t="t" r="r" b="b"/>
            <a:pathLst>
              <a:path w="6767505" h="8354945">
                <a:moveTo>
                  <a:pt x="0" y="0"/>
                </a:moveTo>
                <a:lnTo>
                  <a:pt x="6767505" y="0"/>
                </a:lnTo>
                <a:lnTo>
                  <a:pt x="6767505" y="8354945"/>
                </a:lnTo>
                <a:lnTo>
                  <a:pt x="0" y="8354945"/>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144000" y="590639"/>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Church</a:t>
            </a:r>
            <a:r>
              <a:rPr lang="en-US" sz="3899" spc="77">
                <a:solidFill>
                  <a:srgbClr val="FDC535"/>
                </a:solidFill>
                <a:latin typeface="Roboto"/>
                <a:ea typeface="Roboto"/>
                <a:cs typeface="Roboto"/>
                <a:sym typeface="Roboto"/>
              </a:rPr>
              <a:t>?</a:t>
            </a:r>
          </a:p>
        </p:txBody>
      </p:sp>
      <p:sp>
        <p:nvSpPr>
          <p:cNvPr id="6" name="TextBox 6"/>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WHAT</a:t>
            </a:r>
          </a:p>
        </p:txBody>
      </p:sp>
      <p:grpSp>
        <p:nvGrpSpPr>
          <p:cNvPr id="7" name="Group 7"/>
          <p:cNvGrpSpPr/>
          <p:nvPr/>
        </p:nvGrpSpPr>
        <p:grpSpPr>
          <a:xfrm>
            <a:off x="6111258" y="2278330"/>
            <a:ext cx="12737710" cy="670979"/>
            <a:chOff x="0" y="0"/>
            <a:chExt cx="16983614" cy="894639"/>
          </a:xfrm>
        </p:grpSpPr>
        <p:sp>
          <p:nvSpPr>
            <p:cNvPr id="8" name="TextBox 8"/>
            <p:cNvSpPr txBox="1"/>
            <p:nvPr/>
          </p:nvSpPr>
          <p:spPr>
            <a:xfrm>
              <a:off x="1078842" y="4234"/>
              <a:ext cx="15904771" cy="800445"/>
            </a:xfrm>
            <a:prstGeom prst="rect">
              <a:avLst/>
            </a:prstGeom>
          </p:spPr>
          <p:txBody>
            <a:bodyPr lIns="0" tIns="0" rIns="0" bIns="0" rtlCol="0" anchor="t">
              <a:spAutoFit/>
            </a:bodyPr>
            <a:lstStyle/>
            <a:p>
              <a:pPr algn="l">
                <a:lnSpc>
                  <a:spcPts val="4948"/>
                </a:lnSpc>
              </a:pPr>
              <a:r>
                <a:rPr lang="en-US" sz="3534" spc="70" dirty="0">
                  <a:solidFill>
                    <a:srgbClr val="FFFFFF"/>
                  </a:solidFill>
                  <a:latin typeface="Roboto"/>
                  <a:ea typeface="Roboto"/>
                  <a:cs typeface="Roboto"/>
                  <a:sym typeface="Roboto"/>
                </a:rPr>
                <a:t>Acts 1</a:t>
              </a:r>
            </a:p>
          </p:txBody>
        </p:sp>
        <p:sp>
          <p:nvSpPr>
            <p:cNvPr id="9" name="Freeform 9"/>
            <p:cNvSpPr/>
            <p:nvPr/>
          </p:nvSpPr>
          <p:spPr>
            <a:xfrm>
              <a:off x="0" y="0"/>
              <a:ext cx="925887" cy="894639"/>
            </a:xfrm>
            <a:custGeom>
              <a:avLst/>
              <a:gdLst/>
              <a:ahLst/>
              <a:cxnLst/>
              <a:rect l="l" t="t" r="r" b="b"/>
              <a:pathLst>
                <a:path w="925887" h="894639">
                  <a:moveTo>
                    <a:pt x="0" y="0"/>
                  </a:moveTo>
                  <a:lnTo>
                    <a:pt x="925887" y="0"/>
                  </a:lnTo>
                  <a:lnTo>
                    <a:pt x="925887" y="894639"/>
                  </a:lnTo>
                  <a:lnTo>
                    <a:pt x="0" y="894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0" name="TextBox 10"/>
          <p:cNvSpPr txBox="1"/>
          <p:nvPr/>
        </p:nvSpPr>
        <p:spPr>
          <a:xfrm>
            <a:off x="7300865" y="3021638"/>
            <a:ext cx="10400396" cy="7109800"/>
          </a:xfrm>
          <a:prstGeom prst="rect">
            <a:avLst/>
          </a:prstGeom>
        </p:spPr>
        <p:txBody>
          <a:bodyPr lIns="0" tIns="0" rIns="0" bIns="0" rtlCol="0" anchor="t">
            <a:spAutoFit/>
          </a:bodyPr>
          <a:lstStyle/>
          <a:p>
            <a:pPr algn="l">
              <a:lnSpc>
                <a:spcPts val="3528"/>
              </a:lnSpc>
            </a:pPr>
            <a:r>
              <a:rPr lang="en-US" sz="2520" b="1" spc="50" dirty="0">
                <a:solidFill>
                  <a:srgbClr val="FDC535"/>
                </a:solidFill>
                <a:latin typeface="Roboto Bold"/>
                <a:ea typeface="Roboto Bold"/>
                <a:cs typeface="Roboto Bold"/>
                <a:sym typeface="Roboto Bold"/>
              </a:rPr>
              <a:t>They gathered in one place</a:t>
            </a:r>
            <a:r>
              <a:rPr lang="en-US" sz="2520" spc="50" dirty="0">
                <a:solidFill>
                  <a:srgbClr val="FFFFFF"/>
                </a:solidFill>
                <a:latin typeface="Roboto"/>
                <a:ea typeface="Roboto"/>
                <a:cs typeface="Roboto"/>
                <a:sym typeface="Roboto"/>
              </a:rPr>
              <a:t>: 13a When they arrived, they went upstairs to the room where they were staying. </a:t>
            </a:r>
          </a:p>
          <a:p>
            <a:pPr algn="l">
              <a:lnSpc>
                <a:spcPts val="3528"/>
              </a:lnSpc>
            </a:pPr>
            <a:endParaRPr lang="en-US" sz="2520" spc="50" dirty="0">
              <a:solidFill>
                <a:srgbClr val="FFFFFF"/>
              </a:solidFill>
              <a:latin typeface="Roboto"/>
              <a:ea typeface="Roboto"/>
              <a:cs typeface="Roboto"/>
              <a:sym typeface="Roboto"/>
            </a:endParaRPr>
          </a:p>
          <a:p>
            <a:pPr algn="l">
              <a:lnSpc>
                <a:spcPts val="3528"/>
              </a:lnSpc>
            </a:pPr>
            <a:r>
              <a:rPr lang="en-US" sz="2520" b="1" spc="50" dirty="0">
                <a:solidFill>
                  <a:srgbClr val="FDC535"/>
                </a:solidFill>
                <a:latin typeface="Roboto Bold"/>
                <a:ea typeface="Roboto Bold"/>
                <a:cs typeface="Roboto Bold"/>
                <a:sym typeface="Roboto Bold"/>
              </a:rPr>
              <a:t>They were known:</a:t>
            </a:r>
            <a:r>
              <a:rPr lang="en-US" sz="2520" spc="50" dirty="0">
                <a:solidFill>
                  <a:srgbClr val="FFFFFF"/>
                </a:solidFill>
                <a:latin typeface="Roboto"/>
                <a:ea typeface="Roboto"/>
                <a:cs typeface="Roboto"/>
                <a:sym typeface="Roboto"/>
              </a:rPr>
              <a:t> 13bThose present were Peter, John, James and Andrew; Philip and Thomas, Bartholomew and Matthew; James son of Alphaeus and Simon the Zealot, and Judas son of James. </a:t>
            </a:r>
          </a:p>
          <a:p>
            <a:pPr algn="l">
              <a:lnSpc>
                <a:spcPts val="3528"/>
              </a:lnSpc>
            </a:pPr>
            <a:endParaRPr lang="en-US" sz="2520" spc="50" dirty="0">
              <a:solidFill>
                <a:srgbClr val="FFFFFF"/>
              </a:solidFill>
              <a:latin typeface="Roboto"/>
              <a:ea typeface="Roboto"/>
              <a:cs typeface="Roboto"/>
              <a:sym typeface="Roboto"/>
            </a:endParaRPr>
          </a:p>
          <a:p>
            <a:pPr algn="l">
              <a:lnSpc>
                <a:spcPts val="3528"/>
              </a:lnSpc>
            </a:pPr>
            <a:r>
              <a:rPr lang="en-US" sz="2520" b="1" spc="50" dirty="0">
                <a:solidFill>
                  <a:srgbClr val="FDC535"/>
                </a:solidFill>
                <a:latin typeface="Roboto Bold"/>
                <a:ea typeface="Roboto Bold"/>
                <a:cs typeface="Roboto Bold"/>
                <a:sym typeface="Roboto Bold"/>
              </a:rPr>
              <a:t>They worshipped</a:t>
            </a:r>
            <a:r>
              <a:rPr lang="en-US" sz="2520" spc="50" dirty="0">
                <a:solidFill>
                  <a:srgbClr val="FFFFFF"/>
                </a:solidFill>
                <a:latin typeface="Roboto"/>
                <a:ea typeface="Roboto"/>
                <a:cs typeface="Roboto"/>
                <a:sym typeface="Roboto"/>
              </a:rPr>
              <a:t>: 14They all joined together constantly in prayer, along with the women and Mary, the mother of Jesus, and with his brothers.</a:t>
            </a:r>
          </a:p>
          <a:p>
            <a:pPr algn="l">
              <a:lnSpc>
                <a:spcPts val="3528"/>
              </a:lnSpc>
            </a:pPr>
            <a:endParaRPr lang="en-US" sz="2520" spc="50" dirty="0">
              <a:solidFill>
                <a:srgbClr val="FFFFFF"/>
              </a:solidFill>
              <a:latin typeface="Roboto"/>
              <a:ea typeface="Roboto"/>
              <a:cs typeface="Roboto"/>
              <a:sym typeface="Roboto"/>
            </a:endParaRPr>
          </a:p>
          <a:p>
            <a:pPr algn="l">
              <a:lnSpc>
                <a:spcPts val="3528"/>
              </a:lnSpc>
            </a:pPr>
            <a:r>
              <a:rPr lang="en-US" sz="2520" b="1" spc="50" dirty="0">
                <a:solidFill>
                  <a:srgbClr val="FDC535"/>
                </a:solidFill>
                <a:latin typeface="Roboto Bold"/>
                <a:ea typeface="Roboto Bold"/>
                <a:cs typeface="Roboto Bold"/>
                <a:sym typeface="Roboto Bold"/>
              </a:rPr>
              <a:t>They had a structure and prayed to God for help to build it:</a:t>
            </a:r>
            <a:r>
              <a:rPr lang="en-US" sz="2520" spc="50" dirty="0">
                <a:solidFill>
                  <a:srgbClr val="FFFFFF"/>
                </a:solidFill>
                <a:latin typeface="Roboto"/>
                <a:ea typeface="Roboto"/>
                <a:cs typeface="Roboto"/>
                <a:sym typeface="Roboto"/>
              </a:rPr>
              <a:t> 23 So they nominated two men: Joseph called Barsabbas (also known as Justus) and Matthias. 24 Then they prayed, “Lord, you know everyone’s heart. Show us which of these two you have chosen</a:t>
            </a:r>
          </a:p>
          <a:p>
            <a:pPr algn="l">
              <a:lnSpc>
                <a:spcPts val="3528"/>
              </a:lnSpc>
            </a:pPr>
            <a:endParaRPr lang="en-US" sz="2520" spc="50" dirty="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000964" y="424126"/>
            <a:ext cx="6767505" cy="8354945"/>
          </a:xfrm>
          <a:custGeom>
            <a:avLst/>
            <a:gdLst/>
            <a:ahLst/>
            <a:cxnLst/>
            <a:rect l="l" t="t" r="r" b="b"/>
            <a:pathLst>
              <a:path w="6767505" h="8354945">
                <a:moveTo>
                  <a:pt x="0" y="0"/>
                </a:moveTo>
                <a:lnTo>
                  <a:pt x="6767505" y="0"/>
                </a:lnTo>
                <a:lnTo>
                  <a:pt x="6767505" y="8354945"/>
                </a:lnTo>
                <a:lnTo>
                  <a:pt x="0" y="8354945"/>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144000" y="590639"/>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Church</a:t>
            </a:r>
            <a:r>
              <a:rPr lang="en-US" sz="3899" spc="77">
                <a:solidFill>
                  <a:srgbClr val="FDC535"/>
                </a:solidFill>
                <a:latin typeface="Roboto"/>
                <a:ea typeface="Roboto"/>
                <a:cs typeface="Roboto"/>
                <a:sym typeface="Roboto"/>
              </a:rPr>
              <a:t>?</a:t>
            </a:r>
          </a:p>
        </p:txBody>
      </p:sp>
      <p:sp>
        <p:nvSpPr>
          <p:cNvPr id="6" name="TextBox 6"/>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WHAT</a:t>
            </a:r>
          </a:p>
        </p:txBody>
      </p:sp>
      <p:grpSp>
        <p:nvGrpSpPr>
          <p:cNvPr id="7" name="Group 7"/>
          <p:cNvGrpSpPr/>
          <p:nvPr/>
        </p:nvGrpSpPr>
        <p:grpSpPr>
          <a:xfrm>
            <a:off x="6111258" y="2278330"/>
            <a:ext cx="12737710" cy="670979"/>
            <a:chOff x="0" y="0"/>
            <a:chExt cx="16983614" cy="894639"/>
          </a:xfrm>
        </p:grpSpPr>
        <p:sp>
          <p:nvSpPr>
            <p:cNvPr id="8" name="TextBox 8"/>
            <p:cNvSpPr txBox="1"/>
            <p:nvPr/>
          </p:nvSpPr>
          <p:spPr>
            <a:xfrm>
              <a:off x="1078842" y="4234"/>
              <a:ext cx="15904771" cy="800445"/>
            </a:xfrm>
            <a:prstGeom prst="rect">
              <a:avLst/>
            </a:prstGeom>
          </p:spPr>
          <p:txBody>
            <a:bodyPr lIns="0" tIns="0" rIns="0" bIns="0" rtlCol="0" anchor="t">
              <a:spAutoFit/>
            </a:bodyPr>
            <a:lstStyle/>
            <a:p>
              <a:pPr algn="l">
                <a:lnSpc>
                  <a:spcPts val="4948"/>
                </a:lnSpc>
              </a:pPr>
              <a:r>
                <a:rPr lang="en-US" sz="3534" spc="70">
                  <a:solidFill>
                    <a:srgbClr val="FFFFFF"/>
                  </a:solidFill>
                  <a:latin typeface="Roboto"/>
                  <a:ea typeface="Roboto"/>
                  <a:cs typeface="Roboto"/>
                  <a:sym typeface="Roboto"/>
                </a:rPr>
                <a:t>Acts 2</a:t>
              </a:r>
            </a:p>
          </p:txBody>
        </p:sp>
        <p:sp>
          <p:nvSpPr>
            <p:cNvPr id="9" name="Freeform 9"/>
            <p:cNvSpPr/>
            <p:nvPr/>
          </p:nvSpPr>
          <p:spPr>
            <a:xfrm>
              <a:off x="0" y="0"/>
              <a:ext cx="925887" cy="894639"/>
            </a:xfrm>
            <a:custGeom>
              <a:avLst/>
              <a:gdLst/>
              <a:ahLst/>
              <a:cxnLst/>
              <a:rect l="l" t="t" r="r" b="b"/>
              <a:pathLst>
                <a:path w="925887" h="894639">
                  <a:moveTo>
                    <a:pt x="0" y="0"/>
                  </a:moveTo>
                  <a:lnTo>
                    <a:pt x="925887" y="0"/>
                  </a:lnTo>
                  <a:lnTo>
                    <a:pt x="925887" y="894639"/>
                  </a:lnTo>
                  <a:lnTo>
                    <a:pt x="0" y="894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0" name="TextBox 10"/>
          <p:cNvSpPr txBox="1"/>
          <p:nvPr/>
        </p:nvSpPr>
        <p:spPr>
          <a:xfrm>
            <a:off x="7300865" y="3021638"/>
            <a:ext cx="10400396" cy="888491"/>
          </a:xfrm>
          <a:prstGeom prst="rect">
            <a:avLst/>
          </a:prstGeom>
        </p:spPr>
        <p:txBody>
          <a:bodyPr lIns="0" tIns="0" rIns="0" bIns="0" rtlCol="0" anchor="t">
            <a:spAutoFit/>
          </a:bodyPr>
          <a:lstStyle/>
          <a:p>
            <a:pPr algn="l">
              <a:lnSpc>
                <a:spcPts val="3528"/>
              </a:lnSpc>
            </a:pPr>
            <a:r>
              <a:rPr lang="en-US" sz="2520" spc="50" dirty="0">
                <a:solidFill>
                  <a:srgbClr val="FFFFFF"/>
                </a:solidFill>
                <a:latin typeface="Roboto"/>
                <a:ea typeface="Roboto"/>
                <a:cs typeface="Roboto"/>
                <a:sym typeface="Roboto"/>
              </a:rPr>
              <a:t>But the gathering we see in Acts 1 is not yet the church.</a:t>
            </a:r>
            <a:r>
              <a:rPr lang="en-US" sz="2520" spc="50" dirty="0">
                <a:solidFill>
                  <a:srgbClr val="FDC535"/>
                </a:solidFill>
                <a:latin typeface="Roboto"/>
                <a:ea typeface="Roboto"/>
                <a:cs typeface="Roboto"/>
                <a:sym typeface="Roboto"/>
              </a:rPr>
              <a:t> Tom Greggs, </a:t>
            </a:r>
            <a:r>
              <a:rPr lang="en-US" sz="2520" i="1" spc="50" dirty="0">
                <a:solidFill>
                  <a:srgbClr val="FDC535"/>
                </a:solidFill>
                <a:latin typeface="Roboto Italics"/>
                <a:ea typeface="Roboto Italics"/>
                <a:cs typeface="Roboto Italics"/>
                <a:sym typeface="Roboto Italics"/>
              </a:rPr>
              <a:t>Dogmatic Ecclesiology</a:t>
            </a:r>
            <a:r>
              <a:rPr lang="en-US" sz="2520" spc="50" dirty="0">
                <a:solidFill>
                  <a:srgbClr val="FDC535"/>
                </a:solidFill>
                <a:latin typeface="Roboto"/>
                <a:ea typeface="Roboto"/>
                <a:cs typeface="Roboto"/>
                <a:sym typeface="Roboto"/>
              </a:rPr>
              <a:t>, 12.</a:t>
            </a:r>
          </a:p>
        </p:txBody>
      </p:sp>
      <p:sp>
        <p:nvSpPr>
          <p:cNvPr id="11" name="TextBox 11"/>
          <p:cNvSpPr txBox="1"/>
          <p:nvPr/>
        </p:nvSpPr>
        <p:spPr>
          <a:xfrm>
            <a:off x="7300865" y="4367330"/>
            <a:ext cx="10400396" cy="888491"/>
          </a:xfrm>
          <a:prstGeom prst="rect">
            <a:avLst/>
          </a:prstGeom>
        </p:spPr>
        <p:txBody>
          <a:bodyPr lIns="0" tIns="0" rIns="0" bIns="0" rtlCol="0" anchor="t">
            <a:spAutoFit/>
          </a:bodyPr>
          <a:lstStyle/>
          <a:p>
            <a:pPr algn="l">
              <a:lnSpc>
                <a:spcPts val="3528"/>
              </a:lnSpc>
            </a:pPr>
            <a:r>
              <a:rPr lang="en-US" sz="2520" spc="50" dirty="0">
                <a:solidFill>
                  <a:srgbClr val="FFFFFF"/>
                </a:solidFill>
                <a:latin typeface="Roboto"/>
                <a:ea typeface="Roboto"/>
                <a:cs typeface="Roboto"/>
                <a:sym typeface="Roboto"/>
              </a:rPr>
              <a:t>Without this Spirit, the church (so-called) remains a shut-away society in an upper room.</a:t>
            </a:r>
            <a:r>
              <a:rPr lang="en-US" sz="2520" spc="50" dirty="0">
                <a:solidFill>
                  <a:srgbClr val="FDC535"/>
                </a:solidFill>
                <a:latin typeface="Roboto"/>
                <a:ea typeface="Roboto"/>
                <a:cs typeface="Roboto"/>
                <a:sym typeface="Roboto"/>
              </a:rPr>
              <a:t> Tom Greggs, </a:t>
            </a:r>
            <a:r>
              <a:rPr lang="en-US" sz="2520" i="1" spc="50" dirty="0">
                <a:solidFill>
                  <a:srgbClr val="FDC535"/>
                </a:solidFill>
                <a:latin typeface="Roboto Italics"/>
                <a:ea typeface="Roboto Italics"/>
                <a:cs typeface="Roboto Italics"/>
                <a:sym typeface="Roboto Italics"/>
              </a:rPr>
              <a:t>Dogmatic Ecclesiology</a:t>
            </a:r>
            <a:r>
              <a:rPr lang="en-US" sz="2520" spc="50" dirty="0">
                <a:solidFill>
                  <a:srgbClr val="FDC535"/>
                </a:solidFill>
                <a:latin typeface="Roboto"/>
                <a:ea typeface="Roboto"/>
                <a:cs typeface="Roboto"/>
                <a:sym typeface="Roboto"/>
              </a:rPr>
              <a:t>, 13.</a:t>
            </a:r>
          </a:p>
        </p:txBody>
      </p:sp>
      <p:sp>
        <p:nvSpPr>
          <p:cNvPr id="12" name="TextBox 12"/>
          <p:cNvSpPr txBox="1"/>
          <p:nvPr/>
        </p:nvSpPr>
        <p:spPr>
          <a:xfrm>
            <a:off x="7300865" y="5713021"/>
            <a:ext cx="10400396" cy="1336166"/>
          </a:xfrm>
          <a:prstGeom prst="rect">
            <a:avLst/>
          </a:prstGeom>
        </p:spPr>
        <p:txBody>
          <a:bodyPr lIns="0" tIns="0" rIns="0" bIns="0" rtlCol="0" anchor="t">
            <a:spAutoFit/>
          </a:bodyPr>
          <a:lstStyle/>
          <a:p>
            <a:pPr algn="l">
              <a:lnSpc>
                <a:spcPts val="3528"/>
              </a:lnSpc>
            </a:pPr>
            <a:r>
              <a:rPr lang="en-US" sz="2520" spc="50" dirty="0">
                <a:solidFill>
                  <a:srgbClr val="FFFFFF"/>
                </a:solidFill>
                <a:latin typeface="Roboto"/>
                <a:ea typeface="Roboto"/>
                <a:cs typeface="Roboto"/>
                <a:sym typeface="Roboto"/>
              </a:rPr>
              <a:t>the church is a community which is a creation of the event of the intensity of the Holy Spirit economy of grace in redeeming creation.</a:t>
            </a:r>
            <a:r>
              <a:rPr lang="en-US" sz="2520" spc="50" dirty="0">
                <a:solidFill>
                  <a:srgbClr val="FDC535"/>
                </a:solidFill>
                <a:latin typeface="Roboto"/>
                <a:ea typeface="Roboto"/>
                <a:cs typeface="Roboto"/>
                <a:sym typeface="Roboto"/>
              </a:rPr>
              <a:t> Tom Greggs, </a:t>
            </a:r>
            <a:r>
              <a:rPr lang="en-US" sz="2520" i="1" spc="50" dirty="0">
                <a:solidFill>
                  <a:srgbClr val="FDC535"/>
                </a:solidFill>
                <a:latin typeface="Roboto Italics"/>
                <a:ea typeface="Roboto Italics"/>
                <a:cs typeface="Roboto Italics"/>
                <a:sym typeface="Roboto Italics"/>
              </a:rPr>
              <a:t>Dogmatic Ecclesiology</a:t>
            </a:r>
            <a:r>
              <a:rPr lang="en-US" sz="2520" spc="50" dirty="0">
                <a:solidFill>
                  <a:srgbClr val="FDC535"/>
                </a:solidFill>
                <a:latin typeface="Roboto"/>
                <a:ea typeface="Roboto"/>
                <a:cs typeface="Roboto"/>
                <a:sym typeface="Roboto"/>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000964" y="424126"/>
            <a:ext cx="6767505" cy="8354945"/>
          </a:xfrm>
          <a:custGeom>
            <a:avLst/>
            <a:gdLst/>
            <a:ahLst/>
            <a:cxnLst/>
            <a:rect l="l" t="t" r="r" b="b"/>
            <a:pathLst>
              <a:path w="6767505" h="8354945">
                <a:moveTo>
                  <a:pt x="0" y="0"/>
                </a:moveTo>
                <a:lnTo>
                  <a:pt x="6767505" y="0"/>
                </a:lnTo>
                <a:lnTo>
                  <a:pt x="6767505" y="8354945"/>
                </a:lnTo>
                <a:lnTo>
                  <a:pt x="0" y="8354945"/>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144000" y="590639"/>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Church</a:t>
            </a:r>
            <a:r>
              <a:rPr lang="en-US" sz="3899" spc="77">
                <a:solidFill>
                  <a:srgbClr val="FDC535"/>
                </a:solidFill>
                <a:latin typeface="Roboto"/>
                <a:ea typeface="Roboto"/>
                <a:cs typeface="Roboto"/>
                <a:sym typeface="Roboto"/>
              </a:rPr>
              <a:t>?</a:t>
            </a:r>
          </a:p>
        </p:txBody>
      </p:sp>
      <p:sp>
        <p:nvSpPr>
          <p:cNvPr id="6" name="TextBox 6"/>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WHAT</a:t>
            </a:r>
          </a:p>
        </p:txBody>
      </p:sp>
      <p:grpSp>
        <p:nvGrpSpPr>
          <p:cNvPr id="7" name="Group 7"/>
          <p:cNvGrpSpPr/>
          <p:nvPr/>
        </p:nvGrpSpPr>
        <p:grpSpPr>
          <a:xfrm>
            <a:off x="6111258" y="2278330"/>
            <a:ext cx="12737710" cy="670979"/>
            <a:chOff x="0" y="0"/>
            <a:chExt cx="16983614" cy="894639"/>
          </a:xfrm>
        </p:grpSpPr>
        <p:sp>
          <p:nvSpPr>
            <p:cNvPr id="8" name="TextBox 8"/>
            <p:cNvSpPr txBox="1"/>
            <p:nvPr/>
          </p:nvSpPr>
          <p:spPr>
            <a:xfrm>
              <a:off x="1078842" y="4234"/>
              <a:ext cx="15904771" cy="800445"/>
            </a:xfrm>
            <a:prstGeom prst="rect">
              <a:avLst/>
            </a:prstGeom>
          </p:spPr>
          <p:txBody>
            <a:bodyPr lIns="0" tIns="0" rIns="0" bIns="0" rtlCol="0" anchor="t">
              <a:spAutoFit/>
            </a:bodyPr>
            <a:lstStyle/>
            <a:p>
              <a:pPr algn="l">
                <a:lnSpc>
                  <a:spcPts val="4948"/>
                </a:lnSpc>
              </a:pPr>
              <a:r>
                <a:rPr lang="en-US" sz="3534" spc="70">
                  <a:solidFill>
                    <a:srgbClr val="FFFFFF"/>
                  </a:solidFill>
                  <a:latin typeface="Roboto"/>
                  <a:ea typeface="Roboto"/>
                  <a:cs typeface="Roboto"/>
                  <a:sym typeface="Roboto"/>
                </a:rPr>
                <a:t>Whose is the Church?</a:t>
              </a:r>
            </a:p>
          </p:txBody>
        </p:sp>
        <p:sp>
          <p:nvSpPr>
            <p:cNvPr id="9" name="Freeform 9"/>
            <p:cNvSpPr/>
            <p:nvPr/>
          </p:nvSpPr>
          <p:spPr>
            <a:xfrm>
              <a:off x="0" y="0"/>
              <a:ext cx="925887" cy="894639"/>
            </a:xfrm>
            <a:custGeom>
              <a:avLst/>
              <a:gdLst/>
              <a:ahLst/>
              <a:cxnLst/>
              <a:rect l="l" t="t" r="r" b="b"/>
              <a:pathLst>
                <a:path w="925887" h="894639">
                  <a:moveTo>
                    <a:pt x="0" y="0"/>
                  </a:moveTo>
                  <a:lnTo>
                    <a:pt x="925887" y="0"/>
                  </a:lnTo>
                  <a:lnTo>
                    <a:pt x="925887" y="894639"/>
                  </a:lnTo>
                  <a:lnTo>
                    <a:pt x="0" y="894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0" name="TextBox 10"/>
          <p:cNvSpPr txBox="1"/>
          <p:nvPr/>
        </p:nvSpPr>
        <p:spPr>
          <a:xfrm>
            <a:off x="7300865" y="3021638"/>
            <a:ext cx="10400396" cy="5640832"/>
          </a:xfrm>
          <a:prstGeom prst="rect">
            <a:avLst/>
          </a:prstGeom>
        </p:spPr>
        <p:txBody>
          <a:bodyPr lIns="0" tIns="0" rIns="0" bIns="0" rtlCol="0" anchor="t">
            <a:spAutoFit/>
          </a:bodyPr>
          <a:lstStyle/>
          <a:p>
            <a:pPr algn="l">
              <a:lnSpc>
                <a:spcPts val="4088"/>
              </a:lnSpc>
            </a:pPr>
            <a:r>
              <a:rPr lang="en-US" sz="2920" spc="58" dirty="0">
                <a:solidFill>
                  <a:srgbClr val="FFFFFF"/>
                </a:solidFill>
                <a:latin typeface="Roboto"/>
                <a:ea typeface="Roboto"/>
                <a:cs typeface="Roboto"/>
                <a:sym typeface="Roboto"/>
              </a:rPr>
              <a:t>It is God's own grace which enables humanity to share in communion with God and with others in the community. Many accounts of the church suggest that the church occurs as an expression of the natural human desire to form community. </a:t>
            </a:r>
            <a:r>
              <a:rPr lang="en-US" sz="2920" b="1" i="1" spc="58" dirty="0">
                <a:solidFill>
                  <a:srgbClr val="FDC535"/>
                </a:solidFill>
                <a:latin typeface="Roboto Bold Italics"/>
                <a:ea typeface="Roboto Bold Italics"/>
                <a:cs typeface="Roboto Bold Italics"/>
                <a:sym typeface="Roboto Bold Italics"/>
              </a:rPr>
              <a:t>By such an account, the church is the wishful religious community of like-minded people</a:t>
            </a:r>
            <a:r>
              <a:rPr lang="en-US" sz="2920" spc="58" dirty="0">
                <a:solidFill>
                  <a:srgbClr val="FFFFFF"/>
                </a:solidFill>
                <a:latin typeface="Roboto"/>
                <a:ea typeface="Roboto"/>
                <a:cs typeface="Roboto"/>
                <a:sym typeface="Roboto"/>
              </a:rPr>
              <a:t>.... Even where societies exist, they do so very often to diminish competition between hearts turned in on themselves (as one finds in war or anarchy), or else they exist for the good of the individuals who themselves benefit from cooperation (a corporate form of the heart turned in on itself).</a:t>
            </a:r>
            <a:r>
              <a:rPr lang="en-US" sz="2920" spc="58" dirty="0">
                <a:solidFill>
                  <a:srgbClr val="FDC535"/>
                </a:solidFill>
                <a:latin typeface="Roboto"/>
                <a:ea typeface="Roboto"/>
                <a:cs typeface="Roboto"/>
                <a:sym typeface="Roboto"/>
              </a:rPr>
              <a:t> </a:t>
            </a:r>
          </a:p>
        </p:txBody>
      </p:sp>
      <p:sp>
        <p:nvSpPr>
          <p:cNvPr id="11" name="TextBox 11"/>
          <p:cNvSpPr txBox="1"/>
          <p:nvPr/>
        </p:nvSpPr>
        <p:spPr>
          <a:xfrm>
            <a:off x="7209058" y="8817484"/>
            <a:ext cx="10400396" cy="440816"/>
          </a:xfrm>
          <a:prstGeom prst="rect">
            <a:avLst/>
          </a:prstGeom>
        </p:spPr>
        <p:txBody>
          <a:bodyPr lIns="0" tIns="0" rIns="0" bIns="0" rtlCol="0" anchor="t">
            <a:spAutoFit/>
          </a:bodyPr>
          <a:lstStyle/>
          <a:p>
            <a:pPr algn="l">
              <a:lnSpc>
                <a:spcPts val="3528"/>
              </a:lnSpc>
            </a:pPr>
            <a:r>
              <a:rPr lang="en-US" sz="2520" spc="50">
                <a:solidFill>
                  <a:srgbClr val="FDC535"/>
                </a:solidFill>
                <a:latin typeface="Roboto"/>
                <a:ea typeface="Roboto"/>
                <a:cs typeface="Roboto"/>
                <a:sym typeface="Roboto"/>
              </a:rPr>
              <a:t>Tom Greggs, </a:t>
            </a:r>
            <a:r>
              <a:rPr lang="en-US" sz="2520" i="1" spc="50">
                <a:solidFill>
                  <a:srgbClr val="FDC535"/>
                </a:solidFill>
                <a:latin typeface="Roboto Italics"/>
                <a:ea typeface="Roboto Italics"/>
                <a:cs typeface="Roboto Italics"/>
                <a:sym typeface="Roboto Italics"/>
              </a:rPr>
              <a:t>Dogmatic Ecclesiology</a:t>
            </a:r>
            <a:r>
              <a:rPr lang="en-US" sz="2520" spc="50">
                <a:solidFill>
                  <a:srgbClr val="FDC535"/>
                </a:solidFill>
                <a:latin typeface="Roboto"/>
                <a:ea typeface="Roboto"/>
                <a:cs typeface="Roboto"/>
                <a:sym typeface="Roboto"/>
              </a:rPr>
              <a:t>,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000964" y="424126"/>
            <a:ext cx="6767505" cy="8354945"/>
          </a:xfrm>
          <a:custGeom>
            <a:avLst/>
            <a:gdLst/>
            <a:ahLst/>
            <a:cxnLst/>
            <a:rect l="l" t="t" r="r" b="b"/>
            <a:pathLst>
              <a:path w="6767505" h="8354945">
                <a:moveTo>
                  <a:pt x="0" y="0"/>
                </a:moveTo>
                <a:lnTo>
                  <a:pt x="6767505" y="0"/>
                </a:lnTo>
                <a:lnTo>
                  <a:pt x="6767505" y="8354945"/>
                </a:lnTo>
                <a:lnTo>
                  <a:pt x="0" y="8354945"/>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5" name="Group 5"/>
          <p:cNvGrpSpPr/>
          <p:nvPr/>
        </p:nvGrpSpPr>
        <p:grpSpPr>
          <a:xfrm>
            <a:off x="11129437" y="6829588"/>
            <a:ext cx="7473392" cy="747339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7FC8"/>
            </a:solidFill>
          </p:spPr>
          <p:txBody>
            <a:bodyPr/>
            <a:lstStyle/>
            <a:p>
              <a:endParaRPr lang="en-GB"/>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668"/>
                </a:lnSpc>
              </a:pPr>
              <a:endParaRPr/>
            </a:p>
          </p:txBody>
        </p:sp>
      </p:grpSp>
      <p:sp>
        <p:nvSpPr>
          <p:cNvPr id="8" name="TextBox 8"/>
          <p:cNvSpPr txBox="1"/>
          <p:nvPr/>
        </p:nvSpPr>
        <p:spPr>
          <a:xfrm>
            <a:off x="11938785" y="7614129"/>
            <a:ext cx="5868367" cy="2147832"/>
          </a:xfrm>
          <a:prstGeom prst="rect">
            <a:avLst/>
          </a:prstGeom>
        </p:spPr>
        <p:txBody>
          <a:bodyPr wrap="square" lIns="0" tIns="0" rIns="0" bIns="0" rtlCol="0" anchor="t">
            <a:spAutoFit/>
          </a:bodyPr>
          <a:lstStyle/>
          <a:p>
            <a:pPr algn="ctr">
              <a:lnSpc>
                <a:spcPts val="3351"/>
              </a:lnSpc>
            </a:pPr>
            <a:r>
              <a:rPr lang="en-US" sz="2393" spc="47" dirty="0">
                <a:solidFill>
                  <a:srgbClr val="FFFFFF"/>
                </a:solidFill>
                <a:latin typeface="Roboto"/>
                <a:ea typeface="Roboto"/>
                <a:cs typeface="Roboto"/>
                <a:sym typeface="Roboto"/>
              </a:rPr>
              <a:t>Faithful attendance to the Spirit's </a:t>
            </a:r>
          </a:p>
          <a:p>
            <a:pPr algn="ctr">
              <a:lnSpc>
                <a:spcPts val="3351"/>
              </a:lnSpc>
            </a:pPr>
            <a:r>
              <a:rPr lang="en-US" sz="2393" spc="47" dirty="0">
                <a:solidFill>
                  <a:srgbClr val="FFFFFF"/>
                </a:solidFill>
                <a:latin typeface="Roboto"/>
                <a:ea typeface="Roboto"/>
                <a:cs typeface="Roboto"/>
                <a:sym typeface="Roboto"/>
              </a:rPr>
              <a:t>activity is needed, but overconfidence that human activity is the condition of or even is divine activity must be guarded against</a:t>
            </a:r>
          </a:p>
        </p:txBody>
      </p:sp>
      <p:sp>
        <p:nvSpPr>
          <p:cNvPr id="9" name="TextBox 9"/>
          <p:cNvSpPr txBox="1"/>
          <p:nvPr/>
        </p:nvSpPr>
        <p:spPr>
          <a:xfrm>
            <a:off x="7209058" y="2312821"/>
            <a:ext cx="9459454" cy="6188371"/>
          </a:xfrm>
          <a:prstGeom prst="rect">
            <a:avLst/>
          </a:prstGeom>
        </p:spPr>
        <p:txBody>
          <a:bodyPr lIns="0" tIns="0" rIns="0" bIns="0" rtlCol="0" anchor="t">
            <a:spAutoFit/>
          </a:bodyPr>
          <a:lstStyle/>
          <a:p>
            <a:pPr algn="l">
              <a:lnSpc>
                <a:spcPts val="11817"/>
              </a:lnSpc>
            </a:pPr>
            <a:r>
              <a:rPr lang="en-US" sz="9766" b="1" spc="351">
                <a:solidFill>
                  <a:srgbClr val="FFFFFF"/>
                </a:solidFill>
                <a:latin typeface="Calibri (MS) Bold"/>
                <a:ea typeface="Calibri (MS) Bold"/>
                <a:cs typeface="Calibri (MS) Bold"/>
                <a:sym typeface="Calibri (MS) Bold"/>
              </a:rPr>
              <a:t>THE CHURCH EXISTS </a:t>
            </a:r>
            <a:r>
              <a:rPr lang="en-US" sz="9766" b="1" i="1" spc="351">
                <a:solidFill>
                  <a:srgbClr val="FDC535"/>
                </a:solidFill>
                <a:latin typeface="Calibri (MS) Bold Italics"/>
                <a:ea typeface="Calibri (MS) Bold Italics"/>
                <a:cs typeface="Calibri (MS) Bold Italics"/>
                <a:sym typeface="Calibri (MS) Bold Italics"/>
              </a:rPr>
              <a:t>BECAUSE</a:t>
            </a:r>
            <a:r>
              <a:rPr lang="en-US" sz="9766" b="1" spc="351">
                <a:solidFill>
                  <a:srgbClr val="FFFFFF"/>
                </a:solidFill>
                <a:latin typeface="Calibri (MS) Bold"/>
                <a:ea typeface="Calibri (MS) Bold"/>
                <a:cs typeface="Calibri (MS) Bold"/>
                <a:sym typeface="Calibri (MS) Bold"/>
              </a:rPr>
              <a:t> OF THE HOLY SPIRIT</a:t>
            </a:r>
          </a:p>
        </p:txBody>
      </p:sp>
      <p:sp>
        <p:nvSpPr>
          <p:cNvPr id="10" name="TextBox 10"/>
          <p:cNvSpPr txBox="1"/>
          <p:nvPr/>
        </p:nvSpPr>
        <p:spPr>
          <a:xfrm>
            <a:off x="9144000" y="590639"/>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Church</a:t>
            </a:r>
            <a:r>
              <a:rPr lang="en-US" sz="3899" spc="77">
                <a:solidFill>
                  <a:srgbClr val="FDC535"/>
                </a:solidFill>
                <a:latin typeface="Roboto"/>
                <a:ea typeface="Roboto"/>
                <a:cs typeface="Roboto"/>
                <a:sym typeface="Roboto"/>
              </a:rPr>
              <a:t>?</a:t>
            </a:r>
          </a:p>
        </p:txBody>
      </p:sp>
      <p:sp>
        <p:nvSpPr>
          <p:cNvPr id="11" name="TextBox 11"/>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WHAT</a:t>
            </a:r>
          </a:p>
        </p:txBody>
      </p:sp>
      <p:sp>
        <p:nvSpPr>
          <p:cNvPr id="12" name="TextBox 12"/>
          <p:cNvSpPr txBox="1"/>
          <p:nvPr/>
        </p:nvSpPr>
        <p:spPr>
          <a:xfrm>
            <a:off x="12059102" y="9648825"/>
            <a:ext cx="10400396" cy="391286"/>
          </a:xfrm>
          <a:prstGeom prst="rect">
            <a:avLst/>
          </a:prstGeom>
        </p:spPr>
        <p:txBody>
          <a:bodyPr lIns="0" tIns="0" rIns="0" bIns="0" rtlCol="0" anchor="t">
            <a:spAutoFit/>
          </a:bodyPr>
          <a:lstStyle/>
          <a:p>
            <a:pPr algn="l">
              <a:lnSpc>
                <a:spcPts val="3108"/>
              </a:lnSpc>
            </a:pPr>
            <a:r>
              <a:rPr lang="en-US" sz="2220" spc="44">
                <a:solidFill>
                  <a:srgbClr val="FDC535"/>
                </a:solidFill>
                <a:latin typeface="Roboto"/>
                <a:ea typeface="Roboto"/>
                <a:cs typeface="Roboto"/>
                <a:sym typeface="Roboto"/>
              </a:rPr>
              <a:t>Tom Greggs, </a:t>
            </a:r>
            <a:r>
              <a:rPr lang="en-US" sz="2220" i="1" spc="44">
                <a:solidFill>
                  <a:srgbClr val="FDC535"/>
                </a:solidFill>
                <a:latin typeface="Roboto Italics"/>
                <a:ea typeface="Roboto Italics"/>
                <a:cs typeface="Roboto Italics"/>
                <a:sym typeface="Roboto Italics"/>
              </a:rPr>
              <a:t>Dogmatic Ecclesiology</a:t>
            </a:r>
            <a:r>
              <a:rPr lang="en-US" sz="2220" spc="44">
                <a:solidFill>
                  <a:srgbClr val="FDC535"/>
                </a:solidFill>
                <a:latin typeface="Roboto"/>
                <a:ea typeface="Roboto"/>
                <a:cs typeface="Roboto"/>
                <a:sym typeface="Roboto"/>
              </a:rPr>
              <a:t>,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Freeform 2"/>
          <p:cNvSpPr/>
          <p:nvPr/>
        </p:nvSpPr>
        <p:spPr>
          <a:xfrm>
            <a:off x="-2848180" y="1028700"/>
            <a:ext cx="9521364" cy="8950082"/>
          </a:xfrm>
          <a:custGeom>
            <a:avLst/>
            <a:gdLst/>
            <a:ahLst/>
            <a:cxnLst/>
            <a:rect l="l" t="t" r="r" b="b"/>
            <a:pathLst>
              <a:path w="9521364" h="8950082">
                <a:moveTo>
                  <a:pt x="0" y="0"/>
                </a:moveTo>
                <a:lnTo>
                  <a:pt x="9521364" y="0"/>
                </a:lnTo>
                <a:lnTo>
                  <a:pt x="9521364" y="8950082"/>
                </a:lnTo>
                <a:lnTo>
                  <a:pt x="0" y="89500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4387169" y="-632631"/>
            <a:ext cx="12241088" cy="12040822"/>
            <a:chOff x="0" y="0"/>
            <a:chExt cx="826319" cy="812800"/>
          </a:xfrm>
        </p:grpSpPr>
        <p:sp>
          <p:nvSpPr>
            <p:cNvPr id="4" name="Freeform 4"/>
            <p:cNvSpPr/>
            <p:nvPr/>
          </p:nvSpPr>
          <p:spPr>
            <a:xfrm>
              <a:off x="0" y="0"/>
              <a:ext cx="826319" cy="812800"/>
            </a:xfrm>
            <a:custGeom>
              <a:avLst/>
              <a:gdLst/>
              <a:ahLst/>
              <a:cxnLst/>
              <a:rect l="l" t="t" r="r" b="b"/>
              <a:pathLst>
                <a:path w="826319" h="812800">
                  <a:moveTo>
                    <a:pt x="413159" y="0"/>
                  </a:moveTo>
                  <a:cubicBezTo>
                    <a:pt x="184978" y="0"/>
                    <a:pt x="0" y="181951"/>
                    <a:pt x="0" y="406400"/>
                  </a:cubicBezTo>
                  <a:cubicBezTo>
                    <a:pt x="0" y="630849"/>
                    <a:pt x="184978" y="812800"/>
                    <a:pt x="413159" y="812800"/>
                  </a:cubicBezTo>
                  <a:cubicBezTo>
                    <a:pt x="641341" y="812800"/>
                    <a:pt x="826319" y="630849"/>
                    <a:pt x="826319" y="406400"/>
                  </a:cubicBezTo>
                  <a:cubicBezTo>
                    <a:pt x="826319" y="181951"/>
                    <a:pt x="641341" y="0"/>
                    <a:pt x="413159" y="0"/>
                  </a:cubicBezTo>
                  <a:close/>
                </a:path>
              </a:pathLst>
            </a:custGeom>
            <a:ln w="276225" cap="sq">
              <a:solidFill>
                <a:srgbClr val="FDC535"/>
              </a:solidFill>
              <a:prstDash val="solid"/>
              <a:miter/>
            </a:ln>
          </p:spPr>
          <p:txBody>
            <a:bodyPr/>
            <a:lstStyle/>
            <a:p>
              <a:endParaRPr lang="en-GB"/>
            </a:p>
          </p:txBody>
        </p:sp>
        <p:sp>
          <p:nvSpPr>
            <p:cNvPr id="5" name="TextBox 5"/>
            <p:cNvSpPr txBox="1"/>
            <p:nvPr/>
          </p:nvSpPr>
          <p:spPr>
            <a:xfrm>
              <a:off x="77467" y="9525"/>
              <a:ext cx="671384" cy="727075"/>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8615553" y="3297933"/>
            <a:ext cx="8643747" cy="3745357"/>
          </a:xfrm>
          <a:prstGeom prst="rect">
            <a:avLst/>
          </a:prstGeom>
        </p:spPr>
        <p:txBody>
          <a:bodyPr lIns="0" tIns="0" rIns="0" bIns="0" rtlCol="0" anchor="t">
            <a:spAutoFit/>
          </a:bodyPr>
          <a:lstStyle/>
          <a:p>
            <a:pPr algn="l">
              <a:lnSpc>
                <a:spcPts val="7138"/>
              </a:lnSpc>
            </a:pPr>
            <a:r>
              <a:rPr lang="en-US" sz="5899" b="1" spc="212">
                <a:solidFill>
                  <a:srgbClr val="FFFFFF"/>
                </a:solidFill>
                <a:latin typeface="Calibri (MS) Bold"/>
                <a:ea typeface="Calibri (MS) Bold"/>
                <a:cs typeface="Calibri (MS) Bold"/>
                <a:sym typeface="Calibri (MS) Bold"/>
              </a:rPr>
              <a:t>HOW MIGHT YOU DISTINGUISH THE HOLY SPIRIT FROM YOUR EXPERIENCE??</a:t>
            </a:r>
          </a:p>
        </p:txBody>
      </p:sp>
      <p:grpSp>
        <p:nvGrpSpPr>
          <p:cNvPr id="7" name="Group 7"/>
          <p:cNvGrpSpPr/>
          <p:nvPr/>
        </p:nvGrpSpPr>
        <p:grpSpPr>
          <a:xfrm>
            <a:off x="14894169" y="6761204"/>
            <a:ext cx="3015762" cy="3015762"/>
            <a:chOff x="0" y="0"/>
            <a:chExt cx="4021015" cy="4021015"/>
          </a:xfrm>
        </p:grpSpPr>
        <p:grpSp>
          <p:nvGrpSpPr>
            <p:cNvPr id="8" name="Group 8"/>
            <p:cNvGrpSpPr/>
            <p:nvPr/>
          </p:nvGrpSpPr>
          <p:grpSpPr>
            <a:xfrm>
              <a:off x="0" y="0"/>
              <a:ext cx="4021015" cy="4021015"/>
              <a:chOff x="0" y="0"/>
              <a:chExt cx="1857167" cy="1857167"/>
            </a:xfrm>
          </p:grpSpPr>
          <p:sp>
            <p:nvSpPr>
              <p:cNvPr id="9" name="Freeform 9"/>
              <p:cNvSpPr/>
              <p:nvPr/>
            </p:nvSpPr>
            <p:spPr>
              <a:xfrm>
                <a:off x="0" y="0"/>
                <a:ext cx="1857167" cy="1857167"/>
              </a:xfrm>
              <a:custGeom>
                <a:avLst/>
                <a:gdLst/>
                <a:ahLst/>
                <a:cxnLst/>
                <a:rect l="l" t="t" r="r" b="b"/>
                <a:pathLst>
                  <a:path w="1857167" h="1857167">
                    <a:moveTo>
                      <a:pt x="55994" y="0"/>
                    </a:moveTo>
                    <a:lnTo>
                      <a:pt x="1801173" y="0"/>
                    </a:lnTo>
                    <a:cubicBezTo>
                      <a:pt x="1832097" y="0"/>
                      <a:pt x="1857167" y="25069"/>
                      <a:pt x="1857167" y="55994"/>
                    </a:cubicBezTo>
                    <a:lnTo>
                      <a:pt x="1857167" y="1801173"/>
                    </a:lnTo>
                    <a:cubicBezTo>
                      <a:pt x="1857167" y="1832097"/>
                      <a:pt x="1832097" y="1857167"/>
                      <a:pt x="1801173" y="1857167"/>
                    </a:cubicBezTo>
                    <a:lnTo>
                      <a:pt x="55994" y="1857167"/>
                    </a:lnTo>
                    <a:cubicBezTo>
                      <a:pt x="25069" y="1857167"/>
                      <a:pt x="0" y="1832097"/>
                      <a:pt x="0" y="1801173"/>
                    </a:cubicBezTo>
                    <a:lnTo>
                      <a:pt x="0" y="55994"/>
                    </a:lnTo>
                    <a:cubicBezTo>
                      <a:pt x="0" y="25069"/>
                      <a:pt x="25069" y="0"/>
                      <a:pt x="55994" y="0"/>
                    </a:cubicBezTo>
                    <a:close/>
                  </a:path>
                </a:pathLst>
              </a:custGeom>
              <a:solidFill>
                <a:srgbClr val="FDC535"/>
              </a:solidFill>
            </p:spPr>
            <p:txBody>
              <a:bodyPr/>
              <a:lstStyle/>
              <a:p>
                <a:endParaRPr lang="en-GB"/>
              </a:p>
            </p:txBody>
          </p:sp>
          <p:sp>
            <p:nvSpPr>
              <p:cNvPr id="10" name="TextBox 10"/>
              <p:cNvSpPr txBox="1"/>
              <p:nvPr/>
            </p:nvSpPr>
            <p:spPr>
              <a:xfrm>
                <a:off x="0" y="-47625"/>
                <a:ext cx="1857167" cy="1904792"/>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250687" y="250687"/>
              <a:ext cx="3519642" cy="3519642"/>
            </a:xfrm>
            <a:custGeom>
              <a:avLst/>
              <a:gdLst/>
              <a:ahLst/>
              <a:cxnLst/>
              <a:rect l="l" t="t" r="r" b="b"/>
              <a:pathLst>
                <a:path w="3519642" h="3519642">
                  <a:moveTo>
                    <a:pt x="0" y="0"/>
                  </a:moveTo>
                  <a:lnTo>
                    <a:pt x="3519642" y="0"/>
                  </a:lnTo>
                  <a:lnTo>
                    <a:pt x="3519642" y="3519642"/>
                  </a:lnTo>
                  <a:lnTo>
                    <a:pt x="0" y="3519642"/>
                  </a:lnTo>
                  <a:lnTo>
                    <a:pt x="0" y="0"/>
                  </a:lnTo>
                  <a:close/>
                </a:path>
              </a:pathLst>
            </a:custGeom>
            <a:blipFill>
              <a:blip r:embed="rId4"/>
              <a:stretch>
                <a:fillRect/>
              </a:stretch>
            </a:blipFill>
          </p:spPr>
          <p:txBody>
            <a:bodyPr/>
            <a:lstStyle/>
            <a:p>
              <a:endParaRPr lang="en-GB"/>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182780" y="1530904"/>
            <a:ext cx="6949321" cy="7225192"/>
          </a:xfrm>
          <a:custGeom>
            <a:avLst/>
            <a:gdLst/>
            <a:ahLst/>
            <a:cxnLst/>
            <a:rect l="l" t="t" r="r" b="b"/>
            <a:pathLst>
              <a:path w="6949321" h="7225192">
                <a:moveTo>
                  <a:pt x="0" y="0"/>
                </a:moveTo>
                <a:lnTo>
                  <a:pt x="6949321" y="0"/>
                </a:lnTo>
                <a:lnTo>
                  <a:pt x="6949321" y="7225192"/>
                </a:lnTo>
                <a:lnTo>
                  <a:pt x="0" y="722519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859638" y="659130"/>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do I believe in he Holy Spirit</a:t>
            </a:r>
            <a:r>
              <a:rPr lang="en-US" sz="3899" spc="77">
                <a:solidFill>
                  <a:srgbClr val="FDC535"/>
                </a:solidFill>
                <a:latin typeface="Roboto"/>
                <a:ea typeface="Roboto"/>
                <a:cs typeface="Roboto"/>
                <a:sym typeface="Roboto"/>
              </a:rPr>
              <a:t>?</a:t>
            </a:r>
          </a:p>
        </p:txBody>
      </p:sp>
      <p:sp>
        <p:nvSpPr>
          <p:cNvPr id="6" name="TextBox 6"/>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HOW</a:t>
            </a:r>
          </a:p>
        </p:txBody>
      </p:sp>
      <p:grpSp>
        <p:nvGrpSpPr>
          <p:cNvPr id="7" name="Group 7"/>
          <p:cNvGrpSpPr/>
          <p:nvPr/>
        </p:nvGrpSpPr>
        <p:grpSpPr>
          <a:xfrm>
            <a:off x="6111258" y="2278330"/>
            <a:ext cx="12737710" cy="2527150"/>
            <a:chOff x="0" y="0"/>
            <a:chExt cx="16983614" cy="3369533"/>
          </a:xfrm>
        </p:grpSpPr>
        <p:sp>
          <p:nvSpPr>
            <p:cNvPr id="8" name="TextBox 8"/>
            <p:cNvSpPr txBox="1"/>
            <p:nvPr/>
          </p:nvSpPr>
          <p:spPr>
            <a:xfrm>
              <a:off x="1078842" y="4234"/>
              <a:ext cx="15904771" cy="800445"/>
            </a:xfrm>
            <a:prstGeom prst="rect">
              <a:avLst/>
            </a:prstGeom>
          </p:spPr>
          <p:txBody>
            <a:bodyPr lIns="0" tIns="0" rIns="0" bIns="0" rtlCol="0" anchor="t">
              <a:spAutoFit/>
            </a:bodyPr>
            <a:lstStyle/>
            <a:p>
              <a:pPr algn="l">
                <a:lnSpc>
                  <a:spcPts val="4948"/>
                </a:lnSpc>
              </a:pPr>
              <a:r>
                <a:rPr lang="en-US" sz="3534" spc="70" dirty="0">
                  <a:solidFill>
                    <a:srgbClr val="FFFFFF"/>
                  </a:solidFill>
                  <a:latin typeface="Roboto"/>
                  <a:ea typeface="Roboto"/>
                  <a:cs typeface="Roboto"/>
                  <a:sym typeface="Roboto"/>
                </a:rPr>
                <a:t>Enables all to relate to God</a:t>
              </a:r>
            </a:p>
          </p:txBody>
        </p:sp>
        <p:sp>
          <p:nvSpPr>
            <p:cNvPr id="9" name="Freeform 9"/>
            <p:cNvSpPr/>
            <p:nvPr/>
          </p:nvSpPr>
          <p:spPr>
            <a:xfrm>
              <a:off x="0" y="0"/>
              <a:ext cx="925887" cy="894639"/>
            </a:xfrm>
            <a:custGeom>
              <a:avLst/>
              <a:gdLst/>
              <a:ahLst/>
              <a:cxnLst/>
              <a:rect l="l" t="t" r="r" b="b"/>
              <a:pathLst>
                <a:path w="925887" h="894639">
                  <a:moveTo>
                    <a:pt x="0" y="0"/>
                  </a:moveTo>
                  <a:lnTo>
                    <a:pt x="925887" y="0"/>
                  </a:lnTo>
                  <a:lnTo>
                    <a:pt x="925887" y="894639"/>
                  </a:lnTo>
                  <a:lnTo>
                    <a:pt x="0" y="894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1586143" y="1010127"/>
              <a:ext cx="13867194" cy="2359405"/>
            </a:xfrm>
            <a:prstGeom prst="rect">
              <a:avLst/>
            </a:prstGeom>
          </p:spPr>
          <p:txBody>
            <a:bodyPr lIns="0" tIns="0" rIns="0" bIns="0" rtlCol="0" anchor="t">
              <a:spAutoFit/>
            </a:bodyPr>
            <a:lstStyle/>
            <a:p>
              <a:pPr algn="l">
                <a:lnSpc>
                  <a:spcPts val="3528"/>
                </a:lnSpc>
              </a:pPr>
              <a:r>
                <a:rPr lang="en-US" sz="2520" spc="50">
                  <a:solidFill>
                    <a:srgbClr val="FFFFFF"/>
                  </a:solidFill>
                  <a:latin typeface="Roboto"/>
                  <a:ea typeface="Roboto"/>
                  <a:cs typeface="Roboto"/>
                  <a:sym typeface="Roboto"/>
                </a:rPr>
                <a:t>the name “Spirit” should primarily serve to remind us that God is beyond gender and that we must avoid the danger of making idols of any images and metaphors of God</a:t>
              </a:r>
              <a:r>
                <a:rPr lang="en-US" sz="2520" spc="50">
                  <a:solidFill>
                    <a:srgbClr val="FDC535"/>
                  </a:solidFill>
                  <a:latin typeface="Roboto"/>
                  <a:ea typeface="Roboto"/>
                  <a:cs typeface="Roboto"/>
                  <a:sym typeface="Roboto"/>
                </a:rPr>
                <a:t> (Daniel Migliore, </a:t>
              </a:r>
              <a:r>
                <a:rPr lang="en-US" sz="2520" i="1" spc="50">
                  <a:solidFill>
                    <a:srgbClr val="FDC535"/>
                  </a:solidFill>
                  <a:latin typeface="Roboto Italics"/>
                  <a:ea typeface="Roboto Italics"/>
                  <a:cs typeface="Roboto Italics"/>
                  <a:sym typeface="Roboto Italics"/>
                </a:rPr>
                <a:t>Faith Seeking Understanding, </a:t>
              </a:r>
              <a:r>
                <a:rPr lang="en-US" sz="2520" spc="50">
                  <a:solidFill>
                    <a:srgbClr val="FDC535"/>
                  </a:solidFill>
                  <a:latin typeface="Roboto"/>
                  <a:ea typeface="Roboto"/>
                  <a:cs typeface="Roboto"/>
                  <a:sym typeface="Roboto"/>
                </a:rPr>
                <a:t>245)</a:t>
              </a:r>
            </a:p>
          </p:txBody>
        </p:sp>
      </p:grpSp>
      <p:grpSp>
        <p:nvGrpSpPr>
          <p:cNvPr id="11" name="Group 11"/>
          <p:cNvGrpSpPr/>
          <p:nvPr/>
        </p:nvGrpSpPr>
        <p:grpSpPr>
          <a:xfrm>
            <a:off x="6111258" y="5319830"/>
            <a:ext cx="12737710" cy="2079475"/>
            <a:chOff x="0" y="0"/>
            <a:chExt cx="16983614" cy="2772633"/>
          </a:xfrm>
        </p:grpSpPr>
        <p:sp>
          <p:nvSpPr>
            <p:cNvPr id="12" name="TextBox 12"/>
            <p:cNvSpPr txBox="1"/>
            <p:nvPr/>
          </p:nvSpPr>
          <p:spPr>
            <a:xfrm>
              <a:off x="1078842" y="4234"/>
              <a:ext cx="15904771" cy="800445"/>
            </a:xfrm>
            <a:prstGeom prst="rect">
              <a:avLst/>
            </a:prstGeom>
          </p:spPr>
          <p:txBody>
            <a:bodyPr lIns="0" tIns="0" rIns="0" bIns="0" rtlCol="0" anchor="t">
              <a:spAutoFit/>
            </a:bodyPr>
            <a:lstStyle/>
            <a:p>
              <a:pPr algn="l">
                <a:lnSpc>
                  <a:spcPts val="4948"/>
                </a:lnSpc>
              </a:pPr>
              <a:r>
                <a:rPr lang="en-US" sz="3534" spc="70" dirty="0">
                  <a:solidFill>
                    <a:srgbClr val="FFFFFF"/>
                  </a:solidFill>
                  <a:latin typeface="Roboto"/>
                  <a:ea typeface="Roboto"/>
                  <a:cs typeface="Roboto"/>
                  <a:sym typeface="Roboto"/>
                </a:rPr>
                <a:t>Preparing Hearts</a:t>
              </a:r>
            </a:p>
          </p:txBody>
        </p:sp>
        <p:sp>
          <p:nvSpPr>
            <p:cNvPr id="13" name="Freeform 13"/>
            <p:cNvSpPr/>
            <p:nvPr/>
          </p:nvSpPr>
          <p:spPr>
            <a:xfrm>
              <a:off x="0" y="0"/>
              <a:ext cx="925887" cy="894639"/>
            </a:xfrm>
            <a:custGeom>
              <a:avLst/>
              <a:gdLst/>
              <a:ahLst/>
              <a:cxnLst/>
              <a:rect l="l" t="t" r="r" b="b"/>
              <a:pathLst>
                <a:path w="925887" h="894639">
                  <a:moveTo>
                    <a:pt x="0" y="0"/>
                  </a:moveTo>
                  <a:lnTo>
                    <a:pt x="925887" y="0"/>
                  </a:lnTo>
                  <a:lnTo>
                    <a:pt x="925887" y="894639"/>
                  </a:lnTo>
                  <a:lnTo>
                    <a:pt x="0" y="894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TextBox 14"/>
            <p:cNvSpPr txBox="1"/>
            <p:nvPr/>
          </p:nvSpPr>
          <p:spPr>
            <a:xfrm>
              <a:off x="1586143" y="1010127"/>
              <a:ext cx="13867194" cy="1762505"/>
            </a:xfrm>
            <a:prstGeom prst="rect">
              <a:avLst/>
            </a:prstGeom>
          </p:spPr>
          <p:txBody>
            <a:bodyPr lIns="0" tIns="0" rIns="0" bIns="0" rtlCol="0" anchor="t">
              <a:spAutoFit/>
            </a:bodyPr>
            <a:lstStyle/>
            <a:p>
              <a:pPr algn="l">
                <a:lnSpc>
                  <a:spcPts val="3528"/>
                </a:lnSpc>
              </a:pPr>
              <a:r>
                <a:rPr lang="en-US" sz="2520" spc="50">
                  <a:solidFill>
                    <a:srgbClr val="FFFFFF"/>
                  </a:solidFill>
                  <a:latin typeface="Roboto"/>
                  <a:ea typeface="Roboto"/>
                  <a:cs typeface="Roboto"/>
                  <a:sym typeface="Roboto"/>
                </a:rPr>
                <a:t>The Spirit is seen as active in the world, preparing hearts and minds for an encounter with God’</a:t>
              </a:r>
              <a:r>
                <a:rPr lang="en-US" sz="2520" spc="50">
                  <a:solidFill>
                    <a:srgbClr val="FDC535"/>
                  </a:solidFill>
                  <a:latin typeface="Roboto"/>
                  <a:ea typeface="Roboto"/>
                  <a:cs typeface="Roboto"/>
                  <a:sym typeface="Roboto"/>
                </a:rPr>
                <a:t>  (Daniel Migliore, </a:t>
              </a:r>
              <a:r>
                <a:rPr lang="en-US" sz="2520" i="1" spc="50">
                  <a:solidFill>
                    <a:srgbClr val="FDC535"/>
                  </a:solidFill>
                  <a:latin typeface="Roboto Italics"/>
                  <a:ea typeface="Roboto Italics"/>
                  <a:cs typeface="Roboto Italics"/>
                  <a:sym typeface="Roboto Italics"/>
                </a:rPr>
                <a:t>Faith Seeking Understanding, </a:t>
              </a:r>
              <a:r>
                <a:rPr lang="en-US" sz="2520" spc="50">
                  <a:solidFill>
                    <a:srgbClr val="FDC535"/>
                  </a:solidFill>
                  <a:latin typeface="Roboto"/>
                  <a:ea typeface="Roboto"/>
                  <a:cs typeface="Roboto"/>
                  <a:sym typeface="Roboto"/>
                </a:rPr>
                <a:t>295)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182780" y="1530904"/>
            <a:ext cx="6949321" cy="7225192"/>
          </a:xfrm>
          <a:custGeom>
            <a:avLst/>
            <a:gdLst/>
            <a:ahLst/>
            <a:cxnLst/>
            <a:rect l="l" t="t" r="r" b="b"/>
            <a:pathLst>
              <a:path w="6949321" h="7225192">
                <a:moveTo>
                  <a:pt x="0" y="0"/>
                </a:moveTo>
                <a:lnTo>
                  <a:pt x="6949321" y="0"/>
                </a:lnTo>
                <a:lnTo>
                  <a:pt x="6949321" y="7225192"/>
                </a:lnTo>
                <a:lnTo>
                  <a:pt x="0" y="722519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859638" y="659130"/>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do I believe in he Holy Spirit</a:t>
            </a:r>
            <a:r>
              <a:rPr lang="en-US" sz="3899" spc="77">
                <a:solidFill>
                  <a:srgbClr val="FDC535"/>
                </a:solidFill>
                <a:latin typeface="Roboto"/>
                <a:ea typeface="Roboto"/>
                <a:cs typeface="Roboto"/>
                <a:sym typeface="Roboto"/>
              </a:rPr>
              <a:t>?</a:t>
            </a:r>
          </a:p>
        </p:txBody>
      </p:sp>
      <p:sp>
        <p:nvSpPr>
          <p:cNvPr id="6" name="TextBox 6"/>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HOW</a:t>
            </a:r>
          </a:p>
        </p:txBody>
      </p:sp>
      <p:grpSp>
        <p:nvGrpSpPr>
          <p:cNvPr id="7" name="Group 7"/>
          <p:cNvGrpSpPr/>
          <p:nvPr/>
        </p:nvGrpSpPr>
        <p:grpSpPr>
          <a:xfrm>
            <a:off x="6111258" y="2278330"/>
            <a:ext cx="12737710" cy="2974825"/>
            <a:chOff x="0" y="0"/>
            <a:chExt cx="16983614" cy="3966433"/>
          </a:xfrm>
        </p:grpSpPr>
        <p:sp>
          <p:nvSpPr>
            <p:cNvPr id="8" name="TextBox 8"/>
            <p:cNvSpPr txBox="1"/>
            <p:nvPr/>
          </p:nvSpPr>
          <p:spPr>
            <a:xfrm>
              <a:off x="1078842" y="4234"/>
              <a:ext cx="15904771" cy="800445"/>
            </a:xfrm>
            <a:prstGeom prst="rect">
              <a:avLst/>
            </a:prstGeom>
          </p:spPr>
          <p:txBody>
            <a:bodyPr lIns="0" tIns="0" rIns="0" bIns="0" rtlCol="0" anchor="t">
              <a:spAutoFit/>
            </a:bodyPr>
            <a:lstStyle/>
            <a:p>
              <a:pPr algn="l">
                <a:lnSpc>
                  <a:spcPts val="4948"/>
                </a:lnSpc>
              </a:pPr>
              <a:r>
                <a:rPr lang="en-US" sz="3534" spc="70">
                  <a:solidFill>
                    <a:srgbClr val="FFFFFF"/>
                  </a:solidFill>
                  <a:latin typeface="Roboto"/>
                  <a:ea typeface="Roboto"/>
                  <a:cs typeface="Roboto"/>
                  <a:sym typeface="Roboto"/>
                </a:rPr>
                <a:t>Illumination</a:t>
              </a:r>
            </a:p>
          </p:txBody>
        </p:sp>
        <p:sp>
          <p:nvSpPr>
            <p:cNvPr id="9" name="Freeform 9"/>
            <p:cNvSpPr/>
            <p:nvPr/>
          </p:nvSpPr>
          <p:spPr>
            <a:xfrm>
              <a:off x="0" y="0"/>
              <a:ext cx="925887" cy="894639"/>
            </a:xfrm>
            <a:custGeom>
              <a:avLst/>
              <a:gdLst/>
              <a:ahLst/>
              <a:cxnLst/>
              <a:rect l="l" t="t" r="r" b="b"/>
              <a:pathLst>
                <a:path w="925887" h="894639">
                  <a:moveTo>
                    <a:pt x="0" y="0"/>
                  </a:moveTo>
                  <a:lnTo>
                    <a:pt x="925887" y="0"/>
                  </a:lnTo>
                  <a:lnTo>
                    <a:pt x="925887" y="894639"/>
                  </a:lnTo>
                  <a:lnTo>
                    <a:pt x="0" y="894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1586143" y="1010127"/>
              <a:ext cx="13867194" cy="2956305"/>
            </a:xfrm>
            <a:prstGeom prst="rect">
              <a:avLst/>
            </a:prstGeom>
          </p:spPr>
          <p:txBody>
            <a:bodyPr lIns="0" tIns="0" rIns="0" bIns="0" rtlCol="0" anchor="t">
              <a:spAutoFit/>
            </a:bodyPr>
            <a:lstStyle/>
            <a:p>
              <a:pPr algn="l">
                <a:lnSpc>
                  <a:spcPts val="3528"/>
                </a:lnSpc>
              </a:pPr>
              <a:r>
                <a:rPr lang="en-US" sz="2520" spc="50" dirty="0">
                  <a:solidFill>
                    <a:srgbClr val="FFFFFF"/>
                  </a:solidFill>
                  <a:latin typeface="Roboto"/>
                  <a:ea typeface="Roboto"/>
                  <a:cs typeface="Roboto"/>
                  <a:sym typeface="Roboto"/>
                </a:rPr>
                <a:t>Now we shall have a right definition of faith if we say that it is steady and certain knowledge of the divine benevolence towards us, which is founded upon the truth of the gracious promise of God in Christ, and is both revealed to our minds and sealed in our hearts by the Holy Spirit.’ </a:t>
              </a:r>
              <a:r>
                <a:rPr lang="en-US" sz="2520" spc="50" dirty="0">
                  <a:solidFill>
                    <a:srgbClr val="FDC535"/>
                  </a:solidFill>
                  <a:latin typeface="Roboto"/>
                  <a:ea typeface="Roboto"/>
                  <a:cs typeface="Roboto"/>
                  <a:sym typeface="Roboto"/>
                </a:rPr>
                <a:t>(John Calvin, </a:t>
              </a:r>
              <a:r>
                <a:rPr lang="en-US" sz="2520" i="1" spc="50" dirty="0">
                  <a:solidFill>
                    <a:srgbClr val="FDC535"/>
                  </a:solidFill>
                  <a:latin typeface="Roboto Italics"/>
                  <a:ea typeface="Roboto Italics"/>
                  <a:cs typeface="Roboto Italics"/>
                  <a:sym typeface="Roboto Italics"/>
                </a:rPr>
                <a:t>Institutes, </a:t>
              </a:r>
              <a:r>
                <a:rPr lang="en-US" sz="2520" i="1" spc="50" dirty="0" err="1">
                  <a:solidFill>
                    <a:srgbClr val="FDC535"/>
                  </a:solidFill>
                  <a:latin typeface="Roboto Italics"/>
                  <a:ea typeface="Roboto Italics"/>
                  <a:cs typeface="Roboto Italics"/>
                  <a:sym typeface="Roboto Italics"/>
                </a:rPr>
                <a:t>III.ii</a:t>
              </a:r>
              <a:r>
                <a:rPr lang="en-US" sz="2520" spc="50" dirty="0">
                  <a:solidFill>
                    <a:srgbClr val="FDC535"/>
                  </a:solidFill>
                  <a:latin typeface="Roboto"/>
                  <a:ea typeface="Roboto"/>
                  <a:cs typeface="Roboto"/>
                  <a:sym typeface="Roboto"/>
                </a:rPr>
                <a:t>, 7)</a:t>
              </a:r>
            </a:p>
          </p:txBody>
        </p:sp>
      </p:grpSp>
      <p:grpSp>
        <p:nvGrpSpPr>
          <p:cNvPr id="11" name="Group 11"/>
          <p:cNvGrpSpPr/>
          <p:nvPr/>
        </p:nvGrpSpPr>
        <p:grpSpPr>
          <a:xfrm>
            <a:off x="6111258" y="6010422"/>
            <a:ext cx="12737710" cy="2974825"/>
            <a:chOff x="0" y="0"/>
            <a:chExt cx="16983614" cy="3966433"/>
          </a:xfrm>
        </p:grpSpPr>
        <p:sp>
          <p:nvSpPr>
            <p:cNvPr id="12" name="TextBox 12"/>
            <p:cNvSpPr txBox="1"/>
            <p:nvPr/>
          </p:nvSpPr>
          <p:spPr>
            <a:xfrm>
              <a:off x="1078842" y="4234"/>
              <a:ext cx="15904771" cy="800445"/>
            </a:xfrm>
            <a:prstGeom prst="rect">
              <a:avLst/>
            </a:prstGeom>
          </p:spPr>
          <p:txBody>
            <a:bodyPr lIns="0" tIns="0" rIns="0" bIns="0" rtlCol="0" anchor="t">
              <a:spAutoFit/>
            </a:bodyPr>
            <a:lstStyle/>
            <a:p>
              <a:pPr algn="l">
                <a:lnSpc>
                  <a:spcPts val="4948"/>
                </a:lnSpc>
              </a:pPr>
              <a:r>
                <a:rPr lang="en-US" sz="3534" spc="70">
                  <a:solidFill>
                    <a:srgbClr val="FFFFFF"/>
                  </a:solidFill>
                  <a:latin typeface="Roboto"/>
                  <a:ea typeface="Roboto"/>
                  <a:cs typeface="Roboto"/>
                  <a:sym typeface="Roboto"/>
                </a:rPr>
                <a:t>Renewal</a:t>
              </a:r>
            </a:p>
          </p:txBody>
        </p:sp>
        <p:sp>
          <p:nvSpPr>
            <p:cNvPr id="13" name="Freeform 13"/>
            <p:cNvSpPr/>
            <p:nvPr/>
          </p:nvSpPr>
          <p:spPr>
            <a:xfrm>
              <a:off x="0" y="0"/>
              <a:ext cx="925887" cy="894639"/>
            </a:xfrm>
            <a:custGeom>
              <a:avLst/>
              <a:gdLst/>
              <a:ahLst/>
              <a:cxnLst/>
              <a:rect l="l" t="t" r="r" b="b"/>
              <a:pathLst>
                <a:path w="925887" h="894639">
                  <a:moveTo>
                    <a:pt x="0" y="0"/>
                  </a:moveTo>
                  <a:lnTo>
                    <a:pt x="925887" y="0"/>
                  </a:lnTo>
                  <a:lnTo>
                    <a:pt x="925887" y="894639"/>
                  </a:lnTo>
                  <a:lnTo>
                    <a:pt x="0" y="894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TextBox 14"/>
            <p:cNvSpPr txBox="1"/>
            <p:nvPr/>
          </p:nvSpPr>
          <p:spPr>
            <a:xfrm>
              <a:off x="1586143" y="1010127"/>
              <a:ext cx="13867194" cy="2956305"/>
            </a:xfrm>
            <a:prstGeom prst="rect">
              <a:avLst/>
            </a:prstGeom>
          </p:spPr>
          <p:txBody>
            <a:bodyPr lIns="0" tIns="0" rIns="0" bIns="0" rtlCol="0" anchor="t">
              <a:spAutoFit/>
            </a:bodyPr>
            <a:lstStyle/>
            <a:p>
              <a:pPr algn="l">
                <a:lnSpc>
                  <a:spcPts val="3528"/>
                </a:lnSpc>
              </a:pPr>
              <a:r>
                <a:rPr lang="en-US" sz="2520" spc="50" dirty="0">
                  <a:solidFill>
                    <a:srgbClr val="FFFFFF"/>
                  </a:solidFill>
                  <a:latin typeface="Roboto"/>
                  <a:ea typeface="Roboto"/>
                  <a:cs typeface="Roboto"/>
                  <a:sym typeface="Roboto"/>
                </a:rPr>
                <a:t>‘The Spirit prepares people, and goes out to them with his grace, in order to draw them to Christ. The Spirit manifests the risen Lord to them, recalls his word to them and opens their minds to the understanding of his Death and Resurrection.’ </a:t>
              </a:r>
              <a:r>
                <a:rPr lang="en-US" sz="2520" i="1" spc="50" dirty="0">
                  <a:solidFill>
                    <a:srgbClr val="FDC535"/>
                  </a:solidFill>
                  <a:latin typeface="Roboto Italics"/>
                  <a:ea typeface="Roboto Italics"/>
                  <a:cs typeface="Roboto Italics"/>
                  <a:sym typeface="Roboto Italics"/>
                </a:rPr>
                <a:t>(Catechism of the Catholic Church,</a:t>
              </a:r>
              <a:r>
                <a:rPr lang="en-US" sz="2520" spc="50" dirty="0">
                  <a:solidFill>
                    <a:srgbClr val="FDC535"/>
                  </a:solidFill>
                  <a:latin typeface="Roboto"/>
                  <a:ea typeface="Roboto"/>
                  <a:cs typeface="Roboto"/>
                  <a:sym typeface="Roboto"/>
                </a:rPr>
                <a:t> §737)</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C44"/>
        </a:solidFill>
        <a:effectLst/>
      </p:bgPr>
    </p:bg>
    <p:spTree>
      <p:nvGrpSpPr>
        <p:cNvPr id="1" name=""/>
        <p:cNvGrpSpPr/>
        <p:nvPr/>
      </p:nvGrpSpPr>
      <p:grpSpPr>
        <a:xfrm>
          <a:off x="0" y="0"/>
          <a:ext cx="0" cy="0"/>
          <a:chOff x="0" y="0"/>
          <a:chExt cx="0" cy="0"/>
        </a:xfrm>
      </p:grpSpPr>
      <p:grpSp>
        <p:nvGrpSpPr>
          <p:cNvPr id="2" name="Group 2"/>
          <p:cNvGrpSpPr/>
          <p:nvPr/>
        </p:nvGrpSpPr>
        <p:grpSpPr>
          <a:xfrm>
            <a:off x="5618285" y="1617785"/>
            <a:ext cx="7051431" cy="7051431"/>
            <a:chOff x="0" y="0"/>
            <a:chExt cx="9401908" cy="9401908"/>
          </a:xfrm>
        </p:grpSpPr>
        <p:grpSp>
          <p:nvGrpSpPr>
            <p:cNvPr id="3" name="Group 3"/>
            <p:cNvGrpSpPr/>
            <p:nvPr/>
          </p:nvGrpSpPr>
          <p:grpSpPr>
            <a:xfrm>
              <a:off x="0" y="0"/>
              <a:ext cx="9401908" cy="9401908"/>
              <a:chOff x="0" y="0"/>
              <a:chExt cx="1857167" cy="1857167"/>
            </a:xfrm>
          </p:grpSpPr>
          <p:sp>
            <p:nvSpPr>
              <p:cNvPr id="4" name="Freeform 4"/>
              <p:cNvSpPr/>
              <p:nvPr/>
            </p:nvSpPr>
            <p:spPr>
              <a:xfrm>
                <a:off x="0" y="0"/>
                <a:ext cx="1857167" cy="1857167"/>
              </a:xfrm>
              <a:custGeom>
                <a:avLst/>
                <a:gdLst/>
                <a:ahLst/>
                <a:cxnLst/>
                <a:rect l="l" t="t" r="r" b="b"/>
                <a:pathLst>
                  <a:path w="1857167" h="1857167">
                    <a:moveTo>
                      <a:pt x="55994" y="0"/>
                    </a:moveTo>
                    <a:lnTo>
                      <a:pt x="1801173" y="0"/>
                    </a:lnTo>
                    <a:cubicBezTo>
                      <a:pt x="1832097" y="0"/>
                      <a:pt x="1857167" y="25069"/>
                      <a:pt x="1857167" y="55994"/>
                    </a:cubicBezTo>
                    <a:lnTo>
                      <a:pt x="1857167" y="1801173"/>
                    </a:lnTo>
                    <a:cubicBezTo>
                      <a:pt x="1857167" y="1832097"/>
                      <a:pt x="1832097" y="1857167"/>
                      <a:pt x="1801173" y="1857167"/>
                    </a:cubicBezTo>
                    <a:lnTo>
                      <a:pt x="55994" y="1857167"/>
                    </a:lnTo>
                    <a:cubicBezTo>
                      <a:pt x="25069" y="1857167"/>
                      <a:pt x="0" y="1832097"/>
                      <a:pt x="0" y="1801173"/>
                    </a:cubicBezTo>
                    <a:lnTo>
                      <a:pt x="0" y="55994"/>
                    </a:lnTo>
                    <a:cubicBezTo>
                      <a:pt x="0" y="25069"/>
                      <a:pt x="25069" y="0"/>
                      <a:pt x="55994" y="0"/>
                    </a:cubicBezTo>
                    <a:close/>
                  </a:path>
                </a:pathLst>
              </a:custGeom>
              <a:solidFill>
                <a:srgbClr val="FDC535"/>
              </a:solidFill>
            </p:spPr>
            <p:txBody>
              <a:bodyPr/>
              <a:lstStyle/>
              <a:p>
                <a:endParaRPr lang="en-GB"/>
              </a:p>
            </p:txBody>
          </p:sp>
          <p:sp>
            <p:nvSpPr>
              <p:cNvPr id="5" name="TextBox 5"/>
              <p:cNvSpPr txBox="1"/>
              <p:nvPr/>
            </p:nvSpPr>
            <p:spPr>
              <a:xfrm>
                <a:off x="0" y="-47625"/>
                <a:ext cx="1857167" cy="1904792"/>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586154" y="586154"/>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2"/>
              <a:stretch>
                <a:fillRect/>
              </a:stretch>
            </a:blipFill>
          </p:spPr>
          <p:txBody>
            <a:bodyPr/>
            <a:lstStyle/>
            <a:p>
              <a:endParaRPr lang="en-GB"/>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182780" y="1530904"/>
            <a:ext cx="6949321" cy="7225192"/>
          </a:xfrm>
          <a:custGeom>
            <a:avLst/>
            <a:gdLst/>
            <a:ahLst/>
            <a:cxnLst/>
            <a:rect l="l" t="t" r="r" b="b"/>
            <a:pathLst>
              <a:path w="6949321" h="7225192">
                <a:moveTo>
                  <a:pt x="0" y="0"/>
                </a:moveTo>
                <a:lnTo>
                  <a:pt x="6949321" y="0"/>
                </a:lnTo>
                <a:lnTo>
                  <a:pt x="6949321" y="7225192"/>
                </a:lnTo>
                <a:lnTo>
                  <a:pt x="0" y="722519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859638" y="659130"/>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do I believe in he Holy Spirit</a:t>
            </a:r>
            <a:r>
              <a:rPr lang="en-US" sz="3899" spc="77">
                <a:solidFill>
                  <a:srgbClr val="FDC535"/>
                </a:solidFill>
                <a:latin typeface="Roboto"/>
                <a:ea typeface="Roboto"/>
                <a:cs typeface="Roboto"/>
                <a:sym typeface="Roboto"/>
              </a:rPr>
              <a:t>?</a:t>
            </a:r>
          </a:p>
        </p:txBody>
      </p:sp>
      <p:sp>
        <p:nvSpPr>
          <p:cNvPr id="6" name="TextBox 6"/>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HOW</a:t>
            </a:r>
          </a:p>
        </p:txBody>
      </p:sp>
      <p:sp>
        <p:nvSpPr>
          <p:cNvPr id="7" name="TextBox 7"/>
          <p:cNvSpPr txBox="1"/>
          <p:nvPr/>
        </p:nvSpPr>
        <p:spPr>
          <a:xfrm>
            <a:off x="7209058" y="2727332"/>
            <a:ext cx="9459454" cy="6188371"/>
          </a:xfrm>
          <a:prstGeom prst="rect">
            <a:avLst/>
          </a:prstGeom>
        </p:spPr>
        <p:txBody>
          <a:bodyPr lIns="0" tIns="0" rIns="0" bIns="0" rtlCol="0" anchor="t">
            <a:spAutoFit/>
          </a:bodyPr>
          <a:lstStyle/>
          <a:p>
            <a:pPr algn="l">
              <a:lnSpc>
                <a:spcPts val="11817"/>
              </a:lnSpc>
            </a:pPr>
            <a:r>
              <a:rPr lang="en-US" sz="9766" b="1" spc="351">
                <a:solidFill>
                  <a:srgbClr val="FFFFFF"/>
                </a:solidFill>
                <a:latin typeface="Calibri (MS) Bold"/>
                <a:ea typeface="Calibri (MS) Bold"/>
                <a:cs typeface="Calibri (MS) Bold"/>
                <a:sym typeface="Calibri (MS) Bold"/>
              </a:rPr>
              <a:t>THE HOLY SPIRIT CANNOT BE REDUCED TO A </a:t>
            </a:r>
            <a:r>
              <a:rPr lang="en-US" sz="9766" b="1" i="1" spc="351">
                <a:solidFill>
                  <a:srgbClr val="FDC535"/>
                </a:solidFill>
                <a:latin typeface="Calibri (MS) Bold Italics"/>
                <a:ea typeface="Calibri (MS) Bold Italics"/>
                <a:cs typeface="Calibri (MS) Bold Italics"/>
                <a:sym typeface="Calibri (MS) Bold Italics"/>
              </a:rPr>
              <a:t>HE</a:t>
            </a:r>
            <a:r>
              <a:rPr lang="en-US" sz="9766" b="1" spc="351">
                <a:solidFill>
                  <a:srgbClr val="FFFFFF"/>
                </a:solidFill>
                <a:latin typeface="Calibri (MS) Bold"/>
                <a:ea typeface="Calibri (MS) Bold"/>
                <a:cs typeface="Calibri (MS) Bold"/>
                <a:sym typeface="Calibri (MS) Bold"/>
              </a:rPr>
              <a:t> OR </a:t>
            </a:r>
            <a:r>
              <a:rPr lang="en-US" sz="9766" b="1" i="1" spc="351">
                <a:solidFill>
                  <a:srgbClr val="FDC535"/>
                </a:solidFill>
                <a:latin typeface="Calibri (MS) Bold Italics"/>
                <a:ea typeface="Calibri (MS) Bold Italics"/>
                <a:cs typeface="Calibri (MS) Bold Italics"/>
                <a:sym typeface="Calibri (MS) Bold Italics"/>
              </a:rPr>
              <a:t>ME</a:t>
            </a:r>
            <a:r>
              <a:rPr lang="en-US" sz="9766" b="1" spc="351">
                <a:solidFill>
                  <a:srgbClr val="FFFFFF"/>
                </a:solidFill>
                <a:latin typeface="Calibri (MS) Bold"/>
                <a:ea typeface="Calibri (MS) Bold"/>
                <a:cs typeface="Calibri (MS) Bold"/>
                <a:sym typeface="Calibri (MS) Bold"/>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Freeform 2"/>
          <p:cNvSpPr/>
          <p:nvPr/>
        </p:nvSpPr>
        <p:spPr>
          <a:xfrm>
            <a:off x="-998098" y="-1122860"/>
            <a:ext cx="20284196" cy="11409860"/>
          </a:xfrm>
          <a:custGeom>
            <a:avLst/>
            <a:gdLst/>
            <a:ahLst/>
            <a:cxnLst/>
            <a:rect l="l" t="t" r="r" b="b"/>
            <a:pathLst>
              <a:path w="20284196" h="11409860">
                <a:moveTo>
                  <a:pt x="0" y="0"/>
                </a:moveTo>
                <a:lnTo>
                  <a:pt x="20284196" y="0"/>
                </a:lnTo>
                <a:lnTo>
                  <a:pt x="20284196" y="11409860"/>
                </a:lnTo>
                <a:lnTo>
                  <a:pt x="0" y="11409860"/>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rot="-164800">
            <a:off x="14206882" y="6400603"/>
            <a:ext cx="2723582" cy="717272"/>
            <a:chOff x="0" y="0"/>
            <a:chExt cx="798647" cy="210329"/>
          </a:xfrm>
        </p:grpSpPr>
        <p:sp>
          <p:nvSpPr>
            <p:cNvPr id="4" name="Freeform 4"/>
            <p:cNvSpPr/>
            <p:nvPr/>
          </p:nvSpPr>
          <p:spPr>
            <a:xfrm>
              <a:off x="0" y="0"/>
              <a:ext cx="798647" cy="210329"/>
            </a:xfrm>
            <a:custGeom>
              <a:avLst/>
              <a:gdLst/>
              <a:ahLst/>
              <a:cxnLst/>
              <a:rect l="l" t="t" r="r" b="b"/>
              <a:pathLst>
                <a:path w="798647" h="210329">
                  <a:moveTo>
                    <a:pt x="0" y="0"/>
                  </a:moveTo>
                  <a:lnTo>
                    <a:pt x="798647" y="0"/>
                  </a:lnTo>
                  <a:lnTo>
                    <a:pt x="798647" y="210329"/>
                  </a:lnTo>
                  <a:lnTo>
                    <a:pt x="0" y="210329"/>
                  </a:lnTo>
                  <a:close/>
                </a:path>
              </a:pathLst>
            </a:custGeom>
            <a:solidFill>
              <a:srgbClr val="979CA3"/>
            </a:solidFill>
          </p:spPr>
          <p:txBody>
            <a:bodyPr/>
            <a:lstStyle/>
            <a:p>
              <a:endParaRPr lang="en-GB"/>
            </a:p>
          </p:txBody>
        </p:sp>
        <p:sp>
          <p:nvSpPr>
            <p:cNvPr id="5" name="TextBox 5"/>
            <p:cNvSpPr txBox="1"/>
            <p:nvPr/>
          </p:nvSpPr>
          <p:spPr>
            <a:xfrm>
              <a:off x="0" y="-57150"/>
              <a:ext cx="798647" cy="267479"/>
            </a:xfrm>
            <a:prstGeom prst="rect">
              <a:avLst/>
            </a:prstGeom>
          </p:spPr>
          <p:txBody>
            <a:bodyPr lIns="50800" tIns="50800" rIns="50800" bIns="50800" rtlCol="0" anchor="ctr"/>
            <a:lstStyle/>
            <a:p>
              <a:pPr algn="ctr">
                <a:lnSpc>
                  <a:spcPts val="3668"/>
                </a:lnSpc>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TextBox 2"/>
          <p:cNvSpPr txBox="1"/>
          <p:nvPr/>
        </p:nvSpPr>
        <p:spPr>
          <a:xfrm>
            <a:off x="465766" y="1112039"/>
            <a:ext cx="17356467" cy="1784371"/>
          </a:xfrm>
          <a:prstGeom prst="rect">
            <a:avLst/>
          </a:prstGeom>
        </p:spPr>
        <p:txBody>
          <a:bodyPr lIns="0" tIns="0" rIns="0" bIns="0" rtlCol="0" anchor="t">
            <a:spAutoFit/>
          </a:bodyPr>
          <a:lstStyle/>
          <a:p>
            <a:pPr algn="ctr">
              <a:lnSpc>
                <a:spcPts val="12369"/>
              </a:lnSpc>
            </a:pPr>
            <a:r>
              <a:rPr lang="en-US" sz="10222" b="1" spc="368">
                <a:solidFill>
                  <a:srgbClr val="FFFFFF"/>
                </a:solidFill>
                <a:latin typeface="Calibri (MS) Bold"/>
                <a:ea typeface="Calibri (MS) Bold"/>
                <a:cs typeface="Calibri (MS) Bold"/>
                <a:sym typeface="Calibri (MS) Bold"/>
              </a:rPr>
              <a:t>THE HOLY SPIRIT</a:t>
            </a:r>
          </a:p>
        </p:txBody>
      </p:sp>
      <p:sp>
        <p:nvSpPr>
          <p:cNvPr id="3" name="Freeform 3"/>
          <p:cNvSpPr/>
          <p:nvPr/>
        </p:nvSpPr>
        <p:spPr>
          <a:xfrm rot="-10800000" flipH="1">
            <a:off x="9360016" y="4876047"/>
            <a:ext cx="9804041" cy="2156889"/>
          </a:xfrm>
          <a:custGeom>
            <a:avLst/>
            <a:gdLst/>
            <a:ahLst/>
            <a:cxnLst/>
            <a:rect l="l" t="t" r="r" b="b"/>
            <a:pathLst>
              <a:path w="9804041" h="2156889">
                <a:moveTo>
                  <a:pt x="9804042" y="0"/>
                </a:moveTo>
                <a:lnTo>
                  <a:pt x="0" y="0"/>
                </a:lnTo>
                <a:lnTo>
                  <a:pt x="0" y="2156889"/>
                </a:lnTo>
                <a:lnTo>
                  <a:pt x="9804042" y="2156889"/>
                </a:lnTo>
                <a:lnTo>
                  <a:pt x="980404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rot="-10800000">
            <a:off x="-876058" y="4876047"/>
            <a:ext cx="9804041" cy="2156889"/>
          </a:xfrm>
          <a:custGeom>
            <a:avLst/>
            <a:gdLst/>
            <a:ahLst/>
            <a:cxnLst/>
            <a:rect l="l" t="t" r="r" b="b"/>
            <a:pathLst>
              <a:path w="9804041" h="2156889">
                <a:moveTo>
                  <a:pt x="0" y="0"/>
                </a:moveTo>
                <a:lnTo>
                  <a:pt x="9804042" y="0"/>
                </a:lnTo>
                <a:lnTo>
                  <a:pt x="9804042" y="2156889"/>
                </a:lnTo>
                <a:lnTo>
                  <a:pt x="0" y="215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1778932" y="3866781"/>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7744403" y="3866781"/>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3709874" y="3866781"/>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Freeform 8"/>
          <p:cNvSpPr/>
          <p:nvPr/>
        </p:nvSpPr>
        <p:spPr>
          <a:xfrm>
            <a:off x="2258261" y="4282137"/>
            <a:ext cx="2026020" cy="2026020"/>
          </a:xfrm>
          <a:custGeom>
            <a:avLst/>
            <a:gdLst/>
            <a:ahLst/>
            <a:cxnLst/>
            <a:rect l="l" t="t" r="r" b="b"/>
            <a:pathLst>
              <a:path w="2026020" h="2026020">
                <a:moveTo>
                  <a:pt x="0" y="0"/>
                </a:moveTo>
                <a:lnTo>
                  <a:pt x="2026021" y="0"/>
                </a:lnTo>
                <a:lnTo>
                  <a:pt x="2026021" y="2026020"/>
                </a:lnTo>
                <a:lnTo>
                  <a:pt x="0" y="20260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8258699" y="4046508"/>
            <a:ext cx="1782589" cy="2200727"/>
          </a:xfrm>
          <a:custGeom>
            <a:avLst/>
            <a:gdLst/>
            <a:ahLst/>
            <a:cxnLst/>
            <a:rect l="l" t="t" r="r" b="b"/>
            <a:pathLst>
              <a:path w="1782589" h="2200727">
                <a:moveTo>
                  <a:pt x="0" y="0"/>
                </a:moveTo>
                <a:lnTo>
                  <a:pt x="1782589" y="0"/>
                </a:lnTo>
                <a:lnTo>
                  <a:pt x="1782589" y="2200727"/>
                </a:lnTo>
                <a:lnTo>
                  <a:pt x="0" y="22007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10" name="Freeform 10"/>
          <p:cNvSpPr/>
          <p:nvPr/>
        </p:nvSpPr>
        <p:spPr>
          <a:xfrm>
            <a:off x="14123046" y="4334612"/>
            <a:ext cx="1972851" cy="2051168"/>
          </a:xfrm>
          <a:custGeom>
            <a:avLst/>
            <a:gdLst/>
            <a:ahLst/>
            <a:cxnLst/>
            <a:rect l="l" t="t" r="r" b="b"/>
            <a:pathLst>
              <a:path w="1972851" h="2051168">
                <a:moveTo>
                  <a:pt x="0" y="0"/>
                </a:moveTo>
                <a:lnTo>
                  <a:pt x="1972851" y="0"/>
                </a:lnTo>
                <a:lnTo>
                  <a:pt x="1972851" y="2051169"/>
                </a:lnTo>
                <a:lnTo>
                  <a:pt x="0" y="20511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TextBox 11"/>
          <p:cNvSpPr txBox="1"/>
          <p:nvPr/>
        </p:nvSpPr>
        <p:spPr>
          <a:xfrm>
            <a:off x="1403816" y="7101073"/>
            <a:ext cx="3549426" cy="1600200"/>
          </a:xfrm>
          <a:prstGeom prst="rect">
            <a:avLst/>
          </a:prstGeom>
        </p:spPr>
        <p:txBody>
          <a:bodyPr lIns="0" tIns="0" rIns="0" bIns="0" rtlCol="0" anchor="t">
            <a:spAutoFit/>
          </a:bodyPr>
          <a:lstStyle/>
          <a:p>
            <a:pPr algn="ctr">
              <a:lnSpc>
                <a:spcPts val="4200"/>
              </a:lnSpc>
            </a:pPr>
            <a:r>
              <a:rPr lang="en-US" sz="3000" spc="60">
                <a:solidFill>
                  <a:srgbClr val="FFFFFF"/>
                </a:solidFill>
                <a:latin typeface="Roboto"/>
                <a:ea typeface="Roboto"/>
                <a:cs typeface="Roboto"/>
                <a:sym typeface="Roboto"/>
              </a:rPr>
              <a:t>The Holy Spirit is fully and completely God</a:t>
            </a:r>
          </a:p>
        </p:txBody>
      </p:sp>
      <p:sp>
        <p:nvSpPr>
          <p:cNvPr id="12" name="TextBox 12"/>
          <p:cNvSpPr txBox="1"/>
          <p:nvPr/>
        </p:nvSpPr>
        <p:spPr>
          <a:xfrm>
            <a:off x="6994171" y="7101073"/>
            <a:ext cx="4299658" cy="1600200"/>
          </a:xfrm>
          <a:prstGeom prst="rect">
            <a:avLst/>
          </a:prstGeom>
        </p:spPr>
        <p:txBody>
          <a:bodyPr lIns="0" tIns="0" rIns="0" bIns="0" rtlCol="0" anchor="t">
            <a:spAutoFit/>
          </a:bodyPr>
          <a:lstStyle/>
          <a:p>
            <a:pPr algn="ctr">
              <a:lnSpc>
                <a:spcPts val="4200"/>
              </a:lnSpc>
            </a:pPr>
            <a:r>
              <a:rPr lang="en-US" sz="3000" spc="60">
                <a:solidFill>
                  <a:srgbClr val="FFFFFF"/>
                </a:solidFill>
                <a:latin typeface="Roboto"/>
                <a:ea typeface="Roboto"/>
                <a:cs typeface="Roboto"/>
                <a:sym typeface="Roboto"/>
              </a:rPr>
              <a:t>The Church exists because of the holy Spirit</a:t>
            </a:r>
          </a:p>
        </p:txBody>
      </p:sp>
      <p:sp>
        <p:nvSpPr>
          <p:cNvPr id="13" name="TextBox 13"/>
          <p:cNvSpPr txBox="1"/>
          <p:nvPr/>
        </p:nvSpPr>
        <p:spPr>
          <a:xfrm>
            <a:off x="12959642" y="7101073"/>
            <a:ext cx="4299658" cy="1600200"/>
          </a:xfrm>
          <a:prstGeom prst="rect">
            <a:avLst/>
          </a:prstGeom>
        </p:spPr>
        <p:txBody>
          <a:bodyPr lIns="0" tIns="0" rIns="0" bIns="0" rtlCol="0" anchor="t">
            <a:spAutoFit/>
          </a:bodyPr>
          <a:lstStyle/>
          <a:p>
            <a:pPr algn="ctr">
              <a:lnSpc>
                <a:spcPts val="4200"/>
              </a:lnSpc>
            </a:pPr>
            <a:r>
              <a:rPr lang="en-US" sz="3000" spc="60" dirty="0">
                <a:solidFill>
                  <a:srgbClr val="FFFFFF"/>
                </a:solidFill>
                <a:latin typeface="Roboto"/>
                <a:ea typeface="Roboto"/>
                <a:cs typeface="Roboto"/>
                <a:sym typeface="Roboto"/>
              </a:rPr>
              <a:t>The Holy Spirit cannot be reduced to a HE or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TextBox 2"/>
          <p:cNvSpPr txBox="1"/>
          <p:nvPr/>
        </p:nvSpPr>
        <p:spPr>
          <a:xfrm>
            <a:off x="7242932" y="128729"/>
            <a:ext cx="10263409" cy="9510268"/>
          </a:xfrm>
          <a:prstGeom prst="rect">
            <a:avLst/>
          </a:prstGeom>
        </p:spPr>
        <p:txBody>
          <a:bodyPr lIns="0" tIns="0" rIns="0" bIns="0" rtlCol="0" anchor="t">
            <a:spAutoFit/>
          </a:bodyPr>
          <a:lstStyle/>
          <a:p>
            <a:pPr algn="l">
              <a:lnSpc>
                <a:spcPts val="4960"/>
              </a:lnSpc>
            </a:pPr>
            <a:r>
              <a:rPr lang="en-US" sz="4099" b="1" spc="147">
                <a:solidFill>
                  <a:srgbClr val="FFFFFF"/>
                </a:solidFill>
                <a:latin typeface="Calibri (MS) Bold"/>
                <a:ea typeface="Calibri (MS) Bold"/>
                <a:cs typeface="Calibri (MS) Bold"/>
                <a:sym typeface="Calibri (MS) Bold"/>
              </a:rPr>
              <a:t>IN OTHER WORDS, THEOLOGIANS- AS ALL CHRISTIANS- ARE A NEEDY PEOPLE, ONES WHO DEPEND UPON A PARACLETE/ADVOCATE/COMFORTER (CF. JN.14:16,26) WHO IS BOTH WITH US AND IN US SO AS TO “DE-SUBJECTIFY” AND </a:t>
            </a:r>
          </a:p>
          <a:p>
            <a:pPr algn="l">
              <a:lnSpc>
                <a:spcPts val="4960"/>
              </a:lnSpc>
            </a:pPr>
            <a:r>
              <a:rPr lang="en-US" sz="4099" b="1" spc="147">
                <a:solidFill>
                  <a:srgbClr val="FFFFFF"/>
                </a:solidFill>
                <a:latin typeface="Calibri (MS) Bold"/>
                <a:ea typeface="Calibri (MS) Bold"/>
                <a:cs typeface="Calibri (MS) Bold"/>
                <a:sym typeface="Calibri (MS) Bold"/>
              </a:rPr>
              <a:t>“RE-SUBJECTIFY” OUR VERY SELVES AT DIFFERENT CONSTITUTIVE REGISTERS, INCLUDING THE AFFECTIVE. WE HAVE BEEN PROMISED BY CHRIST THAT HIS DEPARTURE WILL NOT LEAVE US ORPHANED (CF. JN 14:18)…. WE MUST GIVE SPACE AND BE RECEPTIVE TO THE SPIRIT’S HELP (ROM. 8:26) IN ORDER TO CARRY ON FAITHFULLY AND COURAGEOUSLY BEFORE OUR FEARS.</a:t>
            </a:r>
          </a:p>
        </p:txBody>
      </p:sp>
      <p:grpSp>
        <p:nvGrpSpPr>
          <p:cNvPr id="3" name="Group 3"/>
          <p:cNvGrpSpPr/>
          <p:nvPr/>
        </p:nvGrpSpPr>
        <p:grpSpPr>
          <a:xfrm>
            <a:off x="-5376080" y="-1275912"/>
            <a:ext cx="12809560" cy="12838825"/>
            <a:chOff x="0" y="0"/>
            <a:chExt cx="17079413" cy="17118433"/>
          </a:xfrm>
        </p:grpSpPr>
        <p:sp>
          <p:nvSpPr>
            <p:cNvPr id="4" name="Freeform 4"/>
            <p:cNvSpPr/>
            <p:nvPr/>
          </p:nvSpPr>
          <p:spPr>
            <a:xfrm rot="1304908">
              <a:off x="2206517" y="2004855"/>
              <a:ext cx="13121617" cy="11973475"/>
            </a:xfrm>
            <a:custGeom>
              <a:avLst/>
              <a:gdLst/>
              <a:ahLst/>
              <a:cxnLst/>
              <a:rect l="l" t="t" r="r" b="b"/>
              <a:pathLst>
                <a:path w="13121617" h="11973475">
                  <a:moveTo>
                    <a:pt x="0" y="0"/>
                  </a:moveTo>
                  <a:lnTo>
                    <a:pt x="13121617" y="0"/>
                  </a:lnTo>
                  <a:lnTo>
                    <a:pt x="13121617" y="11973475"/>
                  </a:lnTo>
                  <a:lnTo>
                    <a:pt x="0" y="11973475"/>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 name="Group 5"/>
            <p:cNvGrpSpPr/>
            <p:nvPr/>
          </p:nvGrpSpPr>
          <p:grpSpPr>
            <a:xfrm>
              <a:off x="0" y="1482340"/>
              <a:ext cx="15896156" cy="15636093"/>
              <a:chOff x="0" y="0"/>
              <a:chExt cx="826319" cy="812800"/>
            </a:xfrm>
          </p:grpSpPr>
          <p:sp>
            <p:nvSpPr>
              <p:cNvPr id="6" name="Freeform 6"/>
              <p:cNvSpPr/>
              <p:nvPr/>
            </p:nvSpPr>
            <p:spPr>
              <a:xfrm>
                <a:off x="0" y="0"/>
                <a:ext cx="826319" cy="812800"/>
              </a:xfrm>
              <a:custGeom>
                <a:avLst/>
                <a:gdLst/>
                <a:ahLst/>
                <a:cxnLst/>
                <a:rect l="l" t="t" r="r" b="b"/>
                <a:pathLst>
                  <a:path w="826319" h="812800">
                    <a:moveTo>
                      <a:pt x="413159" y="0"/>
                    </a:moveTo>
                    <a:cubicBezTo>
                      <a:pt x="184978" y="0"/>
                      <a:pt x="0" y="181951"/>
                      <a:pt x="0" y="406400"/>
                    </a:cubicBezTo>
                    <a:cubicBezTo>
                      <a:pt x="0" y="630849"/>
                      <a:pt x="184978" y="812800"/>
                      <a:pt x="413159" y="812800"/>
                    </a:cubicBezTo>
                    <a:cubicBezTo>
                      <a:pt x="641341" y="812800"/>
                      <a:pt x="826319" y="630849"/>
                      <a:pt x="826319" y="406400"/>
                    </a:cubicBezTo>
                    <a:cubicBezTo>
                      <a:pt x="826319" y="181951"/>
                      <a:pt x="641341" y="0"/>
                      <a:pt x="413159" y="0"/>
                    </a:cubicBezTo>
                    <a:close/>
                  </a:path>
                </a:pathLst>
              </a:custGeom>
              <a:ln w="276225" cap="sq">
                <a:solidFill>
                  <a:srgbClr val="4C7FC8"/>
                </a:solidFill>
                <a:prstDash val="solid"/>
                <a:miter/>
              </a:ln>
            </p:spPr>
            <p:txBody>
              <a:bodyPr/>
              <a:lstStyle/>
              <a:p>
                <a:endParaRPr lang="en-GB"/>
              </a:p>
            </p:txBody>
          </p:sp>
          <p:sp>
            <p:nvSpPr>
              <p:cNvPr id="7" name="TextBox 7"/>
              <p:cNvSpPr txBox="1"/>
              <p:nvPr/>
            </p:nvSpPr>
            <p:spPr>
              <a:xfrm>
                <a:off x="77467" y="9525"/>
                <a:ext cx="671384" cy="727075"/>
              </a:xfrm>
              <a:prstGeom prst="rect">
                <a:avLst/>
              </a:prstGeom>
            </p:spPr>
            <p:txBody>
              <a:bodyPr lIns="50800" tIns="50800" rIns="50800" bIns="50800" rtlCol="0" anchor="ctr"/>
              <a:lstStyle/>
              <a:p>
                <a:pPr algn="ctr">
                  <a:lnSpc>
                    <a:spcPts val="2100"/>
                  </a:lnSpc>
                </a:pPr>
                <a:endParaRPr/>
              </a:p>
            </p:txBody>
          </p:sp>
        </p:grpSp>
      </p:grpSp>
      <p:sp>
        <p:nvSpPr>
          <p:cNvPr id="8" name="TextBox 8"/>
          <p:cNvSpPr txBox="1"/>
          <p:nvPr/>
        </p:nvSpPr>
        <p:spPr>
          <a:xfrm>
            <a:off x="7242932" y="9734683"/>
            <a:ext cx="11045068" cy="316229"/>
          </a:xfrm>
          <a:prstGeom prst="rect">
            <a:avLst/>
          </a:prstGeom>
        </p:spPr>
        <p:txBody>
          <a:bodyPr lIns="0" tIns="0" rIns="0" bIns="0" rtlCol="0" anchor="t">
            <a:spAutoFit/>
          </a:bodyPr>
          <a:lstStyle/>
          <a:p>
            <a:pPr algn="l">
              <a:lnSpc>
                <a:spcPts val="2520"/>
              </a:lnSpc>
            </a:pPr>
            <a:r>
              <a:rPr lang="en-US" sz="1800" spc="36">
                <a:solidFill>
                  <a:srgbClr val="FDC535"/>
                </a:solidFill>
                <a:latin typeface="Roboto"/>
                <a:ea typeface="Roboto"/>
                <a:cs typeface="Roboto"/>
                <a:sym typeface="Roboto"/>
              </a:rPr>
              <a:t>Daniel Castelo, ‘Holy Spirit’, in </a:t>
            </a:r>
            <a:r>
              <a:rPr lang="en-US" sz="1800" i="1" spc="36">
                <a:solidFill>
                  <a:srgbClr val="FDC535"/>
                </a:solidFill>
                <a:latin typeface="Roboto Italics"/>
                <a:ea typeface="Roboto Italics"/>
                <a:cs typeface="Roboto Italics"/>
                <a:sym typeface="Roboto Italics"/>
              </a:rPr>
              <a:t>The New Cambridge Companion to Christian Doctrine</a:t>
            </a:r>
            <a:r>
              <a:rPr lang="en-US" sz="1800" spc="36">
                <a:solidFill>
                  <a:srgbClr val="FDC535"/>
                </a:solidFill>
                <a:latin typeface="Roboto"/>
                <a:ea typeface="Roboto"/>
                <a:cs typeface="Roboto"/>
                <a:sym typeface="Roboto"/>
              </a:rPr>
              <a:t>, 133.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DA4B-12D9-164B-AA25-1592C55020D1}"/>
            </a:ext>
          </a:extLst>
        </p:cNvPr>
        <p:cNvGrpSpPr/>
        <p:nvPr/>
      </p:nvGrpSpPr>
      <p:grpSpPr>
        <a:xfrm>
          <a:off x="0" y="0"/>
          <a:ext cx="0" cy="0"/>
          <a:chOff x="0" y="0"/>
          <a:chExt cx="0" cy="0"/>
        </a:xfrm>
      </p:grpSpPr>
      <p:pic>
        <p:nvPicPr>
          <p:cNvPr id="8" name="Picture 7" descr="A yellow and white text on a blue background&#10;&#10;AI-generated content may be incorrect.">
            <a:extLst>
              <a:ext uri="{FF2B5EF4-FFF2-40B4-BE49-F238E27FC236}">
                <a16:creationId xmlns:a16="http://schemas.microsoft.com/office/drawing/2014/main" id="{DAB86A60-16F0-086D-59A0-80CB46D16E47}"/>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923"/>
            <a:ext cx="18287980" cy="10285077"/>
          </a:xfrm>
          <a:prstGeom prst="rect">
            <a:avLst/>
          </a:prstGeom>
        </p:spPr>
      </p:pic>
    </p:spTree>
    <p:extLst>
      <p:ext uri="{BB962C8B-B14F-4D97-AF65-F5344CB8AC3E}">
        <p14:creationId xmlns:p14="http://schemas.microsoft.com/office/powerpoint/2010/main" val="69861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TextBox 2"/>
          <p:cNvSpPr txBox="1"/>
          <p:nvPr/>
        </p:nvSpPr>
        <p:spPr>
          <a:xfrm>
            <a:off x="7242932" y="128729"/>
            <a:ext cx="10263409" cy="9510268"/>
          </a:xfrm>
          <a:prstGeom prst="rect">
            <a:avLst/>
          </a:prstGeom>
        </p:spPr>
        <p:txBody>
          <a:bodyPr lIns="0" tIns="0" rIns="0" bIns="0" rtlCol="0" anchor="t">
            <a:spAutoFit/>
          </a:bodyPr>
          <a:lstStyle/>
          <a:p>
            <a:pPr algn="l">
              <a:lnSpc>
                <a:spcPts val="4960"/>
              </a:lnSpc>
            </a:pPr>
            <a:r>
              <a:rPr lang="en-US" sz="4099" b="1" spc="147">
                <a:solidFill>
                  <a:srgbClr val="FFFFFF"/>
                </a:solidFill>
                <a:latin typeface="Calibri (MS) Bold"/>
                <a:ea typeface="Calibri (MS) Bold"/>
                <a:cs typeface="Calibri (MS) Bold"/>
                <a:sym typeface="Calibri (MS) Bold"/>
              </a:rPr>
              <a:t>IN OTHER WORDS, THEOLOGIANS- AS ALL CHRISTIANS- ARE A NEEDY PEOPLE, ONES WHO DEPEND UPON A PARACLETE/ADVOCATE/COMFORTER (CF. JN.14:16,26) WHO IS BOTH WITH US AND IN US SO AS TO “DE-SUBJECTIFY” AND </a:t>
            </a:r>
          </a:p>
          <a:p>
            <a:pPr algn="l">
              <a:lnSpc>
                <a:spcPts val="4960"/>
              </a:lnSpc>
            </a:pPr>
            <a:r>
              <a:rPr lang="en-US" sz="4099" b="1" spc="147">
                <a:solidFill>
                  <a:srgbClr val="FFFFFF"/>
                </a:solidFill>
                <a:latin typeface="Calibri (MS) Bold"/>
                <a:ea typeface="Calibri (MS) Bold"/>
                <a:cs typeface="Calibri (MS) Bold"/>
                <a:sym typeface="Calibri (MS) Bold"/>
              </a:rPr>
              <a:t>“RE-SUBJECTIFY” OUR VERY SELVES AT DIFFERENT CONSTITUTIVE REGISTERS, INCLUDING THE AFFECTIVE. WE HAVE BEEN PROMISED BY CHRIST THAT HIS DEPARTURE WILL NOT LEAVE US ORPHANED (CF. JN 14:18)…. WE MUST GIVE SPACE AND BE RECEPTIVE TO THE SPIRIT’S HELP (ROM. 8:26) IN ORDER TO CARRY ON FAITHFULLY AND COURAGEOUSLY BEFORE OUR FEARS.</a:t>
            </a:r>
          </a:p>
        </p:txBody>
      </p:sp>
      <p:grpSp>
        <p:nvGrpSpPr>
          <p:cNvPr id="3" name="Group 3"/>
          <p:cNvGrpSpPr/>
          <p:nvPr/>
        </p:nvGrpSpPr>
        <p:grpSpPr>
          <a:xfrm>
            <a:off x="-5376080" y="-1275912"/>
            <a:ext cx="12809560" cy="12838825"/>
            <a:chOff x="0" y="0"/>
            <a:chExt cx="17079413" cy="17118433"/>
          </a:xfrm>
        </p:grpSpPr>
        <p:sp>
          <p:nvSpPr>
            <p:cNvPr id="4" name="Freeform 4"/>
            <p:cNvSpPr/>
            <p:nvPr/>
          </p:nvSpPr>
          <p:spPr>
            <a:xfrm rot="1304908">
              <a:off x="2206517" y="2004855"/>
              <a:ext cx="13121617" cy="11973475"/>
            </a:xfrm>
            <a:custGeom>
              <a:avLst/>
              <a:gdLst/>
              <a:ahLst/>
              <a:cxnLst/>
              <a:rect l="l" t="t" r="r" b="b"/>
              <a:pathLst>
                <a:path w="13121617" h="11973475">
                  <a:moveTo>
                    <a:pt x="0" y="0"/>
                  </a:moveTo>
                  <a:lnTo>
                    <a:pt x="13121617" y="0"/>
                  </a:lnTo>
                  <a:lnTo>
                    <a:pt x="13121617" y="11973475"/>
                  </a:lnTo>
                  <a:lnTo>
                    <a:pt x="0" y="11973475"/>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 name="Group 5"/>
            <p:cNvGrpSpPr/>
            <p:nvPr/>
          </p:nvGrpSpPr>
          <p:grpSpPr>
            <a:xfrm>
              <a:off x="0" y="1482340"/>
              <a:ext cx="15896156" cy="15636093"/>
              <a:chOff x="0" y="0"/>
              <a:chExt cx="826319" cy="812800"/>
            </a:xfrm>
          </p:grpSpPr>
          <p:sp>
            <p:nvSpPr>
              <p:cNvPr id="6" name="Freeform 6"/>
              <p:cNvSpPr/>
              <p:nvPr/>
            </p:nvSpPr>
            <p:spPr>
              <a:xfrm>
                <a:off x="0" y="0"/>
                <a:ext cx="826319" cy="812800"/>
              </a:xfrm>
              <a:custGeom>
                <a:avLst/>
                <a:gdLst/>
                <a:ahLst/>
                <a:cxnLst/>
                <a:rect l="l" t="t" r="r" b="b"/>
                <a:pathLst>
                  <a:path w="826319" h="812800">
                    <a:moveTo>
                      <a:pt x="413159" y="0"/>
                    </a:moveTo>
                    <a:cubicBezTo>
                      <a:pt x="184978" y="0"/>
                      <a:pt x="0" y="181951"/>
                      <a:pt x="0" y="406400"/>
                    </a:cubicBezTo>
                    <a:cubicBezTo>
                      <a:pt x="0" y="630849"/>
                      <a:pt x="184978" y="812800"/>
                      <a:pt x="413159" y="812800"/>
                    </a:cubicBezTo>
                    <a:cubicBezTo>
                      <a:pt x="641341" y="812800"/>
                      <a:pt x="826319" y="630849"/>
                      <a:pt x="826319" y="406400"/>
                    </a:cubicBezTo>
                    <a:cubicBezTo>
                      <a:pt x="826319" y="181951"/>
                      <a:pt x="641341" y="0"/>
                      <a:pt x="413159" y="0"/>
                    </a:cubicBezTo>
                    <a:close/>
                  </a:path>
                </a:pathLst>
              </a:custGeom>
              <a:ln w="276225" cap="sq">
                <a:solidFill>
                  <a:srgbClr val="4C7FC8"/>
                </a:solidFill>
                <a:prstDash val="solid"/>
                <a:miter/>
              </a:ln>
            </p:spPr>
            <p:txBody>
              <a:bodyPr/>
              <a:lstStyle/>
              <a:p>
                <a:endParaRPr lang="en-GB"/>
              </a:p>
            </p:txBody>
          </p:sp>
          <p:sp>
            <p:nvSpPr>
              <p:cNvPr id="7" name="TextBox 7"/>
              <p:cNvSpPr txBox="1"/>
              <p:nvPr/>
            </p:nvSpPr>
            <p:spPr>
              <a:xfrm>
                <a:off x="77467" y="9525"/>
                <a:ext cx="671384" cy="727075"/>
              </a:xfrm>
              <a:prstGeom prst="rect">
                <a:avLst/>
              </a:prstGeom>
            </p:spPr>
            <p:txBody>
              <a:bodyPr lIns="50800" tIns="50800" rIns="50800" bIns="50800" rtlCol="0" anchor="ctr"/>
              <a:lstStyle/>
              <a:p>
                <a:pPr algn="ctr">
                  <a:lnSpc>
                    <a:spcPts val="2100"/>
                  </a:lnSpc>
                </a:pPr>
                <a:endParaRPr/>
              </a:p>
            </p:txBody>
          </p:sp>
        </p:grpSp>
      </p:grpSp>
      <p:sp>
        <p:nvSpPr>
          <p:cNvPr id="8" name="TextBox 8"/>
          <p:cNvSpPr txBox="1"/>
          <p:nvPr/>
        </p:nvSpPr>
        <p:spPr>
          <a:xfrm>
            <a:off x="7242932" y="9734683"/>
            <a:ext cx="11045068" cy="316229"/>
          </a:xfrm>
          <a:prstGeom prst="rect">
            <a:avLst/>
          </a:prstGeom>
        </p:spPr>
        <p:txBody>
          <a:bodyPr lIns="0" tIns="0" rIns="0" bIns="0" rtlCol="0" anchor="t">
            <a:spAutoFit/>
          </a:bodyPr>
          <a:lstStyle/>
          <a:p>
            <a:pPr algn="l">
              <a:lnSpc>
                <a:spcPts val="2520"/>
              </a:lnSpc>
            </a:pPr>
            <a:r>
              <a:rPr lang="en-US" sz="1800" spc="36">
                <a:solidFill>
                  <a:srgbClr val="FDC535"/>
                </a:solidFill>
                <a:latin typeface="Roboto"/>
                <a:ea typeface="Roboto"/>
                <a:cs typeface="Roboto"/>
                <a:sym typeface="Roboto"/>
              </a:rPr>
              <a:t>Daniel Castelo, ‘Holy Spirit’, in </a:t>
            </a:r>
            <a:r>
              <a:rPr lang="en-US" sz="1800" i="1" spc="36">
                <a:solidFill>
                  <a:srgbClr val="FDC535"/>
                </a:solidFill>
                <a:latin typeface="Roboto Italics"/>
                <a:ea typeface="Roboto Italics"/>
                <a:cs typeface="Roboto Italics"/>
                <a:sym typeface="Roboto Italics"/>
              </a:rPr>
              <a:t>The New Cambridge Companion to Christian Doctrine</a:t>
            </a:r>
            <a:r>
              <a:rPr lang="en-US" sz="1800" spc="36">
                <a:solidFill>
                  <a:srgbClr val="FDC535"/>
                </a:solidFill>
                <a:latin typeface="Roboto"/>
                <a:ea typeface="Roboto"/>
                <a:cs typeface="Roboto"/>
                <a:sym typeface="Roboto"/>
              </a:rPr>
              <a:t>, 133.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TextBox 2"/>
          <p:cNvSpPr txBox="1"/>
          <p:nvPr/>
        </p:nvSpPr>
        <p:spPr>
          <a:xfrm>
            <a:off x="465766" y="1112039"/>
            <a:ext cx="17356467" cy="1784371"/>
          </a:xfrm>
          <a:prstGeom prst="rect">
            <a:avLst/>
          </a:prstGeom>
        </p:spPr>
        <p:txBody>
          <a:bodyPr lIns="0" tIns="0" rIns="0" bIns="0" rtlCol="0" anchor="t">
            <a:spAutoFit/>
          </a:bodyPr>
          <a:lstStyle/>
          <a:p>
            <a:pPr algn="ctr">
              <a:lnSpc>
                <a:spcPts val="12369"/>
              </a:lnSpc>
            </a:pPr>
            <a:r>
              <a:rPr lang="en-US" sz="10222" b="1" spc="368">
                <a:solidFill>
                  <a:srgbClr val="FFFFFF"/>
                </a:solidFill>
                <a:latin typeface="Calibri (MS) Bold"/>
                <a:ea typeface="Calibri (MS) Bold"/>
                <a:cs typeface="Calibri (MS) Bold"/>
                <a:sym typeface="Calibri (MS) Bold"/>
              </a:rPr>
              <a:t>THE HOLY SPIRIT</a:t>
            </a:r>
          </a:p>
        </p:txBody>
      </p:sp>
      <p:sp>
        <p:nvSpPr>
          <p:cNvPr id="3" name="Freeform 3"/>
          <p:cNvSpPr/>
          <p:nvPr/>
        </p:nvSpPr>
        <p:spPr>
          <a:xfrm rot="-10800000" flipH="1">
            <a:off x="9360016" y="4876047"/>
            <a:ext cx="9804041" cy="2156889"/>
          </a:xfrm>
          <a:custGeom>
            <a:avLst/>
            <a:gdLst/>
            <a:ahLst/>
            <a:cxnLst/>
            <a:rect l="l" t="t" r="r" b="b"/>
            <a:pathLst>
              <a:path w="9804041" h="2156889">
                <a:moveTo>
                  <a:pt x="9804042" y="0"/>
                </a:moveTo>
                <a:lnTo>
                  <a:pt x="0" y="0"/>
                </a:lnTo>
                <a:lnTo>
                  <a:pt x="0" y="2156889"/>
                </a:lnTo>
                <a:lnTo>
                  <a:pt x="9804042" y="2156889"/>
                </a:lnTo>
                <a:lnTo>
                  <a:pt x="980404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rot="-10800000">
            <a:off x="-876058" y="4876047"/>
            <a:ext cx="9804041" cy="2156889"/>
          </a:xfrm>
          <a:custGeom>
            <a:avLst/>
            <a:gdLst/>
            <a:ahLst/>
            <a:cxnLst/>
            <a:rect l="l" t="t" r="r" b="b"/>
            <a:pathLst>
              <a:path w="9804041" h="2156889">
                <a:moveTo>
                  <a:pt x="0" y="0"/>
                </a:moveTo>
                <a:lnTo>
                  <a:pt x="9804042" y="0"/>
                </a:lnTo>
                <a:lnTo>
                  <a:pt x="9804042" y="2156889"/>
                </a:lnTo>
                <a:lnTo>
                  <a:pt x="0" y="215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1778932" y="3866781"/>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7744403" y="3866781"/>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3709874" y="3866781"/>
            <a:ext cx="2799194" cy="2780533"/>
          </a:xfrm>
          <a:custGeom>
            <a:avLst/>
            <a:gdLst/>
            <a:ahLst/>
            <a:cxnLst/>
            <a:rect l="l" t="t" r="r" b="b"/>
            <a:pathLst>
              <a:path w="2799194" h="2780533">
                <a:moveTo>
                  <a:pt x="0" y="0"/>
                </a:moveTo>
                <a:lnTo>
                  <a:pt x="2799194" y="0"/>
                </a:lnTo>
                <a:lnTo>
                  <a:pt x="2799194" y="2780533"/>
                </a:lnTo>
                <a:lnTo>
                  <a:pt x="0" y="27805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1035718" y="4282137"/>
            <a:ext cx="4299658" cy="4114336"/>
            <a:chOff x="0" y="0"/>
            <a:chExt cx="5732877" cy="5485781"/>
          </a:xfrm>
        </p:grpSpPr>
        <p:sp>
          <p:nvSpPr>
            <p:cNvPr id="9" name="Freeform 9"/>
            <p:cNvSpPr/>
            <p:nvPr/>
          </p:nvSpPr>
          <p:spPr>
            <a:xfrm>
              <a:off x="1630058" y="0"/>
              <a:ext cx="2701360" cy="2701360"/>
            </a:xfrm>
            <a:custGeom>
              <a:avLst/>
              <a:gdLst/>
              <a:ahLst/>
              <a:cxnLst/>
              <a:rect l="l" t="t" r="r" b="b"/>
              <a:pathLst>
                <a:path w="2701360" h="2701360">
                  <a:moveTo>
                    <a:pt x="0" y="0"/>
                  </a:moveTo>
                  <a:lnTo>
                    <a:pt x="2701361" y="0"/>
                  </a:lnTo>
                  <a:lnTo>
                    <a:pt x="2701361" y="2701360"/>
                  </a:lnTo>
                  <a:lnTo>
                    <a:pt x="0" y="27013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0" y="4799981"/>
              <a:ext cx="5732877" cy="685800"/>
            </a:xfrm>
            <a:prstGeom prst="rect">
              <a:avLst/>
            </a:prstGeom>
          </p:spPr>
          <p:txBody>
            <a:bodyPr lIns="0" tIns="0" rIns="0" bIns="0" rtlCol="0" anchor="t">
              <a:spAutoFit/>
            </a:bodyPr>
            <a:lstStyle/>
            <a:p>
              <a:pPr algn="ctr">
                <a:lnSpc>
                  <a:spcPts val="4200"/>
                </a:lnSpc>
              </a:pPr>
              <a:r>
                <a:rPr lang="en-US" sz="3000" spc="60">
                  <a:solidFill>
                    <a:srgbClr val="FFFFFF"/>
                  </a:solidFill>
                  <a:latin typeface="Roboto"/>
                  <a:ea typeface="Roboto"/>
                  <a:cs typeface="Roboto"/>
                  <a:sym typeface="Roboto"/>
                </a:rPr>
                <a:t>is the Holy Spirit?</a:t>
              </a:r>
            </a:p>
          </p:txBody>
        </p:sp>
        <p:sp>
          <p:nvSpPr>
            <p:cNvPr id="11" name="TextBox 11"/>
            <p:cNvSpPr txBox="1"/>
            <p:nvPr/>
          </p:nvSpPr>
          <p:spPr>
            <a:xfrm>
              <a:off x="1008301" y="3543907"/>
              <a:ext cx="3716276" cy="1232112"/>
            </a:xfrm>
            <a:prstGeom prst="rect">
              <a:avLst/>
            </a:prstGeom>
          </p:spPr>
          <p:txBody>
            <a:bodyPr lIns="0" tIns="0" rIns="0" bIns="0" rtlCol="0" anchor="t">
              <a:spAutoFit/>
            </a:bodyPr>
            <a:lstStyle/>
            <a:p>
              <a:pPr algn="ctr">
                <a:lnSpc>
                  <a:spcPts val="6655"/>
                </a:lnSpc>
              </a:pPr>
              <a:r>
                <a:rPr lang="en-US" sz="5500" b="1" spc="198">
                  <a:solidFill>
                    <a:srgbClr val="FDC535"/>
                  </a:solidFill>
                  <a:latin typeface="Calibri (MS) Bold"/>
                  <a:ea typeface="Calibri (MS) Bold"/>
                  <a:cs typeface="Calibri (MS) Bold"/>
                  <a:sym typeface="Calibri (MS) Bold"/>
                </a:rPr>
                <a:t>WHO</a:t>
              </a:r>
            </a:p>
          </p:txBody>
        </p:sp>
      </p:grpSp>
      <p:grpSp>
        <p:nvGrpSpPr>
          <p:cNvPr id="12" name="Group 12"/>
          <p:cNvGrpSpPr/>
          <p:nvPr/>
        </p:nvGrpSpPr>
        <p:grpSpPr>
          <a:xfrm>
            <a:off x="6994171" y="4046508"/>
            <a:ext cx="4299658" cy="4349965"/>
            <a:chOff x="0" y="0"/>
            <a:chExt cx="5732877" cy="5799954"/>
          </a:xfrm>
        </p:grpSpPr>
        <p:sp>
          <p:nvSpPr>
            <p:cNvPr id="13" name="Freeform 13"/>
            <p:cNvSpPr/>
            <p:nvPr/>
          </p:nvSpPr>
          <p:spPr>
            <a:xfrm>
              <a:off x="1686038" y="0"/>
              <a:ext cx="2376785" cy="2934303"/>
            </a:xfrm>
            <a:custGeom>
              <a:avLst/>
              <a:gdLst/>
              <a:ahLst/>
              <a:cxnLst/>
              <a:rect l="l" t="t" r="r" b="b"/>
              <a:pathLst>
                <a:path w="2376785" h="2934303">
                  <a:moveTo>
                    <a:pt x="0" y="0"/>
                  </a:moveTo>
                  <a:lnTo>
                    <a:pt x="2376785" y="0"/>
                  </a:lnTo>
                  <a:lnTo>
                    <a:pt x="2376785" y="2934303"/>
                  </a:lnTo>
                  <a:lnTo>
                    <a:pt x="0" y="29343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TextBox 14"/>
            <p:cNvSpPr txBox="1"/>
            <p:nvPr/>
          </p:nvSpPr>
          <p:spPr>
            <a:xfrm>
              <a:off x="0" y="5114154"/>
              <a:ext cx="5732877" cy="685800"/>
            </a:xfrm>
            <a:prstGeom prst="rect">
              <a:avLst/>
            </a:prstGeom>
          </p:spPr>
          <p:txBody>
            <a:bodyPr lIns="0" tIns="0" rIns="0" bIns="0" rtlCol="0" anchor="t">
              <a:spAutoFit/>
            </a:bodyPr>
            <a:lstStyle/>
            <a:p>
              <a:pPr algn="ctr">
                <a:lnSpc>
                  <a:spcPts val="4200"/>
                </a:lnSpc>
              </a:pPr>
              <a:r>
                <a:rPr lang="en-US" sz="3000" spc="60">
                  <a:solidFill>
                    <a:srgbClr val="FFFFFF"/>
                  </a:solidFill>
                  <a:latin typeface="Roboto"/>
                  <a:ea typeface="Roboto"/>
                  <a:cs typeface="Roboto"/>
                  <a:sym typeface="Roboto"/>
                </a:rPr>
                <a:t>is the Church?</a:t>
              </a:r>
            </a:p>
          </p:txBody>
        </p:sp>
        <p:sp>
          <p:nvSpPr>
            <p:cNvPr id="15" name="TextBox 15"/>
            <p:cNvSpPr txBox="1"/>
            <p:nvPr/>
          </p:nvSpPr>
          <p:spPr>
            <a:xfrm>
              <a:off x="1016292" y="3858080"/>
              <a:ext cx="3716276" cy="1232112"/>
            </a:xfrm>
            <a:prstGeom prst="rect">
              <a:avLst/>
            </a:prstGeom>
          </p:spPr>
          <p:txBody>
            <a:bodyPr lIns="0" tIns="0" rIns="0" bIns="0" rtlCol="0" anchor="t">
              <a:spAutoFit/>
            </a:bodyPr>
            <a:lstStyle/>
            <a:p>
              <a:pPr algn="ctr">
                <a:lnSpc>
                  <a:spcPts val="6655"/>
                </a:lnSpc>
              </a:pPr>
              <a:r>
                <a:rPr lang="en-US" sz="5500" b="1" spc="198" dirty="0">
                  <a:solidFill>
                    <a:srgbClr val="FDC535"/>
                  </a:solidFill>
                  <a:latin typeface="Calibri (MS) Bold"/>
                  <a:ea typeface="Calibri (MS) Bold"/>
                  <a:cs typeface="Calibri (MS) Bold"/>
                  <a:sym typeface="Calibri (MS) Bold"/>
                </a:rPr>
                <a:t>WHAT</a:t>
              </a:r>
            </a:p>
          </p:txBody>
        </p:sp>
      </p:grpSp>
      <p:grpSp>
        <p:nvGrpSpPr>
          <p:cNvPr id="16" name="Group 16"/>
          <p:cNvGrpSpPr/>
          <p:nvPr/>
        </p:nvGrpSpPr>
        <p:grpSpPr>
          <a:xfrm>
            <a:off x="13106399" y="4334612"/>
            <a:ext cx="4299658" cy="4595261"/>
            <a:chOff x="0" y="0"/>
            <a:chExt cx="5732877" cy="6127014"/>
          </a:xfrm>
        </p:grpSpPr>
        <p:sp>
          <p:nvSpPr>
            <p:cNvPr id="17" name="Freeform 17"/>
            <p:cNvSpPr/>
            <p:nvPr/>
          </p:nvSpPr>
          <p:spPr>
            <a:xfrm>
              <a:off x="1355529" y="0"/>
              <a:ext cx="2630468" cy="2734891"/>
            </a:xfrm>
            <a:custGeom>
              <a:avLst/>
              <a:gdLst/>
              <a:ahLst/>
              <a:cxnLst/>
              <a:rect l="l" t="t" r="r" b="b"/>
              <a:pathLst>
                <a:path w="2630468" h="2734891">
                  <a:moveTo>
                    <a:pt x="0" y="0"/>
                  </a:moveTo>
                  <a:lnTo>
                    <a:pt x="2630468" y="0"/>
                  </a:lnTo>
                  <a:lnTo>
                    <a:pt x="2630468" y="2734891"/>
                  </a:lnTo>
                  <a:lnTo>
                    <a:pt x="0" y="2734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8" name="TextBox 18"/>
            <p:cNvSpPr txBox="1"/>
            <p:nvPr/>
          </p:nvSpPr>
          <p:spPr>
            <a:xfrm>
              <a:off x="0" y="4730014"/>
              <a:ext cx="5732877" cy="1397000"/>
            </a:xfrm>
            <a:prstGeom prst="rect">
              <a:avLst/>
            </a:prstGeom>
          </p:spPr>
          <p:txBody>
            <a:bodyPr lIns="0" tIns="0" rIns="0" bIns="0" rtlCol="0" anchor="t">
              <a:spAutoFit/>
            </a:bodyPr>
            <a:lstStyle/>
            <a:p>
              <a:pPr algn="ctr">
                <a:lnSpc>
                  <a:spcPts val="4200"/>
                </a:lnSpc>
              </a:pPr>
              <a:r>
                <a:rPr lang="en-US" sz="3000" spc="60">
                  <a:solidFill>
                    <a:srgbClr val="FFFFFF"/>
                  </a:solidFill>
                  <a:latin typeface="Roboto"/>
                  <a:ea typeface="Roboto"/>
                  <a:cs typeface="Roboto"/>
                  <a:sym typeface="Roboto"/>
                </a:rPr>
                <a:t>do I believe in the Holy Spirit?</a:t>
              </a:r>
            </a:p>
          </p:txBody>
        </p:sp>
        <p:sp>
          <p:nvSpPr>
            <p:cNvPr id="19" name="TextBox 19"/>
            <p:cNvSpPr txBox="1"/>
            <p:nvPr/>
          </p:nvSpPr>
          <p:spPr>
            <a:xfrm>
              <a:off x="1008301" y="3473940"/>
              <a:ext cx="3716276" cy="1232112"/>
            </a:xfrm>
            <a:prstGeom prst="rect">
              <a:avLst/>
            </a:prstGeom>
          </p:spPr>
          <p:txBody>
            <a:bodyPr lIns="0" tIns="0" rIns="0" bIns="0" rtlCol="0" anchor="t">
              <a:spAutoFit/>
            </a:bodyPr>
            <a:lstStyle/>
            <a:p>
              <a:pPr algn="ctr">
                <a:lnSpc>
                  <a:spcPts val="6655"/>
                </a:lnSpc>
              </a:pPr>
              <a:r>
                <a:rPr lang="en-US" sz="5500" b="1" spc="198" dirty="0">
                  <a:solidFill>
                    <a:srgbClr val="FDC535"/>
                  </a:solidFill>
                  <a:latin typeface="Calibri (MS) Bold"/>
                  <a:ea typeface="Calibri (MS) Bold"/>
                  <a:cs typeface="Calibri (MS) Bold"/>
                  <a:sym typeface="Calibri (MS) Bold"/>
                </a:rPr>
                <a:t>HOW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6358198" y="2391761"/>
            <a:ext cx="8211698" cy="721996"/>
          </a:xfrm>
          <a:prstGeom prst="rect">
            <a:avLst/>
          </a:prstGeom>
        </p:spPr>
        <p:txBody>
          <a:bodyPr lIns="0" tIns="0" rIns="0" bIns="0" rtlCol="0" anchor="t">
            <a:spAutoFit/>
          </a:bodyPr>
          <a:lstStyle/>
          <a:p>
            <a:pPr algn="l">
              <a:lnSpc>
                <a:spcPts val="5879"/>
              </a:lnSpc>
            </a:pPr>
            <a:r>
              <a:rPr lang="en-US" sz="4199" spc="83">
                <a:solidFill>
                  <a:srgbClr val="FFFFFF"/>
                </a:solidFill>
                <a:latin typeface="Roboto"/>
                <a:ea typeface="Roboto"/>
                <a:cs typeface="Roboto"/>
                <a:sym typeface="Roboto"/>
              </a:rPr>
              <a:t>Old Testament</a:t>
            </a:r>
          </a:p>
        </p:txBody>
      </p:sp>
      <p:sp>
        <p:nvSpPr>
          <p:cNvPr id="5" name="AutoShape 5"/>
          <p:cNvSpPr/>
          <p:nvPr/>
        </p:nvSpPr>
        <p:spPr>
          <a:xfrm>
            <a:off x="6233456" y="3132807"/>
            <a:ext cx="4012924" cy="0"/>
          </a:xfrm>
          <a:prstGeom prst="line">
            <a:avLst/>
          </a:prstGeom>
          <a:ln w="38100" cap="flat">
            <a:solidFill>
              <a:srgbClr val="FDC535"/>
            </a:solidFill>
            <a:prstDash val="solid"/>
            <a:headEnd type="none" w="sm" len="sm"/>
            <a:tailEnd type="none" w="sm" len="sm"/>
          </a:ln>
        </p:spPr>
        <p:txBody>
          <a:bodyPr/>
          <a:lstStyle/>
          <a:p>
            <a:endParaRPr lang="en-GB"/>
          </a:p>
        </p:txBody>
      </p:sp>
      <p:sp>
        <p:nvSpPr>
          <p:cNvPr id="6" name="Freeform 6"/>
          <p:cNvSpPr/>
          <p:nvPr/>
        </p:nvSpPr>
        <p:spPr>
          <a:xfrm>
            <a:off x="-2476484" y="1028700"/>
            <a:ext cx="8152773" cy="8152773"/>
          </a:xfrm>
          <a:custGeom>
            <a:avLst/>
            <a:gdLst/>
            <a:ahLst/>
            <a:cxnLst/>
            <a:rect l="l" t="t" r="r" b="b"/>
            <a:pathLst>
              <a:path w="8152773" h="8152773">
                <a:moveTo>
                  <a:pt x="0" y="0"/>
                </a:moveTo>
                <a:lnTo>
                  <a:pt x="8152773" y="0"/>
                </a:lnTo>
                <a:lnTo>
                  <a:pt x="8152773" y="8152773"/>
                </a:lnTo>
                <a:lnTo>
                  <a:pt x="0" y="8152773"/>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6902554" y="3265980"/>
            <a:ext cx="613008" cy="592319"/>
          </a:xfrm>
          <a:custGeom>
            <a:avLst/>
            <a:gdLst/>
            <a:ahLst/>
            <a:cxnLst/>
            <a:rect l="l" t="t" r="r" b="b"/>
            <a:pathLst>
              <a:path w="613008" h="592319">
                <a:moveTo>
                  <a:pt x="0" y="0"/>
                </a:moveTo>
                <a:lnTo>
                  <a:pt x="613008" y="0"/>
                </a:lnTo>
                <a:lnTo>
                  <a:pt x="613008" y="592318"/>
                </a:lnTo>
                <a:lnTo>
                  <a:pt x="0" y="59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7543043" y="3269797"/>
            <a:ext cx="10530165" cy="1100802"/>
          </a:xfrm>
          <a:prstGeom prst="rect">
            <a:avLst/>
          </a:prstGeom>
        </p:spPr>
        <p:txBody>
          <a:bodyPr lIns="0" tIns="0" rIns="0" bIns="0" rtlCol="0" anchor="t">
            <a:spAutoFit/>
          </a:bodyPr>
          <a:lstStyle/>
          <a:p>
            <a:pPr algn="l">
              <a:lnSpc>
                <a:spcPts val="4368"/>
              </a:lnSpc>
            </a:pPr>
            <a:r>
              <a:rPr lang="en-US" sz="3120" spc="62" dirty="0">
                <a:solidFill>
                  <a:srgbClr val="FFFFFF"/>
                </a:solidFill>
                <a:latin typeface="Roboto"/>
                <a:ea typeface="Roboto"/>
                <a:cs typeface="Roboto"/>
                <a:sym typeface="Roboto"/>
              </a:rPr>
              <a:t>The Spirit is always associated with deep experiences, experiences of an awesome power</a:t>
            </a:r>
          </a:p>
        </p:txBody>
      </p:sp>
      <p:sp>
        <p:nvSpPr>
          <p:cNvPr id="9" name="TextBox 9"/>
          <p:cNvSpPr txBox="1"/>
          <p:nvPr/>
        </p:nvSpPr>
        <p:spPr>
          <a:xfrm>
            <a:off x="9047602" y="594484"/>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Holy Spirit</a:t>
            </a:r>
            <a:r>
              <a:rPr lang="en-US" sz="3899" spc="77">
                <a:solidFill>
                  <a:srgbClr val="FDC535"/>
                </a:solidFill>
                <a:latin typeface="Roboto"/>
                <a:ea typeface="Roboto"/>
                <a:cs typeface="Roboto"/>
                <a:sym typeface="Roboto"/>
              </a:rPr>
              <a:t>?</a:t>
            </a:r>
          </a:p>
        </p:txBody>
      </p:sp>
      <p:sp>
        <p:nvSpPr>
          <p:cNvPr id="10" name="TextBox 10"/>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WHO</a:t>
            </a:r>
          </a:p>
        </p:txBody>
      </p:sp>
      <p:grpSp>
        <p:nvGrpSpPr>
          <p:cNvPr id="11" name="Group 11"/>
          <p:cNvGrpSpPr/>
          <p:nvPr/>
        </p:nvGrpSpPr>
        <p:grpSpPr>
          <a:xfrm>
            <a:off x="6902554" y="4713661"/>
            <a:ext cx="11244441" cy="592319"/>
            <a:chOff x="0" y="0"/>
            <a:chExt cx="14992588" cy="789758"/>
          </a:xfrm>
        </p:grpSpPr>
        <p:sp>
          <p:nvSpPr>
            <p:cNvPr id="12" name="TextBox 12"/>
            <p:cNvSpPr txBox="1"/>
            <p:nvPr/>
          </p:nvSpPr>
          <p:spPr>
            <a:xfrm>
              <a:off x="952367" y="3562"/>
              <a:ext cx="14040220" cy="706434"/>
            </a:xfrm>
            <a:prstGeom prst="rect">
              <a:avLst/>
            </a:prstGeom>
          </p:spPr>
          <p:txBody>
            <a:bodyPr lIns="0" tIns="0" rIns="0" bIns="0" rtlCol="0" anchor="t">
              <a:spAutoFit/>
            </a:bodyPr>
            <a:lstStyle/>
            <a:p>
              <a:pPr algn="l">
                <a:lnSpc>
                  <a:spcPts val="4368"/>
                </a:lnSpc>
              </a:pPr>
              <a:r>
                <a:rPr lang="en-US" sz="3120" spc="62">
                  <a:solidFill>
                    <a:srgbClr val="FFFFFF"/>
                  </a:solidFill>
                  <a:latin typeface="Roboto"/>
                  <a:ea typeface="Roboto"/>
                  <a:cs typeface="Roboto"/>
                  <a:sym typeface="Roboto"/>
                </a:rPr>
                <a:t>RUACH</a:t>
              </a:r>
            </a:p>
          </p:txBody>
        </p:sp>
        <p:sp>
          <p:nvSpPr>
            <p:cNvPr id="13" name="Freeform 13"/>
            <p:cNvSpPr/>
            <p:nvPr/>
          </p:nvSpPr>
          <p:spPr>
            <a:xfrm>
              <a:off x="0" y="0"/>
              <a:ext cx="817344" cy="789758"/>
            </a:xfrm>
            <a:custGeom>
              <a:avLst/>
              <a:gdLst/>
              <a:ahLst/>
              <a:cxnLst/>
              <a:rect l="l" t="t" r="r" b="b"/>
              <a:pathLst>
                <a:path w="817344" h="789758">
                  <a:moveTo>
                    <a:pt x="0" y="0"/>
                  </a:moveTo>
                  <a:lnTo>
                    <a:pt x="817344" y="0"/>
                  </a:lnTo>
                  <a:lnTo>
                    <a:pt x="817344" y="789758"/>
                  </a:lnTo>
                  <a:lnTo>
                    <a:pt x="0" y="789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4" name="TextBox 14"/>
          <p:cNvSpPr txBox="1"/>
          <p:nvPr/>
        </p:nvSpPr>
        <p:spPr>
          <a:xfrm>
            <a:off x="8088971" y="5289843"/>
            <a:ext cx="10530165" cy="447799"/>
          </a:xfrm>
          <a:prstGeom prst="rect">
            <a:avLst/>
          </a:prstGeom>
        </p:spPr>
        <p:txBody>
          <a:bodyPr lIns="0" tIns="0" rIns="0" bIns="0" rtlCol="0" anchor="t">
            <a:spAutoFit/>
          </a:bodyPr>
          <a:lstStyle/>
          <a:p>
            <a:pPr algn="l">
              <a:lnSpc>
                <a:spcPts val="3668"/>
              </a:lnSpc>
            </a:pPr>
            <a:r>
              <a:rPr lang="en-US" sz="2620" spc="52" dirty="0">
                <a:solidFill>
                  <a:srgbClr val="FFFFFF"/>
                </a:solidFill>
                <a:latin typeface="Roboto"/>
                <a:ea typeface="Roboto"/>
                <a:cs typeface="Roboto"/>
                <a:sym typeface="Roboto"/>
              </a:rPr>
              <a:t>Wind: </a:t>
            </a:r>
            <a:r>
              <a:rPr lang="en-US" sz="2620" i="1" spc="52" dirty="0">
                <a:solidFill>
                  <a:srgbClr val="FFFFFF"/>
                </a:solidFill>
                <a:latin typeface="Roboto Italics"/>
                <a:ea typeface="Roboto Italics"/>
                <a:cs typeface="Roboto Italics"/>
                <a:sym typeface="Roboto Italics"/>
              </a:rPr>
              <a:t>Exodus 14.21 </a:t>
            </a:r>
          </a:p>
        </p:txBody>
      </p:sp>
      <p:sp>
        <p:nvSpPr>
          <p:cNvPr id="15" name="TextBox 15"/>
          <p:cNvSpPr txBox="1"/>
          <p:nvPr/>
        </p:nvSpPr>
        <p:spPr>
          <a:xfrm>
            <a:off x="8088971" y="5785267"/>
            <a:ext cx="10530165" cy="447799"/>
          </a:xfrm>
          <a:prstGeom prst="rect">
            <a:avLst/>
          </a:prstGeom>
        </p:spPr>
        <p:txBody>
          <a:bodyPr lIns="0" tIns="0" rIns="0" bIns="0" rtlCol="0" anchor="t">
            <a:spAutoFit/>
          </a:bodyPr>
          <a:lstStyle/>
          <a:p>
            <a:pPr algn="l">
              <a:lnSpc>
                <a:spcPts val="3668"/>
              </a:lnSpc>
            </a:pPr>
            <a:r>
              <a:rPr lang="en-US" sz="2620" spc="52">
                <a:solidFill>
                  <a:srgbClr val="FFFFFF"/>
                </a:solidFill>
                <a:latin typeface="Roboto"/>
                <a:ea typeface="Roboto"/>
                <a:cs typeface="Roboto"/>
                <a:sym typeface="Roboto"/>
              </a:rPr>
              <a:t>Breadth: </a:t>
            </a:r>
            <a:r>
              <a:rPr lang="en-US" sz="2620" i="1" spc="52">
                <a:solidFill>
                  <a:srgbClr val="FFFFFF"/>
                </a:solidFill>
                <a:latin typeface="Roboto Italics"/>
                <a:ea typeface="Roboto Italics"/>
                <a:cs typeface="Roboto Italics"/>
                <a:sym typeface="Roboto Italics"/>
              </a:rPr>
              <a:t>Genesis 2:7 ; Ezekiel 37:9-10</a:t>
            </a:r>
          </a:p>
        </p:txBody>
      </p:sp>
      <p:sp>
        <p:nvSpPr>
          <p:cNvPr id="16" name="TextBox 16"/>
          <p:cNvSpPr txBox="1"/>
          <p:nvPr/>
        </p:nvSpPr>
        <p:spPr>
          <a:xfrm>
            <a:off x="8088971" y="6366416"/>
            <a:ext cx="10530165" cy="447799"/>
          </a:xfrm>
          <a:prstGeom prst="rect">
            <a:avLst/>
          </a:prstGeom>
        </p:spPr>
        <p:txBody>
          <a:bodyPr lIns="0" tIns="0" rIns="0" bIns="0" rtlCol="0" anchor="t">
            <a:spAutoFit/>
          </a:bodyPr>
          <a:lstStyle/>
          <a:p>
            <a:pPr algn="l">
              <a:lnSpc>
                <a:spcPts val="3668"/>
              </a:lnSpc>
            </a:pPr>
            <a:r>
              <a:rPr lang="en-US" sz="2620" spc="52">
                <a:solidFill>
                  <a:srgbClr val="FFFFFF"/>
                </a:solidFill>
                <a:latin typeface="Roboto"/>
                <a:ea typeface="Roboto"/>
                <a:cs typeface="Roboto"/>
                <a:sym typeface="Roboto"/>
              </a:rPr>
              <a:t>Charism: Genesis 41:38-9 ; 1 Samuel 16:13</a:t>
            </a:r>
          </a:p>
        </p:txBody>
      </p:sp>
      <p:grpSp>
        <p:nvGrpSpPr>
          <p:cNvPr id="17" name="Group 17"/>
          <p:cNvGrpSpPr/>
          <p:nvPr/>
        </p:nvGrpSpPr>
        <p:grpSpPr>
          <a:xfrm>
            <a:off x="6902554" y="7157115"/>
            <a:ext cx="11244441" cy="2188276"/>
            <a:chOff x="0" y="0"/>
            <a:chExt cx="14992588" cy="2917702"/>
          </a:xfrm>
        </p:grpSpPr>
        <p:sp>
          <p:nvSpPr>
            <p:cNvPr id="18" name="TextBox 18"/>
            <p:cNvSpPr txBox="1"/>
            <p:nvPr/>
          </p:nvSpPr>
          <p:spPr>
            <a:xfrm>
              <a:off x="952367" y="3562"/>
              <a:ext cx="14040220" cy="2914140"/>
            </a:xfrm>
            <a:prstGeom prst="rect">
              <a:avLst/>
            </a:prstGeom>
          </p:spPr>
          <p:txBody>
            <a:bodyPr lIns="0" tIns="0" rIns="0" bIns="0" rtlCol="0" anchor="t">
              <a:spAutoFit/>
            </a:bodyPr>
            <a:lstStyle/>
            <a:p>
              <a:pPr algn="l">
                <a:lnSpc>
                  <a:spcPts val="4368"/>
                </a:lnSpc>
              </a:pPr>
              <a:r>
                <a:rPr lang="en-US" sz="3120" spc="62" dirty="0">
                  <a:solidFill>
                    <a:srgbClr val="FFFFFF"/>
                  </a:solidFill>
                  <a:latin typeface="Roboto"/>
                  <a:ea typeface="Roboto"/>
                  <a:cs typeface="Roboto"/>
                  <a:sym typeface="Roboto"/>
                </a:rPr>
                <a:t>‘the Spirit of God is presented by the Old Testament as God’s creative, sustaining, saving, and renewing power who rescues not only individuals but the entire people of God from the forces of self-destruction.’ </a:t>
              </a:r>
            </a:p>
          </p:txBody>
        </p:sp>
        <p:sp>
          <p:nvSpPr>
            <p:cNvPr id="19" name="Freeform 19"/>
            <p:cNvSpPr/>
            <p:nvPr/>
          </p:nvSpPr>
          <p:spPr>
            <a:xfrm>
              <a:off x="0" y="0"/>
              <a:ext cx="817344" cy="789758"/>
            </a:xfrm>
            <a:custGeom>
              <a:avLst/>
              <a:gdLst/>
              <a:ahLst/>
              <a:cxnLst/>
              <a:rect l="l" t="t" r="r" b="b"/>
              <a:pathLst>
                <a:path w="817344" h="789758">
                  <a:moveTo>
                    <a:pt x="0" y="0"/>
                  </a:moveTo>
                  <a:lnTo>
                    <a:pt x="817344" y="0"/>
                  </a:lnTo>
                  <a:lnTo>
                    <a:pt x="817344" y="789758"/>
                  </a:lnTo>
                  <a:lnTo>
                    <a:pt x="0" y="789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20" name="TextBox 20"/>
          <p:cNvSpPr txBox="1"/>
          <p:nvPr/>
        </p:nvSpPr>
        <p:spPr>
          <a:xfrm>
            <a:off x="7616830" y="9326341"/>
            <a:ext cx="10530165" cy="358263"/>
          </a:xfrm>
          <a:prstGeom prst="rect">
            <a:avLst/>
          </a:prstGeom>
        </p:spPr>
        <p:txBody>
          <a:bodyPr lIns="0" tIns="0" rIns="0" bIns="0" rtlCol="0" anchor="t">
            <a:spAutoFit/>
          </a:bodyPr>
          <a:lstStyle/>
          <a:p>
            <a:pPr algn="l">
              <a:lnSpc>
                <a:spcPts val="2828"/>
              </a:lnSpc>
            </a:pPr>
            <a:r>
              <a:rPr lang="en-US" sz="2020" spc="40" dirty="0">
                <a:solidFill>
                  <a:srgbClr val="FDC535"/>
                </a:solidFill>
                <a:latin typeface="Roboto"/>
                <a:ea typeface="Roboto"/>
                <a:cs typeface="Roboto"/>
                <a:sym typeface="Roboto"/>
              </a:rPr>
              <a:t>Daniel Migliore, </a:t>
            </a:r>
            <a:r>
              <a:rPr lang="en-US" sz="2020" i="1" spc="40" dirty="0">
                <a:solidFill>
                  <a:srgbClr val="FDC535"/>
                </a:solidFill>
                <a:latin typeface="Roboto Italics"/>
                <a:ea typeface="Roboto Italics"/>
                <a:cs typeface="Roboto Italics"/>
                <a:sym typeface="Roboto Italics"/>
              </a:rPr>
              <a:t>Faith Seeking Understanding, </a:t>
            </a:r>
            <a:r>
              <a:rPr lang="en-US" sz="2020" spc="40" dirty="0">
                <a:solidFill>
                  <a:srgbClr val="FDC535"/>
                </a:solidFill>
                <a:latin typeface="Roboto"/>
                <a:ea typeface="Roboto"/>
                <a:cs typeface="Roboto"/>
                <a:sym typeface="Roboto"/>
              </a:rPr>
              <a:t>236.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P spid="15" grpId="0"/>
      <p:bldP spid="1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6358198" y="2391761"/>
            <a:ext cx="8211698" cy="721996"/>
          </a:xfrm>
          <a:prstGeom prst="rect">
            <a:avLst/>
          </a:prstGeom>
        </p:spPr>
        <p:txBody>
          <a:bodyPr lIns="0" tIns="0" rIns="0" bIns="0" rtlCol="0" anchor="t">
            <a:spAutoFit/>
          </a:bodyPr>
          <a:lstStyle/>
          <a:p>
            <a:pPr algn="l">
              <a:lnSpc>
                <a:spcPts val="5879"/>
              </a:lnSpc>
            </a:pPr>
            <a:r>
              <a:rPr lang="en-US" sz="4199" spc="83">
                <a:solidFill>
                  <a:srgbClr val="FFFFFF"/>
                </a:solidFill>
                <a:latin typeface="Roboto"/>
                <a:ea typeface="Roboto"/>
                <a:cs typeface="Roboto"/>
                <a:sym typeface="Roboto"/>
              </a:rPr>
              <a:t>New Testament</a:t>
            </a:r>
          </a:p>
        </p:txBody>
      </p:sp>
      <p:sp>
        <p:nvSpPr>
          <p:cNvPr id="5" name="AutoShape 5"/>
          <p:cNvSpPr/>
          <p:nvPr/>
        </p:nvSpPr>
        <p:spPr>
          <a:xfrm>
            <a:off x="6233456" y="3132807"/>
            <a:ext cx="4012924" cy="0"/>
          </a:xfrm>
          <a:prstGeom prst="line">
            <a:avLst/>
          </a:prstGeom>
          <a:ln w="38100" cap="flat">
            <a:solidFill>
              <a:srgbClr val="FDC535"/>
            </a:solidFill>
            <a:prstDash val="solid"/>
            <a:headEnd type="none" w="sm" len="sm"/>
            <a:tailEnd type="none" w="sm" len="sm"/>
          </a:ln>
        </p:spPr>
        <p:txBody>
          <a:bodyPr/>
          <a:lstStyle/>
          <a:p>
            <a:endParaRPr lang="en-GB"/>
          </a:p>
        </p:txBody>
      </p:sp>
      <p:sp>
        <p:nvSpPr>
          <p:cNvPr id="6" name="Freeform 6"/>
          <p:cNvSpPr/>
          <p:nvPr/>
        </p:nvSpPr>
        <p:spPr>
          <a:xfrm>
            <a:off x="-2476484" y="1028700"/>
            <a:ext cx="8152773" cy="8152773"/>
          </a:xfrm>
          <a:custGeom>
            <a:avLst/>
            <a:gdLst/>
            <a:ahLst/>
            <a:cxnLst/>
            <a:rect l="l" t="t" r="r" b="b"/>
            <a:pathLst>
              <a:path w="8152773" h="8152773">
                <a:moveTo>
                  <a:pt x="0" y="0"/>
                </a:moveTo>
                <a:lnTo>
                  <a:pt x="8152773" y="0"/>
                </a:lnTo>
                <a:lnTo>
                  <a:pt x="8152773" y="8152773"/>
                </a:lnTo>
                <a:lnTo>
                  <a:pt x="0" y="8152773"/>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6902554" y="3265980"/>
            <a:ext cx="613008" cy="592319"/>
          </a:xfrm>
          <a:custGeom>
            <a:avLst/>
            <a:gdLst/>
            <a:ahLst/>
            <a:cxnLst/>
            <a:rect l="l" t="t" r="r" b="b"/>
            <a:pathLst>
              <a:path w="613008" h="592319">
                <a:moveTo>
                  <a:pt x="0" y="0"/>
                </a:moveTo>
                <a:lnTo>
                  <a:pt x="613008" y="0"/>
                </a:lnTo>
                <a:lnTo>
                  <a:pt x="613008" y="592318"/>
                </a:lnTo>
                <a:lnTo>
                  <a:pt x="0" y="59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7543043" y="3269797"/>
            <a:ext cx="10530165" cy="1100802"/>
          </a:xfrm>
          <a:prstGeom prst="rect">
            <a:avLst/>
          </a:prstGeom>
        </p:spPr>
        <p:txBody>
          <a:bodyPr lIns="0" tIns="0" rIns="0" bIns="0" rtlCol="0" anchor="t">
            <a:spAutoFit/>
          </a:bodyPr>
          <a:lstStyle/>
          <a:p>
            <a:pPr algn="l">
              <a:lnSpc>
                <a:spcPts val="4368"/>
              </a:lnSpc>
            </a:pPr>
            <a:r>
              <a:rPr lang="en-US" sz="3120" spc="62" dirty="0">
                <a:solidFill>
                  <a:srgbClr val="FFFFFF"/>
                </a:solidFill>
                <a:latin typeface="Roboto"/>
                <a:ea typeface="Roboto"/>
                <a:cs typeface="Roboto"/>
                <a:sym typeface="Roboto"/>
              </a:rPr>
              <a:t>All f	our Gospels recall the descent of HS on Jesus at his baptism / Matthew &amp; Luke recall activity at the birth too</a:t>
            </a:r>
          </a:p>
        </p:txBody>
      </p:sp>
      <p:sp>
        <p:nvSpPr>
          <p:cNvPr id="9" name="TextBox 9"/>
          <p:cNvSpPr txBox="1"/>
          <p:nvPr/>
        </p:nvSpPr>
        <p:spPr>
          <a:xfrm>
            <a:off x="9047602" y="594484"/>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Holy Spirit</a:t>
            </a:r>
            <a:r>
              <a:rPr lang="en-US" sz="3899" spc="77">
                <a:solidFill>
                  <a:srgbClr val="FDC535"/>
                </a:solidFill>
                <a:latin typeface="Roboto"/>
                <a:ea typeface="Roboto"/>
                <a:cs typeface="Roboto"/>
                <a:sym typeface="Roboto"/>
              </a:rPr>
              <a:t>?</a:t>
            </a:r>
          </a:p>
        </p:txBody>
      </p:sp>
      <p:sp>
        <p:nvSpPr>
          <p:cNvPr id="10" name="TextBox 10"/>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WHO</a:t>
            </a:r>
          </a:p>
        </p:txBody>
      </p:sp>
      <p:grpSp>
        <p:nvGrpSpPr>
          <p:cNvPr id="11" name="Group 11"/>
          <p:cNvGrpSpPr/>
          <p:nvPr/>
        </p:nvGrpSpPr>
        <p:grpSpPr>
          <a:xfrm>
            <a:off x="6902554" y="4713661"/>
            <a:ext cx="11244441" cy="592319"/>
            <a:chOff x="0" y="0"/>
            <a:chExt cx="14992588" cy="789758"/>
          </a:xfrm>
        </p:grpSpPr>
        <p:sp>
          <p:nvSpPr>
            <p:cNvPr id="12" name="TextBox 12"/>
            <p:cNvSpPr txBox="1"/>
            <p:nvPr/>
          </p:nvSpPr>
          <p:spPr>
            <a:xfrm>
              <a:off x="952367" y="3213"/>
              <a:ext cx="14040220" cy="707132"/>
            </a:xfrm>
            <a:prstGeom prst="rect">
              <a:avLst/>
            </a:prstGeom>
          </p:spPr>
          <p:txBody>
            <a:bodyPr lIns="0" tIns="0" rIns="0" bIns="0" rtlCol="0" anchor="t">
              <a:spAutoFit/>
            </a:bodyPr>
            <a:lstStyle/>
            <a:p>
              <a:pPr algn="l">
                <a:lnSpc>
                  <a:spcPts val="4368"/>
                </a:lnSpc>
              </a:pPr>
              <a:r>
                <a:rPr lang="en-US" sz="3120" spc="62">
                  <a:solidFill>
                    <a:srgbClr val="FFFFFF"/>
                  </a:solidFill>
                  <a:latin typeface="Roboto"/>
                  <a:ea typeface="Roboto"/>
                  <a:cs typeface="Roboto"/>
                  <a:sym typeface="Roboto"/>
                </a:rPr>
                <a:t>PARAKLÊTOS -</a:t>
              </a:r>
              <a:r>
                <a:rPr lang="en-US" sz="3120" i="1" spc="62">
                  <a:solidFill>
                    <a:srgbClr val="FFFFFF"/>
                  </a:solidFill>
                  <a:latin typeface="Roboto Italics"/>
                  <a:ea typeface="Roboto Italics"/>
                  <a:cs typeface="Roboto Italics"/>
                  <a:sym typeface="Roboto Italics"/>
                </a:rPr>
                <a:t> John 14</a:t>
              </a:r>
            </a:p>
          </p:txBody>
        </p:sp>
        <p:sp>
          <p:nvSpPr>
            <p:cNvPr id="13" name="Freeform 13"/>
            <p:cNvSpPr/>
            <p:nvPr/>
          </p:nvSpPr>
          <p:spPr>
            <a:xfrm>
              <a:off x="0" y="0"/>
              <a:ext cx="817344" cy="789758"/>
            </a:xfrm>
            <a:custGeom>
              <a:avLst/>
              <a:gdLst/>
              <a:ahLst/>
              <a:cxnLst/>
              <a:rect l="l" t="t" r="r" b="b"/>
              <a:pathLst>
                <a:path w="817344" h="789758">
                  <a:moveTo>
                    <a:pt x="0" y="0"/>
                  </a:moveTo>
                  <a:lnTo>
                    <a:pt x="817344" y="0"/>
                  </a:lnTo>
                  <a:lnTo>
                    <a:pt x="817344" y="789758"/>
                  </a:lnTo>
                  <a:lnTo>
                    <a:pt x="0" y="789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4" name="TextBox 14"/>
          <p:cNvSpPr txBox="1"/>
          <p:nvPr/>
        </p:nvSpPr>
        <p:spPr>
          <a:xfrm>
            <a:off x="8088971" y="6374548"/>
            <a:ext cx="10530165" cy="904999"/>
          </a:xfrm>
          <a:prstGeom prst="rect">
            <a:avLst/>
          </a:prstGeom>
        </p:spPr>
        <p:txBody>
          <a:bodyPr lIns="0" tIns="0" rIns="0" bIns="0" rtlCol="0" anchor="t">
            <a:spAutoFit/>
          </a:bodyPr>
          <a:lstStyle/>
          <a:p>
            <a:pPr algn="l">
              <a:lnSpc>
                <a:spcPts val="3668"/>
              </a:lnSpc>
            </a:pPr>
            <a:r>
              <a:rPr lang="en-US" sz="2620" spc="52">
                <a:solidFill>
                  <a:srgbClr val="FDC535"/>
                </a:solidFill>
                <a:latin typeface="Roboto"/>
                <a:ea typeface="Roboto"/>
                <a:cs typeface="Roboto"/>
                <a:sym typeface="Roboto"/>
              </a:rPr>
              <a:t>POWERFUL:</a:t>
            </a:r>
            <a:r>
              <a:rPr lang="en-US" sz="2620" spc="52">
                <a:solidFill>
                  <a:srgbClr val="FFFFFF"/>
                </a:solidFill>
                <a:latin typeface="Roboto"/>
                <a:ea typeface="Roboto"/>
                <a:cs typeface="Roboto"/>
                <a:sym typeface="Roboto"/>
              </a:rPr>
              <a:t> People ‘filled’ (Acts 2:4; 4:8; 9:17; 13:9), acts in the Spirit (Acts 19:21) and through Spirit (Acts 21:4)</a:t>
            </a:r>
          </a:p>
        </p:txBody>
      </p:sp>
      <p:grpSp>
        <p:nvGrpSpPr>
          <p:cNvPr id="15" name="Group 15"/>
          <p:cNvGrpSpPr/>
          <p:nvPr/>
        </p:nvGrpSpPr>
        <p:grpSpPr>
          <a:xfrm>
            <a:off x="6902554" y="5648880"/>
            <a:ext cx="11244441" cy="592319"/>
            <a:chOff x="0" y="0"/>
            <a:chExt cx="14992588" cy="789758"/>
          </a:xfrm>
        </p:grpSpPr>
        <p:sp>
          <p:nvSpPr>
            <p:cNvPr id="16" name="TextBox 16"/>
            <p:cNvSpPr txBox="1"/>
            <p:nvPr/>
          </p:nvSpPr>
          <p:spPr>
            <a:xfrm>
              <a:off x="952367" y="3562"/>
              <a:ext cx="14040220" cy="706434"/>
            </a:xfrm>
            <a:prstGeom prst="rect">
              <a:avLst/>
            </a:prstGeom>
          </p:spPr>
          <p:txBody>
            <a:bodyPr lIns="0" tIns="0" rIns="0" bIns="0" rtlCol="0" anchor="t">
              <a:spAutoFit/>
            </a:bodyPr>
            <a:lstStyle/>
            <a:p>
              <a:pPr algn="l">
                <a:lnSpc>
                  <a:spcPts val="4368"/>
                </a:lnSpc>
              </a:pPr>
              <a:r>
                <a:rPr lang="en-US" sz="3120" spc="62">
                  <a:solidFill>
                    <a:srgbClr val="FFFFFF"/>
                  </a:solidFill>
                  <a:latin typeface="Roboto"/>
                  <a:ea typeface="Roboto"/>
                  <a:cs typeface="Roboto"/>
                  <a:sym typeface="Roboto"/>
                </a:rPr>
                <a:t>In Acts Holy Spirit seen in POWERFUL &amp; PERSONAL ways</a:t>
              </a:r>
            </a:p>
          </p:txBody>
        </p:sp>
        <p:sp>
          <p:nvSpPr>
            <p:cNvPr id="17" name="Freeform 17"/>
            <p:cNvSpPr/>
            <p:nvPr/>
          </p:nvSpPr>
          <p:spPr>
            <a:xfrm>
              <a:off x="0" y="0"/>
              <a:ext cx="817344" cy="789758"/>
            </a:xfrm>
            <a:custGeom>
              <a:avLst/>
              <a:gdLst/>
              <a:ahLst/>
              <a:cxnLst/>
              <a:rect l="l" t="t" r="r" b="b"/>
              <a:pathLst>
                <a:path w="817344" h="789758">
                  <a:moveTo>
                    <a:pt x="0" y="0"/>
                  </a:moveTo>
                  <a:lnTo>
                    <a:pt x="817344" y="0"/>
                  </a:lnTo>
                  <a:lnTo>
                    <a:pt x="817344" y="789758"/>
                  </a:lnTo>
                  <a:lnTo>
                    <a:pt x="0" y="789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8" name="TextBox 18"/>
          <p:cNvSpPr txBox="1"/>
          <p:nvPr/>
        </p:nvSpPr>
        <p:spPr>
          <a:xfrm>
            <a:off x="8088971" y="7565297"/>
            <a:ext cx="10058024" cy="2276599"/>
          </a:xfrm>
          <a:prstGeom prst="rect">
            <a:avLst/>
          </a:prstGeom>
        </p:spPr>
        <p:txBody>
          <a:bodyPr lIns="0" tIns="0" rIns="0" bIns="0" rtlCol="0" anchor="t">
            <a:spAutoFit/>
          </a:bodyPr>
          <a:lstStyle/>
          <a:p>
            <a:pPr algn="l">
              <a:lnSpc>
                <a:spcPts val="3668"/>
              </a:lnSpc>
            </a:pPr>
            <a:r>
              <a:rPr lang="en-US" sz="2620" spc="52" dirty="0">
                <a:solidFill>
                  <a:srgbClr val="FDC535"/>
                </a:solidFill>
                <a:latin typeface="Roboto"/>
                <a:ea typeface="Roboto"/>
                <a:cs typeface="Roboto"/>
                <a:sym typeface="Roboto"/>
              </a:rPr>
              <a:t>PERSONAL:</a:t>
            </a:r>
            <a:r>
              <a:rPr lang="en-US" sz="2620" spc="52" dirty="0">
                <a:solidFill>
                  <a:srgbClr val="FFFFFF"/>
                </a:solidFill>
                <a:latin typeface="Roboto"/>
                <a:ea typeface="Roboto"/>
                <a:cs typeface="Roboto"/>
                <a:sym typeface="Roboto"/>
              </a:rPr>
              <a:t> §Speaks (Acts 1:16; 8:29; 10:19; 11:12; 13:2; 28:25), bears witness (Acts 5:32; 20:23); snatches (Acts 8:39); sends (Acts 13:4); thinks good (Acts 15:28), forbids (Acts 16:6), prevents (Acts 16:7), appoints (Acts 20:28), is lied to (Acts 5:3), put to the test (Acts 5:9) and resisted (Acts 7:51).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6358198" y="2391761"/>
            <a:ext cx="8211698" cy="721996"/>
          </a:xfrm>
          <a:prstGeom prst="rect">
            <a:avLst/>
          </a:prstGeom>
        </p:spPr>
        <p:txBody>
          <a:bodyPr lIns="0" tIns="0" rIns="0" bIns="0" rtlCol="0" anchor="t">
            <a:spAutoFit/>
          </a:bodyPr>
          <a:lstStyle/>
          <a:p>
            <a:pPr algn="l">
              <a:lnSpc>
                <a:spcPts val="5879"/>
              </a:lnSpc>
            </a:pPr>
            <a:r>
              <a:rPr lang="en-US" sz="4199" spc="83">
                <a:solidFill>
                  <a:srgbClr val="FFFFFF"/>
                </a:solidFill>
                <a:latin typeface="Roboto"/>
                <a:ea typeface="Roboto"/>
                <a:cs typeface="Roboto"/>
                <a:sym typeface="Roboto"/>
              </a:rPr>
              <a:t>Fully God?</a:t>
            </a:r>
          </a:p>
        </p:txBody>
      </p:sp>
      <p:sp>
        <p:nvSpPr>
          <p:cNvPr id="5" name="AutoShape 5"/>
          <p:cNvSpPr/>
          <p:nvPr/>
        </p:nvSpPr>
        <p:spPr>
          <a:xfrm flipV="1">
            <a:off x="6233456" y="3113757"/>
            <a:ext cx="2814146" cy="19050"/>
          </a:xfrm>
          <a:prstGeom prst="line">
            <a:avLst/>
          </a:prstGeom>
          <a:ln w="38100" cap="flat">
            <a:solidFill>
              <a:srgbClr val="FDC535"/>
            </a:solidFill>
            <a:prstDash val="solid"/>
            <a:headEnd type="none" w="sm" len="sm"/>
            <a:tailEnd type="none" w="sm" len="sm"/>
          </a:ln>
        </p:spPr>
        <p:txBody>
          <a:bodyPr/>
          <a:lstStyle/>
          <a:p>
            <a:endParaRPr lang="en-GB"/>
          </a:p>
        </p:txBody>
      </p:sp>
      <p:sp>
        <p:nvSpPr>
          <p:cNvPr id="6" name="Freeform 6"/>
          <p:cNvSpPr/>
          <p:nvPr/>
        </p:nvSpPr>
        <p:spPr>
          <a:xfrm>
            <a:off x="-2476484" y="1028700"/>
            <a:ext cx="8152773" cy="8152773"/>
          </a:xfrm>
          <a:custGeom>
            <a:avLst/>
            <a:gdLst/>
            <a:ahLst/>
            <a:cxnLst/>
            <a:rect l="l" t="t" r="r" b="b"/>
            <a:pathLst>
              <a:path w="8152773" h="8152773">
                <a:moveTo>
                  <a:pt x="0" y="0"/>
                </a:moveTo>
                <a:lnTo>
                  <a:pt x="8152773" y="0"/>
                </a:lnTo>
                <a:lnTo>
                  <a:pt x="8152773" y="8152773"/>
                </a:lnTo>
                <a:lnTo>
                  <a:pt x="0" y="8152773"/>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6902554" y="3265980"/>
            <a:ext cx="613008" cy="592319"/>
          </a:xfrm>
          <a:custGeom>
            <a:avLst/>
            <a:gdLst/>
            <a:ahLst/>
            <a:cxnLst/>
            <a:rect l="l" t="t" r="r" b="b"/>
            <a:pathLst>
              <a:path w="613008" h="592319">
                <a:moveTo>
                  <a:pt x="0" y="0"/>
                </a:moveTo>
                <a:lnTo>
                  <a:pt x="613008" y="0"/>
                </a:lnTo>
                <a:lnTo>
                  <a:pt x="613008" y="592318"/>
                </a:lnTo>
                <a:lnTo>
                  <a:pt x="0" y="59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7543043" y="3269797"/>
            <a:ext cx="10530165" cy="1652728"/>
          </a:xfrm>
          <a:prstGeom prst="rect">
            <a:avLst/>
          </a:prstGeom>
        </p:spPr>
        <p:txBody>
          <a:bodyPr lIns="0" tIns="0" rIns="0" bIns="0" rtlCol="0" anchor="t">
            <a:spAutoFit/>
          </a:bodyPr>
          <a:lstStyle/>
          <a:p>
            <a:pPr algn="l">
              <a:lnSpc>
                <a:spcPts val="4368"/>
              </a:lnSpc>
            </a:pPr>
            <a:r>
              <a:rPr lang="en-US" sz="3120" spc="62">
                <a:solidFill>
                  <a:srgbClr val="FFFFFF"/>
                </a:solidFill>
                <a:latin typeface="Roboto"/>
                <a:ea typeface="Roboto"/>
                <a:cs typeface="Roboto"/>
                <a:sym typeface="Roboto"/>
              </a:rPr>
              <a:t>The more the Spirit is conceived as ‘the power of God’ or ‘a mode of God’s presence’, the less difficulty there is, at one level, of speaking of the Spirit’s divinity</a:t>
            </a:r>
          </a:p>
        </p:txBody>
      </p:sp>
      <p:sp>
        <p:nvSpPr>
          <p:cNvPr id="9" name="TextBox 9"/>
          <p:cNvSpPr txBox="1"/>
          <p:nvPr/>
        </p:nvSpPr>
        <p:spPr>
          <a:xfrm>
            <a:off x="9047602" y="594484"/>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Holy Spirit</a:t>
            </a:r>
            <a:r>
              <a:rPr lang="en-US" sz="3899" spc="77">
                <a:solidFill>
                  <a:srgbClr val="FDC535"/>
                </a:solidFill>
                <a:latin typeface="Roboto"/>
                <a:ea typeface="Roboto"/>
                <a:cs typeface="Roboto"/>
                <a:sym typeface="Roboto"/>
              </a:rPr>
              <a:t>?</a:t>
            </a:r>
          </a:p>
        </p:txBody>
      </p:sp>
      <p:sp>
        <p:nvSpPr>
          <p:cNvPr id="10" name="TextBox 10"/>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WHO</a:t>
            </a:r>
          </a:p>
        </p:txBody>
      </p:sp>
      <p:grpSp>
        <p:nvGrpSpPr>
          <p:cNvPr id="11" name="Group 11"/>
          <p:cNvGrpSpPr/>
          <p:nvPr/>
        </p:nvGrpSpPr>
        <p:grpSpPr>
          <a:xfrm>
            <a:off x="6902554" y="5151126"/>
            <a:ext cx="11244441" cy="592319"/>
            <a:chOff x="0" y="0"/>
            <a:chExt cx="14992588" cy="789758"/>
          </a:xfrm>
        </p:grpSpPr>
        <p:sp>
          <p:nvSpPr>
            <p:cNvPr id="12" name="TextBox 12"/>
            <p:cNvSpPr txBox="1"/>
            <p:nvPr/>
          </p:nvSpPr>
          <p:spPr>
            <a:xfrm>
              <a:off x="952367" y="3213"/>
              <a:ext cx="14040220" cy="707132"/>
            </a:xfrm>
            <a:prstGeom prst="rect">
              <a:avLst/>
            </a:prstGeom>
          </p:spPr>
          <p:txBody>
            <a:bodyPr lIns="0" tIns="0" rIns="0" bIns="0" rtlCol="0" anchor="t">
              <a:spAutoFit/>
            </a:bodyPr>
            <a:lstStyle/>
            <a:p>
              <a:pPr algn="l">
                <a:lnSpc>
                  <a:spcPts val="4368"/>
                </a:lnSpc>
              </a:pPr>
              <a:r>
                <a:rPr lang="en-US" sz="3120" spc="62">
                  <a:solidFill>
                    <a:srgbClr val="FFFFFF"/>
                  </a:solidFill>
                  <a:latin typeface="Roboto"/>
                  <a:ea typeface="Roboto"/>
                  <a:cs typeface="Roboto"/>
                  <a:sym typeface="Roboto"/>
                </a:rPr>
                <a:t>Basil the Great</a:t>
              </a:r>
            </a:p>
          </p:txBody>
        </p:sp>
        <p:sp>
          <p:nvSpPr>
            <p:cNvPr id="13" name="Freeform 13"/>
            <p:cNvSpPr/>
            <p:nvPr/>
          </p:nvSpPr>
          <p:spPr>
            <a:xfrm>
              <a:off x="0" y="0"/>
              <a:ext cx="817344" cy="789758"/>
            </a:xfrm>
            <a:custGeom>
              <a:avLst/>
              <a:gdLst/>
              <a:ahLst/>
              <a:cxnLst/>
              <a:rect l="l" t="t" r="r" b="b"/>
              <a:pathLst>
                <a:path w="817344" h="789758">
                  <a:moveTo>
                    <a:pt x="0" y="0"/>
                  </a:moveTo>
                  <a:lnTo>
                    <a:pt x="817344" y="0"/>
                  </a:lnTo>
                  <a:lnTo>
                    <a:pt x="817344" y="789758"/>
                  </a:lnTo>
                  <a:lnTo>
                    <a:pt x="0" y="789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4" name="TextBox 14"/>
          <p:cNvSpPr txBox="1"/>
          <p:nvPr/>
        </p:nvSpPr>
        <p:spPr>
          <a:xfrm>
            <a:off x="8015185" y="5876794"/>
            <a:ext cx="10058024" cy="2276599"/>
          </a:xfrm>
          <a:prstGeom prst="rect">
            <a:avLst/>
          </a:prstGeom>
        </p:spPr>
        <p:txBody>
          <a:bodyPr lIns="0" tIns="0" rIns="0" bIns="0" rtlCol="0" anchor="t">
            <a:spAutoFit/>
          </a:bodyPr>
          <a:lstStyle/>
          <a:p>
            <a:pPr algn="l">
              <a:lnSpc>
                <a:spcPts val="3668"/>
              </a:lnSpc>
            </a:pPr>
            <a:r>
              <a:rPr lang="en-US" sz="2620" spc="52" dirty="0">
                <a:solidFill>
                  <a:srgbClr val="FFFFFF"/>
                </a:solidFill>
                <a:latin typeface="Roboto"/>
                <a:ea typeface="Roboto"/>
                <a:cs typeface="Roboto"/>
                <a:sym typeface="Roboto"/>
              </a:rPr>
              <a:t>“according to the co-ordination of words delivered in baptism, the relation of the Spirit to the Son is the same as that of the Son to the Father. And if the Spirit is co-ordinate with the Son, and the Son with the Father, it is obvious that the Spirit is also co-ordinate with the Father.” </a:t>
            </a:r>
            <a:r>
              <a:rPr lang="en-US" sz="2620" spc="52" dirty="0">
                <a:solidFill>
                  <a:srgbClr val="FDC535"/>
                </a:solidFill>
                <a:latin typeface="Roboto"/>
                <a:ea typeface="Roboto"/>
                <a:cs typeface="Roboto"/>
                <a:sym typeface="Roboto"/>
              </a:rPr>
              <a:t>(XVII.43)</a:t>
            </a:r>
          </a:p>
        </p:txBody>
      </p:sp>
      <p:sp>
        <p:nvSpPr>
          <p:cNvPr id="15" name="TextBox 15"/>
          <p:cNvSpPr txBox="1"/>
          <p:nvPr/>
        </p:nvSpPr>
        <p:spPr>
          <a:xfrm>
            <a:off x="8015185" y="8543918"/>
            <a:ext cx="10058024" cy="904999"/>
          </a:xfrm>
          <a:prstGeom prst="rect">
            <a:avLst/>
          </a:prstGeom>
        </p:spPr>
        <p:txBody>
          <a:bodyPr lIns="0" tIns="0" rIns="0" bIns="0" rtlCol="0" anchor="t">
            <a:spAutoFit/>
          </a:bodyPr>
          <a:lstStyle/>
          <a:p>
            <a:pPr algn="l">
              <a:lnSpc>
                <a:spcPts val="3668"/>
              </a:lnSpc>
            </a:pPr>
            <a:r>
              <a:rPr lang="en-US" sz="2620" spc="52" dirty="0">
                <a:solidFill>
                  <a:srgbClr val="FFFFFF"/>
                </a:solidFill>
                <a:latin typeface="Roboto"/>
                <a:ea typeface="Roboto"/>
                <a:cs typeface="Roboto"/>
                <a:sym typeface="Roboto"/>
              </a:rPr>
              <a:t>The Gloria: “to the Father, through the Son, in the Spirit” → “to the Father, with the Son, and with the Spirit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6358198" y="2391761"/>
            <a:ext cx="8211698" cy="721996"/>
          </a:xfrm>
          <a:prstGeom prst="rect">
            <a:avLst/>
          </a:prstGeom>
        </p:spPr>
        <p:txBody>
          <a:bodyPr lIns="0" tIns="0" rIns="0" bIns="0" rtlCol="0" anchor="t">
            <a:spAutoFit/>
          </a:bodyPr>
          <a:lstStyle/>
          <a:p>
            <a:pPr algn="l">
              <a:lnSpc>
                <a:spcPts val="5879"/>
              </a:lnSpc>
            </a:pPr>
            <a:r>
              <a:rPr lang="en-US" sz="4199" spc="83">
                <a:solidFill>
                  <a:srgbClr val="FFFFFF"/>
                </a:solidFill>
                <a:latin typeface="Roboto"/>
                <a:ea typeface="Roboto"/>
                <a:cs typeface="Roboto"/>
                <a:sym typeface="Roboto"/>
              </a:rPr>
              <a:t>Fully God?</a:t>
            </a:r>
          </a:p>
        </p:txBody>
      </p:sp>
      <p:sp>
        <p:nvSpPr>
          <p:cNvPr id="5" name="Freeform 5"/>
          <p:cNvSpPr/>
          <p:nvPr/>
        </p:nvSpPr>
        <p:spPr>
          <a:xfrm>
            <a:off x="-2476484" y="1028700"/>
            <a:ext cx="8152773" cy="8152773"/>
          </a:xfrm>
          <a:custGeom>
            <a:avLst/>
            <a:gdLst/>
            <a:ahLst/>
            <a:cxnLst/>
            <a:rect l="l" t="t" r="r" b="b"/>
            <a:pathLst>
              <a:path w="8152773" h="8152773">
                <a:moveTo>
                  <a:pt x="0" y="0"/>
                </a:moveTo>
                <a:lnTo>
                  <a:pt x="8152773" y="0"/>
                </a:lnTo>
                <a:lnTo>
                  <a:pt x="8152773" y="8152773"/>
                </a:lnTo>
                <a:lnTo>
                  <a:pt x="0" y="8152773"/>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6902554" y="3265980"/>
            <a:ext cx="613008" cy="592319"/>
          </a:xfrm>
          <a:custGeom>
            <a:avLst/>
            <a:gdLst/>
            <a:ahLst/>
            <a:cxnLst/>
            <a:rect l="l" t="t" r="r" b="b"/>
            <a:pathLst>
              <a:path w="613008" h="592319">
                <a:moveTo>
                  <a:pt x="0" y="0"/>
                </a:moveTo>
                <a:lnTo>
                  <a:pt x="613008" y="0"/>
                </a:lnTo>
                <a:lnTo>
                  <a:pt x="613008" y="592318"/>
                </a:lnTo>
                <a:lnTo>
                  <a:pt x="0" y="59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9047602" y="594484"/>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Holy Spirit</a:t>
            </a:r>
            <a:r>
              <a:rPr lang="en-US" sz="3899" spc="77">
                <a:solidFill>
                  <a:srgbClr val="FDC535"/>
                </a:solidFill>
                <a:latin typeface="Roboto"/>
                <a:ea typeface="Roboto"/>
                <a:cs typeface="Roboto"/>
                <a:sym typeface="Roboto"/>
              </a:rPr>
              <a:t>?</a:t>
            </a:r>
          </a:p>
        </p:txBody>
      </p:sp>
      <p:sp>
        <p:nvSpPr>
          <p:cNvPr id="8" name="TextBox 8"/>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WHO</a:t>
            </a:r>
          </a:p>
        </p:txBody>
      </p:sp>
      <p:grpSp>
        <p:nvGrpSpPr>
          <p:cNvPr id="9" name="Group 9"/>
          <p:cNvGrpSpPr/>
          <p:nvPr/>
        </p:nvGrpSpPr>
        <p:grpSpPr>
          <a:xfrm>
            <a:off x="6902554" y="3265980"/>
            <a:ext cx="11244441" cy="592319"/>
            <a:chOff x="0" y="0"/>
            <a:chExt cx="14992588" cy="789758"/>
          </a:xfrm>
        </p:grpSpPr>
        <p:sp>
          <p:nvSpPr>
            <p:cNvPr id="10" name="TextBox 10"/>
            <p:cNvSpPr txBox="1"/>
            <p:nvPr/>
          </p:nvSpPr>
          <p:spPr>
            <a:xfrm>
              <a:off x="952367" y="3213"/>
              <a:ext cx="14040220" cy="707132"/>
            </a:xfrm>
            <a:prstGeom prst="rect">
              <a:avLst/>
            </a:prstGeom>
          </p:spPr>
          <p:txBody>
            <a:bodyPr lIns="0" tIns="0" rIns="0" bIns="0" rtlCol="0" anchor="t">
              <a:spAutoFit/>
            </a:bodyPr>
            <a:lstStyle/>
            <a:p>
              <a:pPr algn="l">
                <a:lnSpc>
                  <a:spcPts val="4368"/>
                </a:lnSpc>
              </a:pPr>
              <a:r>
                <a:rPr lang="en-US" sz="3120" spc="62">
                  <a:solidFill>
                    <a:srgbClr val="FFFFFF"/>
                  </a:solidFill>
                  <a:latin typeface="Roboto"/>
                  <a:ea typeface="Roboto"/>
                  <a:cs typeface="Roboto"/>
                  <a:sym typeface="Roboto"/>
                </a:rPr>
                <a:t>Basil the Great</a:t>
              </a:r>
            </a:p>
          </p:txBody>
        </p:sp>
        <p:sp>
          <p:nvSpPr>
            <p:cNvPr id="11" name="Freeform 11"/>
            <p:cNvSpPr/>
            <p:nvPr/>
          </p:nvSpPr>
          <p:spPr>
            <a:xfrm>
              <a:off x="0" y="0"/>
              <a:ext cx="817344" cy="789758"/>
            </a:xfrm>
            <a:custGeom>
              <a:avLst/>
              <a:gdLst/>
              <a:ahLst/>
              <a:cxnLst/>
              <a:rect l="l" t="t" r="r" b="b"/>
              <a:pathLst>
                <a:path w="817344" h="789758">
                  <a:moveTo>
                    <a:pt x="0" y="0"/>
                  </a:moveTo>
                  <a:lnTo>
                    <a:pt x="817344" y="0"/>
                  </a:lnTo>
                  <a:lnTo>
                    <a:pt x="817344" y="789758"/>
                  </a:lnTo>
                  <a:lnTo>
                    <a:pt x="0" y="789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2" name="TextBox 12"/>
          <p:cNvSpPr txBox="1"/>
          <p:nvPr/>
        </p:nvSpPr>
        <p:spPr>
          <a:xfrm>
            <a:off x="7952701" y="3915448"/>
            <a:ext cx="10058024" cy="1362199"/>
          </a:xfrm>
          <a:prstGeom prst="rect">
            <a:avLst/>
          </a:prstGeom>
        </p:spPr>
        <p:txBody>
          <a:bodyPr lIns="0" tIns="0" rIns="0" bIns="0" rtlCol="0" anchor="t">
            <a:spAutoFit/>
          </a:bodyPr>
          <a:lstStyle/>
          <a:p>
            <a:pPr algn="l">
              <a:lnSpc>
                <a:spcPts val="3668"/>
              </a:lnSpc>
            </a:pPr>
            <a:r>
              <a:rPr lang="en-US" sz="2620" spc="52" dirty="0">
                <a:solidFill>
                  <a:srgbClr val="FFFFFF"/>
                </a:solidFill>
                <a:latin typeface="Roboto"/>
                <a:ea typeface="Roboto"/>
                <a:cs typeface="Roboto"/>
                <a:sym typeface="Roboto"/>
              </a:rPr>
              <a:t>All who are in need of sanctification turn to the Spirit; all those seek him who live by virtue… He is not a being who needs to restore his strength, but himself supplies life. </a:t>
            </a:r>
            <a:r>
              <a:rPr lang="en-US" sz="2620" spc="52" dirty="0">
                <a:solidFill>
                  <a:srgbClr val="FDC535"/>
                </a:solidFill>
                <a:latin typeface="Roboto"/>
                <a:ea typeface="Roboto"/>
                <a:cs typeface="Roboto"/>
                <a:sym typeface="Roboto"/>
              </a:rPr>
              <a:t>(IX, 23)</a:t>
            </a:r>
          </a:p>
        </p:txBody>
      </p:sp>
      <p:sp>
        <p:nvSpPr>
          <p:cNvPr id="13" name="TextBox 13"/>
          <p:cNvSpPr txBox="1"/>
          <p:nvPr/>
        </p:nvSpPr>
        <p:spPr>
          <a:xfrm>
            <a:off x="7952701" y="5868197"/>
            <a:ext cx="10058024" cy="2276599"/>
          </a:xfrm>
          <a:prstGeom prst="rect">
            <a:avLst/>
          </a:prstGeom>
        </p:spPr>
        <p:txBody>
          <a:bodyPr lIns="0" tIns="0" rIns="0" bIns="0" rtlCol="0" anchor="t">
            <a:spAutoFit/>
          </a:bodyPr>
          <a:lstStyle/>
          <a:p>
            <a:pPr algn="l">
              <a:lnSpc>
                <a:spcPts val="3668"/>
              </a:lnSpc>
            </a:pPr>
            <a:r>
              <a:rPr lang="en-US" sz="2620" spc="52" dirty="0">
                <a:solidFill>
                  <a:srgbClr val="FFFFFF"/>
                </a:solidFill>
                <a:latin typeface="Roboto"/>
                <a:ea typeface="Roboto"/>
                <a:cs typeface="Roboto"/>
                <a:sym typeface="Roboto"/>
              </a:rPr>
              <a:t>It is impossible for you to </a:t>
            </a:r>
            <a:r>
              <a:rPr lang="en-US" sz="2620" spc="52" dirty="0" err="1">
                <a:solidFill>
                  <a:srgbClr val="FFFFFF"/>
                </a:solidFill>
                <a:latin typeface="Roboto"/>
                <a:ea typeface="Roboto"/>
                <a:cs typeface="Roboto"/>
                <a:sym typeface="Roboto"/>
              </a:rPr>
              <a:t>recognise</a:t>
            </a:r>
            <a:r>
              <a:rPr lang="en-US" sz="2620" spc="52" dirty="0">
                <a:solidFill>
                  <a:srgbClr val="FFFFFF"/>
                </a:solidFill>
                <a:latin typeface="Roboto"/>
                <a:ea typeface="Roboto"/>
                <a:cs typeface="Roboto"/>
                <a:sym typeface="Roboto"/>
              </a:rPr>
              <a:t> Christ, the image of the invisible God unless the Spirit enlightens you. And impossible to worship the Son save by the Holy Spirit. Impossible to call upon the Father save by the Spirit of adoption. </a:t>
            </a:r>
            <a:r>
              <a:rPr lang="en-US" sz="2620" spc="52" dirty="0">
                <a:solidFill>
                  <a:srgbClr val="FDC535"/>
                </a:solidFill>
                <a:latin typeface="Roboto"/>
                <a:ea typeface="Roboto"/>
                <a:cs typeface="Roboto"/>
                <a:sym typeface="Roboto"/>
              </a:rPr>
              <a:t>(XI.27)</a:t>
            </a:r>
          </a:p>
          <a:p>
            <a:pPr algn="l">
              <a:lnSpc>
                <a:spcPts val="3668"/>
              </a:lnSpc>
            </a:pPr>
            <a:endParaRPr lang="en-US" sz="2620" spc="52" dirty="0">
              <a:solidFill>
                <a:srgbClr val="FDC535"/>
              </a:solidFill>
              <a:latin typeface="Roboto"/>
              <a:ea typeface="Roboto"/>
              <a:cs typeface="Roboto"/>
              <a:sym typeface="Roboto"/>
            </a:endParaRPr>
          </a:p>
        </p:txBody>
      </p:sp>
      <p:sp>
        <p:nvSpPr>
          <p:cNvPr id="14" name="AutoShape 14"/>
          <p:cNvSpPr/>
          <p:nvPr/>
        </p:nvSpPr>
        <p:spPr>
          <a:xfrm flipV="1">
            <a:off x="6233456" y="3113757"/>
            <a:ext cx="2814146" cy="19050"/>
          </a:xfrm>
          <a:prstGeom prst="line">
            <a:avLst/>
          </a:prstGeom>
          <a:ln w="38100" cap="flat">
            <a:solidFill>
              <a:srgbClr val="FDC535"/>
            </a:solidFill>
            <a:prstDash val="solid"/>
            <a:headEnd type="none" w="sm" len="sm"/>
            <a:tailEnd type="none" w="sm" len="sm"/>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D45"/>
        </a:solidFill>
        <a:effectLst/>
      </p:bgPr>
    </p:bg>
    <p:spTree>
      <p:nvGrpSpPr>
        <p:cNvPr id="1" name=""/>
        <p:cNvGrpSpPr/>
        <p:nvPr/>
      </p:nvGrpSpPr>
      <p:grpSpPr>
        <a:xfrm>
          <a:off x="0" y="0"/>
          <a:ext cx="0" cy="0"/>
          <a:chOff x="0" y="0"/>
          <a:chExt cx="0" cy="0"/>
        </a:xfrm>
      </p:grpSpPr>
      <p:sp>
        <p:nvSpPr>
          <p:cNvPr id="2" name="AutoShape 2"/>
          <p:cNvSpPr/>
          <p:nvPr/>
        </p:nvSpPr>
        <p:spPr>
          <a:xfrm>
            <a:off x="4519964" y="1701255"/>
            <a:ext cx="14329003" cy="64755"/>
          </a:xfrm>
          <a:prstGeom prst="rect">
            <a:avLst/>
          </a:prstGeom>
          <a:solidFill>
            <a:srgbClr val="4C7FC8"/>
          </a:solidFill>
        </p:spPr>
        <p:txBody>
          <a:bodyPr/>
          <a:lstStyle/>
          <a:p>
            <a:endParaRPr lang="en-GB"/>
          </a:p>
        </p:txBody>
      </p:sp>
      <p:sp>
        <p:nvSpPr>
          <p:cNvPr id="3" name="Freeform 3"/>
          <p:cNvSpPr/>
          <p:nvPr/>
        </p:nvSpPr>
        <p:spPr>
          <a:xfrm>
            <a:off x="-5979613" y="-796249"/>
            <a:ext cx="11959227" cy="11879498"/>
          </a:xfrm>
          <a:custGeom>
            <a:avLst/>
            <a:gdLst/>
            <a:ahLst/>
            <a:cxnLst/>
            <a:rect l="l" t="t" r="r" b="b"/>
            <a:pathLst>
              <a:path w="11959227" h="11879498">
                <a:moveTo>
                  <a:pt x="0" y="0"/>
                </a:moveTo>
                <a:lnTo>
                  <a:pt x="11959226" y="0"/>
                </a:lnTo>
                <a:lnTo>
                  <a:pt x="11959226" y="11879498"/>
                </a:lnTo>
                <a:lnTo>
                  <a:pt x="0" y="118794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6358198" y="2391761"/>
            <a:ext cx="8211698" cy="721996"/>
          </a:xfrm>
          <a:prstGeom prst="rect">
            <a:avLst/>
          </a:prstGeom>
        </p:spPr>
        <p:txBody>
          <a:bodyPr lIns="0" tIns="0" rIns="0" bIns="0" rtlCol="0" anchor="t">
            <a:spAutoFit/>
          </a:bodyPr>
          <a:lstStyle/>
          <a:p>
            <a:pPr algn="l">
              <a:lnSpc>
                <a:spcPts val="5879"/>
              </a:lnSpc>
            </a:pPr>
            <a:r>
              <a:rPr lang="en-US" sz="4199" spc="83">
                <a:solidFill>
                  <a:srgbClr val="FFFFFF"/>
                </a:solidFill>
                <a:latin typeface="Roboto"/>
                <a:ea typeface="Roboto"/>
                <a:cs typeface="Roboto"/>
                <a:sym typeface="Roboto"/>
              </a:rPr>
              <a:t>Fully God?</a:t>
            </a:r>
          </a:p>
        </p:txBody>
      </p:sp>
      <p:sp>
        <p:nvSpPr>
          <p:cNvPr id="5" name="Freeform 5"/>
          <p:cNvSpPr/>
          <p:nvPr/>
        </p:nvSpPr>
        <p:spPr>
          <a:xfrm>
            <a:off x="-2476484" y="1028700"/>
            <a:ext cx="8152773" cy="8152773"/>
          </a:xfrm>
          <a:custGeom>
            <a:avLst/>
            <a:gdLst/>
            <a:ahLst/>
            <a:cxnLst/>
            <a:rect l="l" t="t" r="r" b="b"/>
            <a:pathLst>
              <a:path w="8152773" h="8152773">
                <a:moveTo>
                  <a:pt x="0" y="0"/>
                </a:moveTo>
                <a:lnTo>
                  <a:pt x="8152773" y="0"/>
                </a:lnTo>
                <a:lnTo>
                  <a:pt x="8152773" y="8152773"/>
                </a:lnTo>
                <a:lnTo>
                  <a:pt x="0" y="8152773"/>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6902554" y="3265980"/>
            <a:ext cx="613008" cy="592319"/>
          </a:xfrm>
          <a:custGeom>
            <a:avLst/>
            <a:gdLst/>
            <a:ahLst/>
            <a:cxnLst/>
            <a:rect l="l" t="t" r="r" b="b"/>
            <a:pathLst>
              <a:path w="613008" h="592319">
                <a:moveTo>
                  <a:pt x="0" y="0"/>
                </a:moveTo>
                <a:lnTo>
                  <a:pt x="613008" y="0"/>
                </a:lnTo>
                <a:lnTo>
                  <a:pt x="613008" y="592318"/>
                </a:lnTo>
                <a:lnTo>
                  <a:pt x="0" y="59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9047602" y="594484"/>
            <a:ext cx="8211698" cy="662941"/>
          </a:xfrm>
          <a:prstGeom prst="rect">
            <a:avLst/>
          </a:prstGeom>
        </p:spPr>
        <p:txBody>
          <a:bodyPr lIns="0" tIns="0" rIns="0" bIns="0" rtlCol="0" anchor="t">
            <a:spAutoFit/>
          </a:bodyPr>
          <a:lstStyle/>
          <a:p>
            <a:pPr algn="l">
              <a:lnSpc>
                <a:spcPts val="5459"/>
              </a:lnSpc>
            </a:pPr>
            <a:r>
              <a:rPr lang="en-US" sz="3899" spc="77">
                <a:solidFill>
                  <a:srgbClr val="FFFFFF"/>
                </a:solidFill>
                <a:latin typeface="Roboto"/>
                <a:ea typeface="Roboto"/>
                <a:cs typeface="Roboto"/>
                <a:sym typeface="Roboto"/>
              </a:rPr>
              <a:t>is the Holy Spirit</a:t>
            </a:r>
            <a:r>
              <a:rPr lang="en-US" sz="3899" spc="77">
                <a:solidFill>
                  <a:srgbClr val="FDC535"/>
                </a:solidFill>
                <a:latin typeface="Roboto"/>
                <a:ea typeface="Roboto"/>
                <a:cs typeface="Roboto"/>
                <a:sym typeface="Roboto"/>
              </a:rPr>
              <a:t>?</a:t>
            </a:r>
          </a:p>
        </p:txBody>
      </p:sp>
      <p:sp>
        <p:nvSpPr>
          <p:cNvPr id="8" name="TextBox 8"/>
          <p:cNvSpPr txBox="1"/>
          <p:nvPr/>
        </p:nvSpPr>
        <p:spPr>
          <a:xfrm>
            <a:off x="4519964" y="-11380"/>
            <a:ext cx="5378188" cy="1842036"/>
          </a:xfrm>
          <a:prstGeom prst="rect">
            <a:avLst/>
          </a:prstGeom>
        </p:spPr>
        <p:txBody>
          <a:bodyPr lIns="0" tIns="0" rIns="0" bIns="0" rtlCol="0" anchor="t">
            <a:spAutoFit/>
          </a:bodyPr>
          <a:lstStyle/>
          <a:p>
            <a:pPr algn="ctr">
              <a:lnSpc>
                <a:spcPts val="12841"/>
              </a:lnSpc>
            </a:pPr>
            <a:r>
              <a:rPr lang="en-US" sz="10612" b="1" spc="382">
                <a:solidFill>
                  <a:srgbClr val="FDC535"/>
                </a:solidFill>
                <a:latin typeface="Calibri (MS) Bold"/>
                <a:ea typeface="Calibri (MS) Bold"/>
                <a:cs typeface="Calibri (MS) Bold"/>
                <a:sym typeface="Calibri (MS) Bold"/>
              </a:rPr>
              <a:t>WHO</a:t>
            </a:r>
          </a:p>
        </p:txBody>
      </p:sp>
      <p:sp>
        <p:nvSpPr>
          <p:cNvPr id="10" name="TextBox 10"/>
          <p:cNvSpPr txBox="1"/>
          <p:nvPr/>
        </p:nvSpPr>
        <p:spPr>
          <a:xfrm>
            <a:off x="7616829" y="3268390"/>
            <a:ext cx="10530165" cy="530349"/>
          </a:xfrm>
          <a:prstGeom prst="rect">
            <a:avLst/>
          </a:prstGeom>
        </p:spPr>
        <p:txBody>
          <a:bodyPr lIns="0" tIns="0" rIns="0" bIns="0" rtlCol="0" anchor="t">
            <a:spAutoFit/>
          </a:bodyPr>
          <a:lstStyle/>
          <a:p>
            <a:pPr algn="l">
              <a:lnSpc>
                <a:spcPts val="4368"/>
              </a:lnSpc>
            </a:pPr>
            <a:r>
              <a:rPr lang="en-US" sz="3120" spc="62" dirty="0">
                <a:solidFill>
                  <a:srgbClr val="FFFFFF"/>
                </a:solidFill>
                <a:latin typeface="Roboto"/>
                <a:ea typeface="Roboto"/>
                <a:cs typeface="Roboto"/>
                <a:sym typeface="Roboto"/>
              </a:rPr>
              <a:t>Augustine</a:t>
            </a:r>
          </a:p>
        </p:txBody>
      </p:sp>
      <p:sp>
        <p:nvSpPr>
          <p:cNvPr id="12" name="TextBox 12"/>
          <p:cNvSpPr txBox="1"/>
          <p:nvPr/>
        </p:nvSpPr>
        <p:spPr>
          <a:xfrm>
            <a:off x="7952701" y="3915448"/>
            <a:ext cx="10058024" cy="3190999"/>
          </a:xfrm>
          <a:prstGeom prst="rect">
            <a:avLst/>
          </a:prstGeom>
        </p:spPr>
        <p:txBody>
          <a:bodyPr lIns="0" tIns="0" rIns="0" bIns="0" rtlCol="0" anchor="t">
            <a:spAutoFit/>
          </a:bodyPr>
          <a:lstStyle/>
          <a:p>
            <a:pPr algn="l">
              <a:lnSpc>
                <a:spcPts val="3668"/>
              </a:lnSpc>
            </a:pPr>
            <a:r>
              <a:rPr lang="en-US" sz="2620" spc="52" dirty="0">
                <a:solidFill>
                  <a:srgbClr val="FFFFFF"/>
                </a:solidFill>
                <a:latin typeface="Roboto"/>
                <a:ea typeface="Roboto"/>
                <a:cs typeface="Roboto"/>
                <a:sym typeface="Roboto"/>
              </a:rPr>
              <a:t>‘Yet Scripture has not said: “the Holy Spirit is love”. If it had, much of our inquiry would have been rendered unnecessary. Scripture does indeed say: “God is love” (1 John 4:8,16); and so leaves us to ask whether it is God the Father, or God the Son, or God the Holy Spirit, or or the Trinity itself, who is love’ </a:t>
            </a:r>
            <a:r>
              <a:rPr lang="en-US" sz="2620" spc="52" dirty="0">
                <a:solidFill>
                  <a:srgbClr val="FDC535"/>
                </a:solidFill>
                <a:latin typeface="Roboto"/>
                <a:ea typeface="Roboto"/>
                <a:cs typeface="Roboto"/>
                <a:sym typeface="Roboto"/>
              </a:rPr>
              <a:t>(On The Trinity, XV.xvii.27-xviii.32)</a:t>
            </a:r>
          </a:p>
          <a:p>
            <a:pPr algn="l">
              <a:lnSpc>
                <a:spcPts val="3668"/>
              </a:lnSpc>
            </a:pPr>
            <a:endParaRPr lang="en-US" sz="2620" spc="52" dirty="0">
              <a:solidFill>
                <a:srgbClr val="FDC535"/>
              </a:solidFill>
              <a:latin typeface="Roboto"/>
              <a:ea typeface="Roboto"/>
              <a:cs typeface="Roboto"/>
              <a:sym typeface="Roboto"/>
            </a:endParaRPr>
          </a:p>
        </p:txBody>
      </p:sp>
      <p:sp>
        <p:nvSpPr>
          <p:cNvPr id="13" name="AutoShape 13"/>
          <p:cNvSpPr/>
          <p:nvPr/>
        </p:nvSpPr>
        <p:spPr>
          <a:xfrm flipV="1">
            <a:off x="6233456" y="3113757"/>
            <a:ext cx="2814146" cy="19050"/>
          </a:xfrm>
          <a:prstGeom prst="line">
            <a:avLst/>
          </a:prstGeom>
          <a:ln w="38100" cap="flat">
            <a:solidFill>
              <a:srgbClr val="FDC535"/>
            </a:solidFill>
            <a:prstDash val="solid"/>
            <a:headEnd type="none" w="sm" len="sm"/>
            <a:tailEnd type="none" w="sm" len="sm"/>
          </a:ln>
        </p:spPr>
        <p:txBody>
          <a:bodyPr/>
          <a:lstStyle/>
          <a:p>
            <a:endParaRPr lang="en-GB"/>
          </a:p>
        </p:txBody>
      </p:sp>
      <p:sp>
        <p:nvSpPr>
          <p:cNvPr id="14" name="TextBox 14"/>
          <p:cNvSpPr txBox="1"/>
          <p:nvPr/>
        </p:nvSpPr>
        <p:spPr>
          <a:xfrm>
            <a:off x="7952701" y="6981701"/>
            <a:ext cx="10058024" cy="447799"/>
          </a:xfrm>
          <a:prstGeom prst="rect">
            <a:avLst/>
          </a:prstGeom>
        </p:spPr>
        <p:txBody>
          <a:bodyPr lIns="0" tIns="0" rIns="0" bIns="0" rtlCol="0" anchor="t">
            <a:spAutoFit/>
          </a:bodyPr>
          <a:lstStyle/>
          <a:p>
            <a:pPr algn="l">
              <a:lnSpc>
                <a:spcPts val="3668"/>
              </a:lnSpc>
            </a:pPr>
            <a:r>
              <a:rPr lang="en-US" sz="2620" spc="52" dirty="0">
                <a:solidFill>
                  <a:srgbClr val="FFFFFF"/>
                </a:solidFill>
                <a:latin typeface="Roboto"/>
                <a:ea typeface="Roboto"/>
                <a:cs typeface="Roboto"/>
                <a:sym typeface="Roboto"/>
              </a:rPr>
              <a:t>Bond of Unity </a:t>
            </a:r>
          </a:p>
        </p:txBody>
      </p:sp>
      <p:grpSp>
        <p:nvGrpSpPr>
          <p:cNvPr id="15" name="Group 15"/>
          <p:cNvGrpSpPr/>
          <p:nvPr/>
        </p:nvGrpSpPr>
        <p:grpSpPr>
          <a:xfrm>
            <a:off x="7043559" y="7749447"/>
            <a:ext cx="11244441" cy="592319"/>
            <a:chOff x="0" y="0"/>
            <a:chExt cx="14992588" cy="789758"/>
          </a:xfrm>
        </p:grpSpPr>
        <p:sp>
          <p:nvSpPr>
            <p:cNvPr id="16" name="TextBox 16"/>
            <p:cNvSpPr txBox="1"/>
            <p:nvPr/>
          </p:nvSpPr>
          <p:spPr>
            <a:xfrm>
              <a:off x="952367" y="3213"/>
              <a:ext cx="14040220" cy="707132"/>
            </a:xfrm>
            <a:prstGeom prst="rect">
              <a:avLst/>
            </a:prstGeom>
          </p:spPr>
          <p:txBody>
            <a:bodyPr lIns="0" tIns="0" rIns="0" bIns="0" rtlCol="0" anchor="t">
              <a:spAutoFit/>
            </a:bodyPr>
            <a:lstStyle/>
            <a:p>
              <a:pPr algn="l">
                <a:lnSpc>
                  <a:spcPts val="4368"/>
                </a:lnSpc>
              </a:pPr>
              <a:r>
                <a:rPr lang="en-US" sz="3120" i="1" spc="62">
                  <a:solidFill>
                    <a:srgbClr val="FFFFFF"/>
                  </a:solidFill>
                  <a:latin typeface="Roboto Italics"/>
                  <a:ea typeface="Roboto Italics"/>
                  <a:cs typeface="Roboto Italics"/>
                  <a:sym typeface="Roboto Italics"/>
                </a:rPr>
                <a:t>Holy</a:t>
              </a:r>
              <a:r>
                <a:rPr lang="en-US" sz="3120" spc="62">
                  <a:solidFill>
                    <a:srgbClr val="FFFFFF"/>
                  </a:solidFill>
                  <a:latin typeface="Roboto"/>
                  <a:ea typeface="Roboto"/>
                  <a:cs typeface="Roboto"/>
                  <a:sym typeface="Roboto"/>
                </a:rPr>
                <a:t> Spirit</a:t>
              </a:r>
            </a:p>
          </p:txBody>
        </p:sp>
        <p:sp>
          <p:nvSpPr>
            <p:cNvPr id="17" name="Freeform 17"/>
            <p:cNvSpPr/>
            <p:nvPr/>
          </p:nvSpPr>
          <p:spPr>
            <a:xfrm>
              <a:off x="0" y="0"/>
              <a:ext cx="817344" cy="789758"/>
            </a:xfrm>
            <a:custGeom>
              <a:avLst/>
              <a:gdLst/>
              <a:ahLst/>
              <a:cxnLst/>
              <a:rect l="l" t="t" r="r" b="b"/>
              <a:pathLst>
                <a:path w="817344" h="789758">
                  <a:moveTo>
                    <a:pt x="0" y="0"/>
                  </a:moveTo>
                  <a:lnTo>
                    <a:pt x="817344" y="0"/>
                  </a:lnTo>
                  <a:lnTo>
                    <a:pt x="817344" y="789758"/>
                  </a:lnTo>
                  <a:lnTo>
                    <a:pt x="0" y="7897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1717</Words>
  <Application>Microsoft Macintosh PowerPoint</Application>
  <PresentationFormat>Custom</PresentationFormat>
  <Paragraphs>116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Roboto</vt:lpstr>
      <vt:lpstr>Roboto Bold Italics</vt:lpstr>
      <vt:lpstr>Roboto Bold</vt:lpstr>
      <vt:lpstr>Calibri (MS) Bold</vt:lpstr>
      <vt:lpstr>Arial</vt:lpstr>
      <vt:lpstr>Roboto Italics</vt:lpstr>
      <vt:lpstr>Calibri</vt:lpstr>
      <vt:lpstr>Calibri (MS)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God: Moving (For Moodle)</dc:title>
  <cp:lastModifiedBy>Jack Driver-Szekely</cp:lastModifiedBy>
  <cp:revision>2</cp:revision>
  <dcterms:created xsi:type="dcterms:W3CDTF">2006-08-16T00:00:00Z</dcterms:created>
  <dcterms:modified xsi:type="dcterms:W3CDTF">2026-02-06T10:37:34Z</dcterms:modified>
  <dc:identifier>DAGk91NC59M</dc:identifier>
</cp:coreProperties>
</file>