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Calibri (MS) Bold" panose="020F0702030404030204" pitchFamily="34" charset="0"/>
      <p:regular r:id="rId39"/>
      <p:bold r:id="rId40"/>
    </p:embeddedFont>
    <p:embeddedFont>
      <p:font typeface="Calibri (MS) Bold Italics" panose="020F07020304040A0204" pitchFamily="34" charset="0"/>
      <p:regular r:id="rId41"/>
      <p:bold r:id="rId42"/>
      <p:italic r:id="rId43"/>
      <p:boldItalic r:id="rId44"/>
    </p:embeddedFont>
    <p:embeddedFont>
      <p:font typeface="Gellatio" panose="02000500000000000000" pitchFamily="2" charset="0"/>
      <p:regular r:id="rId45"/>
    </p:embeddedFont>
    <p:embeddedFont>
      <p:font typeface="Gotham Bold" pitchFamily="2" charset="0"/>
      <p:regular r:id="rId46"/>
      <p:bold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Roboto Bold Italics" panose="02000000000000000000" pitchFamily="2" charset="0"/>
      <p:regular r:id="rId52"/>
      <p:bold r:id="rId53"/>
      <p:italic r:id="rId54"/>
      <p:boldItalic r:id="rId55"/>
    </p:embeddedFont>
    <p:embeddedFont>
      <p:font typeface="Roboto Italics" panose="02000000000000000000" pitchFamily="2" charset="0"/>
      <p:regular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2" autoAdjust="0"/>
    <p:restoredTop sz="94589" autoAdjust="0"/>
  </p:normalViewPr>
  <p:slideViewPr>
    <p:cSldViewPr>
      <p:cViewPr>
        <p:scale>
          <a:sx n="37" d="100"/>
          <a:sy n="37" d="100"/>
        </p:scale>
        <p:origin x="2096" y="1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svg"/><Relationship Id="rId7" Type="http://schemas.openxmlformats.org/officeDocument/2006/relationships/image" Target="../media/image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52648">
            <a:off x="5300901" y="2418348"/>
            <a:ext cx="7340166" cy="652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28"/>
              </a:lnSpc>
              <a:spcBef>
                <a:spcPct val="0"/>
              </a:spcBef>
            </a:pPr>
            <a:r>
              <a:rPr lang="en-US" sz="37449" spc="-2209" dirty="0">
                <a:solidFill>
                  <a:srgbClr val="FDC535"/>
                </a:solidFill>
                <a:latin typeface="Gellatio"/>
                <a:ea typeface="Gellatio"/>
                <a:cs typeface="Gellatio"/>
                <a:sym typeface="Gellatio"/>
              </a:rPr>
              <a:t>one</a:t>
            </a:r>
          </a:p>
        </p:txBody>
      </p:sp>
      <p:sp>
        <p:nvSpPr>
          <p:cNvPr id="3" name="Freeform 3"/>
          <p:cNvSpPr/>
          <p:nvPr/>
        </p:nvSpPr>
        <p:spPr>
          <a:xfrm>
            <a:off x="4825565" y="7482898"/>
            <a:ext cx="8636870" cy="464705"/>
          </a:xfrm>
          <a:custGeom>
            <a:avLst/>
            <a:gdLst/>
            <a:ahLst/>
            <a:cxnLst/>
            <a:rect l="l" t="t" r="r" b="b"/>
            <a:pathLst>
              <a:path w="8636870" h="464705">
                <a:moveTo>
                  <a:pt x="0" y="0"/>
                </a:moveTo>
                <a:lnTo>
                  <a:pt x="8636870" y="0"/>
                </a:lnTo>
                <a:lnTo>
                  <a:pt x="8636870" y="464704"/>
                </a:lnTo>
                <a:lnTo>
                  <a:pt x="0" y="46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113" b="-27957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90054" y="1096445"/>
            <a:ext cx="17707891" cy="1961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9"/>
              </a:lnSpc>
            </a:pPr>
            <a:r>
              <a:rPr lang="en-US" sz="9951" b="1" spc="3005">
                <a:solidFill>
                  <a:srgbClr val="FDC535"/>
                </a:solidFill>
                <a:latin typeface="Gotham Bold"/>
                <a:ea typeface="Gotham Bold"/>
                <a:cs typeface="Gotham Bold"/>
                <a:sym typeface="Gotham Bold"/>
              </a:rPr>
              <a:t>GOD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861" y="9414235"/>
            <a:ext cx="15773061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0"/>
              </a:lnSpc>
              <a:spcBef>
                <a:spcPct val="0"/>
              </a:spcBef>
            </a:pPr>
            <a:r>
              <a:rPr lang="en-US" sz="2000" spc="-4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jack.driver-szekely@stmellitus.ac.uk</a:t>
            </a:r>
          </a:p>
        </p:txBody>
      </p:sp>
      <p:sp>
        <p:nvSpPr>
          <p:cNvPr id="6" name="Freeform 6"/>
          <p:cNvSpPr/>
          <p:nvPr/>
        </p:nvSpPr>
        <p:spPr>
          <a:xfrm>
            <a:off x="16204922" y="8196634"/>
            <a:ext cx="1788399" cy="1788399"/>
          </a:xfrm>
          <a:custGeom>
            <a:avLst/>
            <a:gdLst/>
            <a:ahLst/>
            <a:cxnLst/>
            <a:rect l="l" t="t" r="r" b="b"/>
            <a:pathLst>
              <a:path w="1788399" h="1788399">
                <a:moveTo>
                  <a:pt x="0" y="0"/>
                </a:moveTo>
                <a:lnTo>
                  <a:pt x="1788399" y="0"/>
                </a:lnTo>
                <a:lnTo>
                  <a:pt x="1788399" y="1788400"/>
                </a:lnTo>
                <a:lnTo>
                  <a:pt x="0" y="178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879841" y="3771565"/>
            <a:ext cx="7609249" cy="4575061"/>
          </a:xfrm>
          <a:custGeom>
            <a:avLst/>
            <a:gdLst/>
            <a:ahLst/>
            <a:cxnLst/>
            <a:rect l="l" t="t" r="r" b="b"/>
            <a:pathLst>
              <a:path w="7609249" h="4575061">
                <a:moveTo>
                  <a:pt x="0" y="0"/>
                </a:moveTo>
                <a:lnTo>
                  <a:pt x="7609249" y="0"/>
                </a:lnTo>
                <a:lnTo>
                  <a:pt x="7609249" y="4575060"/>
                </a:lnTo>
                <a:lnTo>
                  <a:pt x="0" y="4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47602" y="59448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</a:t>
            </a:r>
            <a:r>
              <a:rPr lang="en-US" sz="3899" i="1" spc="77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describe</a:t>
            </a: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Trinity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67168" y="4985509"/>
            <a:ext cx="7434596" cy="201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1"/>
              </a:lnSpc>
            </a:pPr>
            <a:r>
              <a:rPr lang="en-US" sz="6166" b="1" spc="22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ANALOGIES </a:t>
            </a:r>
          </a:p>
          <a:p>
            <a:pPr algn="ctr">
              <a:lnSpc>
                <a:spcPts val="7461"/>
              </a:lnSpc>
            </a:pPr>
            <a:r>
              <a:rPr lang="en-US" sz="6166" b="1" spc="22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 THE TRINITY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999754-95A7-8A16-4CB8-39394C233B26}"/>
              </a:ext>
            </a:extLst>
          </p:cNvPr>
          <p:cNvGrpSpPr/>
          <p:nvPr/>
        </p:nvGrpSpPr>
        <p:grpSpPr>
          <a:xfrm>
            <a:off x="5979613" y="3141849"/>
            <a:ext cx="3615556" cy="1103672"/>
            <a:chOff x="5979613" y="3141849"/>
            <a:chExt cx="3615556" cy="1103672"/>
          </a:xfrm>
        </p:grpSpPr>
        <p:sp>
          <p:nvSpPr>
            <p:cNvPr id="6" name="Freeform 6"/>
            <p:cNvSpPr/>
            <p:nvPr/>
          </p:nvSpPr>
          <p:spPr>
            <a:xfrm rot="-8179518">
              <a:off x="8147536" y="3836565"/>
              <a:ext cx="1447633" cy="408956"/>
            </a:xfrm>
            <a:custGeom>
              <a:avLst/>
              <a:gdLst/>
              <a:ahLst/>
              <a:cxnLst/>
              <a:rect l="l" t="t" r="r" b="b"/>
              <a:pathLst>
                <a:path w="1447633" h="408956">
                  <a:moveTo>
                    <a:pt x="0" y="0"/>
                  </a:moveTo>
                  <a:lnTo>
                    <a:pt x="1447632" y="0"/>
                  </a:lnTo>
                  <a:lnTo>
                    <a:pt x="1447632" y="408957"/>
                  </a:lnTo>
                  <a:lnTo>
                    <a:pt x="0" y="408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79613" y="3141849"/>
              <a:ext cx="2849439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spc="83" dirty="0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Spring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FFFE13-A8BC-9F66-B775-D332A6CAEB4C}"/>
              </a:ext>
            </a:extLst>
          </p:cNvPr>
          <p:cNvGrpSpPr/>
          <p:nvPr/>
        </p:nvGrpSpPr>
        <p:grpSpPr>
          <a:xfrm>
            <a:off x="10946292" y="2100720"/>
            <a:ext cx="2849439" cy="1955349"/>
            <a:chOff x="10946292" y="2100720"/>
            <a:chExt cx="2849439" cy="1955349"/>
          </a:xfrm>
        </p:grpSpPr>
        <p:sp>
          <p:nvSpPr>
            <p:cNvPr id="12" name="TextBox 12"/>
            <p:cNvSpPr txBox="1"/>
            <p:nvPr/>
          </p:nvSpPr>
          <p:spPr>
            <a:xfrm>
              <a:off x="10946292" y="2100720"/>
              <a:ext cx="2849439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 spc="83" dirty="0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Chain</a:t>
              </a:r>
            </a:p>
          </p:txBody>
        </p:sp>
        <p:sp>
          <p:nvSpPr>
            <p:cNvPr id="15" name="Freeform 15"/>
            <p:cNvSpPr/>
            <p:nvPr/>
          </p:nvSpPr>
          <p:spPr>
            <a:xfrm rot="-6717977" flipV="1">
              <a:off x="11172273" y="3278048"/>
              <a:ext cx="1213288" cy="342754"/>
            </a:xfrm>
            <a:custGeom>
              <a:avLst/>
              <a:gdLst/>
              <a:ahLst/>
              <a:cxnLst/>
              <a:rect l="l" t="t" r="r" b="b"/>
              <a:pathLst>
                <a:path w="1213288" h="342754">
                  <a:moveTo>
                    <a:pt x="0" y="342754"/>
                  </a:moveTo>
                  <a:lnTo>
                    <a:pt x="1213288" y="342754"/>
                  </a:lnTo>
                  <a:lnTo>
                    <a:pt x="1213288" y="0"/>
                  </a:lnTo>
                  <a:lnTo>
                    <a:pt x="0" y="0"/>
                  </a:lnTo>
                  <a:lnTo>
                    <a:pt x="0" y="34275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446DA8-9762-7EC0-A5C9-03ADD50B3C7F}"/>
              </a:ext>
            </a:extLst>
          </p:cNvPr>
          <p:cNvGrpSpPr/>
          <p:nvPr/>
        </p:nvGrpSpPr>
        <p:grpSpPr>
          <a:xfrm>
            <a:off x="13794614" y="3363700"/>
            <a:ext cx="3781824" cy="942223"/>
            <a:chOff x="13794614" y="3363700"/>
            <a:chExt cx="3781824" cy="942223"/>
          </a:xfrm>
        </p:grpSpPr>
        <p:sp>
          <p:nvSpPr>
            <p:cNvPr id="14" name="TextBox 14"/>
            <p:cNvSpPr txBox="1"/>
            <p:nvPr/>
          </p:nvSpPr>
          <p:spPr>
            <a:xfrm>
              <a:off x="14726999" y="3363700"/>
              <a:ext cx="2849439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spc="83" dirty="0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Chord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1911608" flipV="1">
              <a:off x="13794614" y="3896967"/>
              <a:ext cx="1447633" cy="408956"/>
            </a:xfrm>
            <a:custGeom>
              <a:avLst/>
              <a:gdLst/>
              <a:ahLst/>
              <a:cxnLst/>
              <a:rect l="l" t="t" r="r" b="b"/>
              <a:pathLst>
                <a:path w="1447633" h="408956">
                  <a:moveTo>
                    <a:pt x="0" y="408956"/>
                  </a:moveTo>
                  <a:lnTo>
                    <a:pt x="1447632" y="408956"/>
                  </a:lnTo>
                  <a:lnTo>
                    <a:pt x="1447632" y="0"/>
                  </a:lnTo>
                  <a:lnTo>
                    <a:pt x="0" y="0"/>
                  </a:lnTo>
                  <a:lnTo>
                    <a:pt x="0" y="40895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E05C8A-32E0-CE41-41C2-C238C9D808DD}"/>
              </a:ext>
            </a:extLst>
          </p:cNvPr>
          <p:cNvGrpSpPr/>
          <p:nvPr/>
        </p:nvGrpSpPr>
        <p:grpSpPr>
          <a:xfrm>
            <a:off x="13369259" y="8464447"/>
            <a:ext cx="3457224" cy="892379"/>
            <a:chOff x="13369259" y="8464447"/>
            <a:chExt cx="3457224" cy="892379"/>
          </a:xfrm>
        </p:grpSpPr>
        <p:sp>
          <p:nvSpPr>
            <p:cNvPr id="13" name="TextBox 13"/>
            <p:cNvSpPr txBox="1"/>
            <p:nvPr/>
          </p:nvSpPr>
          <p:spPr>
            <a:xfrm>
              <a:off x="13977044" y="8634830"/>
              <a:ext cx="2849439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spc="83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H20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2148940">
              <a:off x="13369259" y="8464447"/>
              <a:ext cx="1447633" cy="408956"/>
            </a:xfrm>
            <a:custGeom>
              <a:avLst/>
              <a:gdLst/>
              <a:ahLst/>
              <a:cxnLst/>
              <a:rect l="l" t="t" r="r" b="b"/>
              <a:pathLst>
                <a:path w="1447633" h="408956">
                  <a:moveTo>
                    <a:pt x="0" y="0"/>
                  </a:moveTo>
                  <a:lnTo>
                    <a:pt x="1447633" y="0"/>
                  </a:lnTo>
                  <a:lnTo>
                    <a:pt x="1447633" y="408957"/>
                  </a:lnTo>
                  <a:lnTo>
                    <a:pt x="0" y="408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523B89-7C98-C09C-4288-3C7380FE9DFC}"/>
              </a:ext>
            </a:extLst>
          </p:cNvPr>
          <p:cNvGrpSpPr/>
          <p:nvPr/>
        </p:nvGrpSpPr>
        <p:grpSpPr>
          <a:xfrm>
            <a:off x="5813523" y="8276993"/>
            <a:ext cx="4114802" cy="761698"/>
            <a:chOff x="5813523" y="8276993"/>
            <a:chExt cx="4114802" cy="761698"/>
          </a:xfrm>
        </p:grpSpPr>
        <p:sp>
          <p:nvSpPr>
            <p:cNvPr id="10" name="TextBox 10"/>
            <p:cNvSpPr txBox="1"/>
            <p:nvPr/>
          </p:nvSpPr>
          <p:spPr>
            <a:xfrm>
              <a:off x="5813523" y="8316695"/>
              <a:ext cx="2849439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 spc="83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Shamrock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-1587716" flipH="1">
              <a:off x="8480692" y="8276993"/>
              <a:ext cx="1447633" cy="408956"/>
            </a:xfrm>
            <a:custGeom>
              <a:avLst/>
              <a:gdLst/>
              <a:ahLst/>
              <a:cxnLst/>
              <a:rect l="l" t="t" r="r" b="b"/>
              <a:pathLst>
                <a:path w="1447633" h="408956">
                  <a:moveTo>
                    <a:pt x="1447633" y="0"/>
                  </a:moveTo>
                  <a:lnTo>
                    <a:pt x="0" y="0"/>
                  </a:lnTo>
                  <a:lnTo>
                    <a:pt x="0" y="408956"/>
                  </a:lnTo>
                  <a:lnTo>
                    <a:pt x="1447633" y="408956"/>
                  </a:lnTo>
                  <a:lnTo>
                    <a:pt x="14476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Freeform 4">
            <a:extLst>
              <a:ext uri="{FF2B5EF4-FFF2-40B4-BE49-F238E27FC236}">
                <a16:creationId xmlns:a16="http://schemas.microsoft.com/office/drawing/2014/main" id="{935BF00D-9D40-8B81-EAB8-2AF5526DB19D}"/>
              </a:ext>
            </a:extLst>
          </p:cNvPr>
          <p:cNvSpPr/>
          <p:nvPr/>
        </p:nvSpPr>
        <p:spPr>
          <a:xfrm>
            <a:off x="0" y="-1"/>
            <a:ext cx="5979614" cy="1026795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0000" t="-7755" b="-79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4776EC7A-AD53-7AD1-FE55-7FF341072EB7}"/>
              </a:ext>
            </a:extLst>
          </p:cNvPr>
          <p:cNvSpPr/>
          <p:nvPr/>
        </p:nvSpPr>
        <p:spPr>
          <a:xfrm>
            <a:off x="0" y="388609"/>
            <a:ext cx="5126625" cy="9038161"/>
          </a:xfrm>
          <a:custGeom>
            <a:avLst/>
            <a:gdLst/>
            <a:ahLst/>
            <a:cxnLst/>
            <a:rect l="l" t="t" r="r" b="b"/>
            <a:pathLst>
              <a:path w="8800909" h="9038161">
                <a:moveTo>
                  <a:pt x="0" y="0"/>
                </a:moveTo>
                <a:lnTo>
                  <a:pt x="8800908" y="0"/>
                </a:lnTo>
                <a:lnTo>
                  <a:pt x="8800908" y="9038160"/>
                </a:lnTo>
                <a:lnTo>
                  <a:pt x="0" y="9038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671" r="-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8993" y="3010535"/>
            <a:ext cx="11266665" cy="408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84"/>
              </a:lnSpc>
            </a:pPr>
            <a:r>
              <a:rPr lang="en-US" sz="8499" b="1" spc="305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ONE</a:t>
            </a:r>
            <a:r>
              <a:rPr lang="en-US" sz="8499" b="1" spc="30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GOD IN ESSENCE, DISTINGUISHED IN </a:t>
            </a:r>
            <a:r>
              <a:rPr lang="en-US" sz="8499" b="1" spc="305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THREE</a:t>
            </a:r>
            <a:r>
              <a:rPr lang="en-US" sz="8499" b="1" spc="305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PERSONS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8993" y="7019290"/>
            <a:ext cx="13129469" cy="58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8"/>
              </a:lnSpc>
            </a:pPr>
            <a:r>
              <a:rPr lang="en-US" sz="3341" i="1" spc="66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mia ousia, treis hypostaseis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D600564-60EC-B7C9-1B5F-F17AD401B621}"/>
              </a:ext>
            </a:extLst>
          </p:cNvPr>
          <p:cNvSpPr/>
          <p:nvPr/>
        </p:nvSpPr>
        <p:spPr>
          <a:xfrm>
            <a:off x="0" y="-1"/>
            <a:ext cx="5979614" cy="1026795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55" b="-79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B0218A2-F303-E225-C4EA-464A5EE054CC}"/>
              </a:ext>
            </a:extLst>
          </p:cNvPr>
          <p:cNvSpPr/>
          <p:nvPr/>
        </p:nvSpPr>
        <p:spPr>
          <a:xfrm>
            <a:off x="0" y="388609"/>
            <a:ext cx="5126625" cy="9038161"/>
          </a:xfrm>
          <a:custGeom>
            <a:avLst/>
            <a:gdLst/>
            <a:ahLst/>
            <a:cxnLst/>
            <a:rect l="l" t="t" r="r" b="b"/>
            <a:pathLst>
              <a:path w="8800909" h="9038161">
                <a:moveTo>
                  <a:pt x="0" y="0"/>
                </a:moveTo>
                <a:lnTo>
                  <a:pt x="8800908" y="0"/>
                </a:lnTo>
                <a:lnTo>
                  <a:pt x="8800908" y="9038160"/>
                </a:lnTo>
                <a:lnTo>
                  <a:pt x="0" y="903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671" r="-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43043" y="3310599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Hear, O Israel: YHWH is our God, YHWH is one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3120" spc="62" dirty="0" err="1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Deut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 6:4)</a:t>
            </a:r>
          </a:p>
        </p:txBody>
      </p:sp>
      <p:sp>
        <p:nvSpPr>
          <p:cNvPr id="3" name="AutoShape 3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215866" y="-1"/>
            <a:ext cx="6195480" cy="1028700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029" t="-7740" r="-2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153525" y="52396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language come from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43043" y="4250523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“The most important one,” answered Jesus, “is this: ‘Hear, O Israel: The Lord our God, the Lord is one. </a:t>
            </a:r>
          </a:p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(Mark 12:29</a:t>
            </a:r>
          </a:p>
        </p:txBody>
      </p:sp>
      <p:sp>
        <p:nvSpPr>
          <p:cNvPr id="9" name="Freeform 9"/>
          <p:cNvSpPr/>
          <p:nvPr/>
        </p:nvSpPr>
        <p:spPr>
          <a:xfrm>
            <a:off x="-215867" y="2100830"/>
            <a:ext cx="5004237" cy="5761696"/>
          </a:xfrm>
          <a:custGeom>
            <a:avLst/>
            <a:gdLst/>
            <a:ahLst/>
            <a:cxnLst/>
            <a:rect l="l" t="t" r="r" b="b"/>
            <a:pathLst>
              <a:path w="7519342" h="5761696">
                <a:moveTo>
                  <a:pt x="0" y="0"/>
                </a:moveTo>
                <a:lnTo>
                  <a:pt x="7519342" y="0"/>
                </a:lnTo>
                <a:lnTo>
                  <a:pt x="7519342" y="5761696"/>
                </a:lnTo>
                <a:lnTo>
                  <a:pt x="0" y="5761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260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31446A-CF35-4BE6-2CE1-0EA8AE61E7C8}"/>
              </a:ext>
            </a:extLst>
          </p:cNvPr>
          <p:cNvGrpSpPr/>
          <p:nvPr/>
        </p:nvGrpSpPr>
        <p:grpSpPr>
          <a:xfrm>
            <a:off x="6249873" y="2277462"/>
            <a:ext cx="8300973" cy="843000"/>
            <a:chOff x="6249873" y="2277462"/>
            <a:chExt cx="8300973" cy="843000"/>
          </a:xfrm>
        </p:grpSpPr>
        <p:sp>
          <p:nvSpPr>
            <p:cNvPr id="7" name="TextBox 7"/>
            <p:cNvSpPr txBox="1"/>
            <p:nvPr/>
          </p:nvSpPr>
          <p:spPr>
            <a:xfrm>
              <a:off x="6339148" y="2277462"/>
              <a:ext cx="8211698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 spc="8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Shema: </a:t>
              </a:r>
              <a:r>
                <a:rPr lang="he-IL" sz="4199" spc="8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rtl/>
                </a:rPr>
                <a:t>שְׁמַע יִשְׂרָאֵל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6249873" y="3120462"/>
              <a:ext cx="5109871" cy="0"/>
            </a:xfrm>
            <a:prstGeom prst="line">
              <a:avLst/>
            </a:prstGeom>
            <a:ln w="38100" cap="flat">
              <a:solidFill>
                <a:srgbClr val="FDC5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153525" y="52396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language come from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39148" y="2277462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Shema: </a:t>
            </a:r>
            <a:r>
              <a:rPr lang="he-IL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/>
              </a:rPr>
              <a:t>שְׁמַע יִשְׂרָאֵל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59601" y="4509207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Seems to be just 2 verses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(Mt. 28:19 &amp; 2 Cor. 13:13)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4755" y="3653862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Trinity?</a:t>
            </a:r>
          </a:p>
        </p:txBody>
      </p:sp>
      <p:sp>
        <p:nvSpPr>
          <p:cNvPr id="9" name="AutoShape 9"/>
          <p:cNvSpPr/>
          <p:nvPr/>
        </p:nvSpPr>
        <p:spPr>
          <a:xfrm>
            <a:off x="6249873" y="4480632"/>
            <a:ext cx="2044005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>
            <a:off x="6249873" y="3120462"/>
            <a:ext cx="510987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543043" y="5230565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Wisdom, Word of God, Spirit of God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5CC07D-D5C9-F57B-4BA3-9BFE55495F17}"/>
              </a:ext>
            </a:extLst>
          </p:cNvPr>
          <p:cNvGrpSpPr/>
          <p:nvPr/>
        </p:nvGrpSpPr>
        <p:grpSpPr>
          <a:xfrm>
            <a:off x="7543043" y="5951414"/>
            <a:ext cx="10240727" cy="2858894"/>
            <a:chOff x="7543043" y="5951414"/>
            <a:chExt cx="10240727" cy="2858894"/>
          </a:xfrm>
        </p:grpSpPr>
        <p:sp>
          <p:nvSpPr>
            <p:cNvPr id="13" name="TextBox 13"/>
            <p:cNvSpPr txBox="1"/>
            <p:nvPr/>
          </p:nvSpPr>
          <p:spPr>
            <a:xfrm>
              <a:off x="7559601" y="5951414"/>
              <a:ext cx="9805622" cy="2206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8"/>
                </a:lnSpc>
              </a:pPr>
              <a:r>
                <a:rPr lang="en-US" sz="3120" spc="62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'Trinitarian theology is not an attempt to know God apart from the biblical witness. Rather, its efforts must always be rooted, guided, and disciplined by this witness’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543043" y="8224838"/>
              <a:ext cx="10240727" cy="58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9"/>
                </a:lnSpc>
              </a:pPr>
              <a:r>
                <a:rPr lang="en-US" sz="1699" spc="33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D.L. Migliore. </a:t>
              </a:r>
              <a:r>
                <a:rPr lang="en-US" sz="1699" b="1" i="1" spc="33">
                  <a:solidFill>
                    <a:srgbClr val="FDC535"/>
                  </a:solidFill>
                  <a:latin typeface="Roboto Bold Italics"/>
                  <a:ea typeface="Roboto Bold Italics"/>
                  <a:cs typeface="Roboto Bold Italics"/>
                  <a:sym typeface="Roboto Bold Italics"/>
                </a:rPr>
                <a:t>Faith Seeking Understanding: An Introduction to Christian Theology</a:t>
              </a:r>
              <a:r>
                <a:rPr lang="en-US" sz="1699" spc="33">
                  <a:solidFill>
                    <a:srgbClr val="FDC535"/>
                  </a:solidFill>
                  <a:latin typeface="Roboto"/>
                  <a:ea typeface="Roboto"/>
                  <a:cs typeface="Roboto"/>
                  <a:sym typeface="Roboto"/>
                </a:rPr>
                <a:t>. Third Edition (Grand Rapids: Eerdmans, 2014), 71.</a:t>
              </a:r>
            </a:p>
          </p:txBody>
        </p:sp>
      </p:grpSp>
      <p:sp>
        <p:nvSpPr>
          <p:cNvPr id="15" name="Freeform 4">
            <a:extLst>
              <a:ext uri="{FF2B5EF4-FFF2-40B4-BE49-F238E27FC236}">
                <a16:creationId xmlns:a16="http://schemas.microsoft.com/office/drawing/2014/main" id="{3FD71E91-BE2F-D7F4-FDE1-336E55C78B16}"/>
              </a:ext>
            </a:extLst>
          </p:cNvPr>
          <p:cNvSpPr/>
          <p:nvPr/>
        </p:nvSpPr>
        <p:spPr>
          <a:xfrm>
            <a:off x="-215866" y="-1"/>
            <a:ext cx="6195480" cy="1028700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029" t="-7740" r="-2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35718211-357A-C20D-F25E-1CC497A52D47}"/>
              </a:ext>
            </a:extLst>
          </p:cNvPr>
          <p:cNvSpPr/>
          <p:nvPr/>
        </p:nvSpPr>
        <p:spPr>
          <a:xfrm>
            <a:off x="-215867" y="2100830"/>
            <a:ext cx="5004237" cy="5761696"/>
          </a:xfrm>
          <a:custGeom>
            <a:avLst/>
            <a:gdLst/>
            <a:ahLst/>
            <a:cxnLst/>
            <a:rect l="l" t="t" r="r" b="b"/>
            <a:pathLst>
              <a:path w="7519342" h="5761696">
                <a:moveTo>
                  <a:pt x="0" y="0"/>
                </a:moveTo>
                <a:lnTo>
                  <a:pt x="7519342" y="0"/>
                </a:lnTo>
                <a:lnTo>
                  <a:pt x="7519342" y="5761696"/>
                </a:lnTo>
                <a:lnTo>
                  <a:pt x="0" y="5761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260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153525" y="52396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language come from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39148" y="2277462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Shema: </a:t>
            </a:r>
            <a:r>
              <a:rPr lang="he-IL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/>
              </a:rPr>
              <a:t>שְׁמַע יִשְׂרָאֵל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74755" y="3653862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Trinity?</a:t>
            </a:r>
          </a:p>
        </p:txBody>
      </p:sp>
      <p:sp>
        <p:nvSpPr>
          <p:cNvPr id="8" name="AutoShape 8"/>
          <p:cNvSpPr/>
          <p:nvPr/>
        </p:nvSpPr>
        <p:spPr>
          <a:xfrm>
            <a:off x="6249873" y="4480632"/>
            <a:ext cx="2044005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>
            <a:off x="6249873" y="3120462"/>
            <a:ext cx="510987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648875" y="6042420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Preached, Written, Revealed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4755" y="505777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Doctrine of Revelation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249873" y="5836921"/>
            <a:ext cx="584288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7648875" y="6896619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Revealer, Revelation, Being Revealed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 (Karl Barth)</a:t>
            </a: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33F66CAB-CE68-8C9B-02B5-F9FC81AD3DB8}"/>
              </a:ext>
            </a:extLst>
          </p:cNvPr>
          <p:cNvSpPr/>
          <p:nvPr/>
        </p:nvSpPr>
        <p:spPr>
          <a:xfrm>
            <a:off x="-215866" y="-1"/>
            <a:ext cx="6195480" cy="1028700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029" t="-7740" r="-2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A568088-E785-C775-5BD8-A69E2E539DFC}"/>
              </a:ext>
            </a:extLst>
          </p:cNvPr>
          <p:cNvSpPr/>
          <p:nvPr/>
        </p:nvSpPr>
        <p:spPr>
          <a:xfrm>
            <a:off x="-215867" y="2100830"/>
            <a:ext cx="5004237" cy="5761696"/>
          </a:xfrm>
          <a:custGeom>
            <a:avLst/>
            <a:gdLst/>
            <a:ahLst/>
            <a:cxnLst/>
            <a:rect l="l" t="t" r="r" b="b"/>
            <a:pathLst>
              <a:path w="7519342" h="5761696">
                <a:moveTo>
                  <a:pt x="0" y="0"/>
                </a:moveTo>
                <a:lnTo>
                  <a:pt x="7519342" y="0"/>
                </a:lnTo>
                <a:lnTo>
                  <a:pt x="7519342" y="5761696"/>
                </a:lnTo>
                <a:lnTo>
                  <a:pt x="0" y="5761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260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8180" y="1028700"/>
            <a:ext cx="9521364" cy="8950082"/>
          </a:xfrm>
          <a:custGeom>
            <a:avLst/>
            <a:gdLst/>
            <a:ahLst/>
            <a:cxnLst/>
            <a:rect l="l" t="t" r="r" b="b"/>
            <a:pathLst>
              <a:path w="9521364" h="8950082">
                <a:moveTo>
                  <a:pt x="0" y="0"/>
                </a:moveTo>
                <a:lnTo>
                  <a:pt x="9521364" y="0"/>
                </a:lnTo>
                <a:lnTo>
                  <a:pt x="9521364" y="8950082"/>
                </a:lnTo>
                <a:lnTo>
                  <a:pt x="0" y="895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4387169" y="-632631"/>
            <a:ext cx="12241088" cy="12040822"/>
            <a:chOff x="0" y="0"/>
            <a:chExt cx="82631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6319" cy="812800"/>
            </a:xfrm>
            <a:custGeom>
              <a:avLst/>
              <a:gdLst/>
              <a:ahLst/>
              <a:cxnLst/>
              <a:rect l="l" t="t" r="r" b="b"/>
              <a:pathLst>
                <a:path w="826319" h="812800">
                  <a:moveTo>
                    <a:pt x="413159" y="0"/>
                  </a:moveTo>
                  <a:cubicBezTo>
                    <a:pt x="184978" y="0"/>
                    <a:pt x="0" y="181951"/>
                    <a:pt x="0" y="406400"/>
                  </a:cubicBezTo>
                  <a:cubicBezTo>
                    <a:pt x="0" y="630849"/>
                    <a:pt x="184978" y="812800"/>
                    <a:pt x="413159" y="812800"/>
                  </a:cubicBezTo>
                  <a:cubicBezTo>
                    <a:pt x="641341" y="812800"/>
                    <a:pt x="826319" y="630849"/>
                    <a:pt x="826319" y="406400"/>
                  </a:cubicBezTo>
                  <a:cubicBezTo>
                    <a:pt x="826319" y="181951"/>
                    <a:pt x="641341" y="0"/>
                    <a:pt x="4131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76225" cap="sq">
              <a:solidFill>
                <a:srgbClr val="FDC535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467" y="9525"/>
              <a:ext cx="671384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15553" y="2845495"/>
            <a:ext cx="8643747" cy="465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8"/>
              </a:lnSpc>
            </a:pPr>
            <a:r>
              <a:rPr lang="en-US" sz="5899" b="1" spc="21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HAVE YOU EVER CONSIDERED THAT </a:t>
            </a:r>
            <a:r>
              <a:rPr lang="en-US" sz="5899" b="1" i="1" spc="212">
                <a:solidFill>
                  <a:srgbClr val="FDC535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ONLY</a:t>
            </a:r>
            <a:r>
              <a:rPr lang="en-US" sz="5899" b="1" spc="21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GOD REVEALS GODSELF? WHY DOES THIS MATTER?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50875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some of the key terms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6471A3-0CAC-1BC4-97F3-7D5B1D04D216}"/>
              </a:ext>
            </a:extLst>
          </p:cNvPr>
          <p:cNvGrpSpPr/>
          <p:nvPr/>
        </p:nvGrpSpPr>
        <p:grpSpPr>
          <a:xfrm>
            <a:off x="-1" y="0"/>
            <a:ext cx="5979615" cy="10287000"/>
            <a:chOff x="-1" y="0"/>
            <a:chExt cx="5979615" cy="10287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79614" cy="10287000"/>
            </a:xfrm>
            <a:custGeom>
              <a:avLst/>
              <a:gdLst/>
              <a:ahLst/>
              <a:cxnLst/>
              <a:rect l="l" t="t" r="r" b="b"/>
              <a:pathLst>
                <a:path w="11959227" h="11879498">
                  <a:moveTo>
                    <a:pt x="0" y="0"/>
                  </a:moveTo>
                  <a:lnTo>
                    <a:pt x="11959226" y="0"/>
                  </a:lnTo>
                  <a:lnTo>
                    <a:pt x="11959226" y="11879498"/>
                  </a:lnTo>
                  <a:lnTo>
                    <a:pt x="0" y="1187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000" t="-7741" b="-77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1" y="1442679"/>
              <a:ext cx="4396923" cy="7401642"/>
            </a:xfrm>
            <a:custGeom>
              <a:avLst/>
              <a:gdLst/>
              <a:ahLst/>
              <a:cxnLst/>
              <a:rect l="l" t="t" r="r" b="b"/>
              <a:pathLst>
                <a:path w="5634500" h="7401642">
                  <a:moveTo>
                    <a:pt x="0" y="0"/>
                  </a:moveTo>
                  <a:lnTo>
                    <a:pt x="5634500" y="0"/>
                  </a:lnTo>
                  <a:lnTo>
                    <a:pt x="5634500" y="7401642"/>
                  </a:lnTo>
                  <a:lnTo>
                    <a:pt x="0" y="740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81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187349" y="2105490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vocabulary associated with the doctrine of the Trinity is unquestionably one of the biggest difficulties for students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(Alister McGrath)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50875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some of the key terms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11205" y="5067300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12231" y="4093164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Trinitas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6187349" y="4872310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187349" y="2105490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vocabulary associated with the doctrine of the Trinity is unquestionably one of the biggest difficulties for students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(Alister McGrath)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A038D7-2016-139E-FEBE-E01FC078A3F1}"/>
              </a:ext>
            </a:extLst>
          </p:cNvPr>
          <p:cNvGrpSpPr/>
          <p:nvPr/>
        </p:nvGrpSpPr>
        <p:grpSpPr>
          <a:xfrm>
            <a:off x="-1" y="0"/>
            <a:ext cx="5979615" cy="10287000"/>
            <a:chOff x="-1" y="0"/>
            <a:chExt cx="5979615" cy="102870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579A7A0-0AEC-EE11-D9EE-A838584AB532}"/>
                </a:ext>
              </a:extLst>
            </p:cNvPr>
            <p:cNvSpPr/>
            <p:nvPr/>
          </p:nvSpPr>
          <p:spPr>
            <a:xfrm>
              <a:off x="0" y="0"/>
              <a:ext cx="5979614" cy="10287000"/>
            </a:xfrm>
            <a:custGeom>
              <a:avLst/>
              <a:gdLst/>
              <a:ahLst/>
              <a:cxnLst/>
              <a:rect l="l" t="t" r="r" b="b"/>
              <a:pathLst>
                <a:path w="11959227" h="11879498">
                  <a:moveTo>
                    <a:pt x="0" y="0"/>
                  </a:moveTo>
                  <a:lnTo>
                    <a:pt x="11959226" y="0"/>
                  </a:lnTo>
                  <a:lnTo>
                    <a:pt x="11959226" y="11879498"/>
                  </a:lnTo>
                  <a:lnTo>
                    <a:pt x="0" y="1187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000" t="-7741" b="-77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87D723E-B5B3-6148-0771-8A0B3244D046}"/>
                </a:ext>
              </a:extLst>
            </p:cNvPr>
            <p:cNvSpPr/>
            <p:nvPr/>
          </p:nvSpPr>
          <p:spPr>
            <a:xfrm>
              <a:off x="-1" y="1442679"/>
              <a:ext cx="4396923" cy="7401642"/>
            </a:xfrm>
            <a:custGeom>
              <a:avLst/>
              <a:gdLst/>
              <a:ahLst/>
              <a:cxnLst/>
              <a:rect l="l" t="t" r="r" b="b"/>
              <a:pathLst>
                <a:path w="5634500" h="7401642">
                  <a:moveTo>
                    <a:pt x="0" y="0"/>
                  </a:moveTo>
                  <a:lnTo>
                    <a:pt x="5634500" y="0"/>
                  </a:lnTo>
                  <a:lnTo>
                    <a:pt x="5634500" y="7401642"/>
                  </a:lnTo>
                  <a:lnTo>
                    <a:pt x="0" y="740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81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50875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some of the key terms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12231" y="4093164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Trinitas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6187349" y="4872310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187349" y="2105490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vocabulary associated with the doctrine of the Trinity is unquestionably one of the biggest difficulties for students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(Alister McGrath)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1205" y="6198871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Often translated ‘person’ but literally means “a mask”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12231" y="522473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187349" y="6003881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211205" y="6919720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Behind the many roles was one actor!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1C888A-70F0-FCFD-9431-018C0A340205}"/>
              </a:ext>
            </a:extLst>
          </p:cNvPr>
          <p:cNvGrpSpPr/>
          <p:nvPr/>
        </p:nvGrpSpPr>
        <p:grpSpPr>
          <a:xfrm>
            <a:off x="-1" y="0"/>
            <a:ext cx="5979615" cy="10287000"/>
            <a:chOff x="-1" y="0"/>
            <a:chExt cx="5979615" cy="10287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E0CDAF-DA41-B061-0455-BF305040FBC5}"/>
                </a:ext>
              </a:extLst>
            </p:cNvPr>
            <p:cNvSpPr/>
            <p:nvPr/>
          </p:nvSpPr>
          <p:spPr>
            <a:xfrm>
              <a:off x="0" y="0"/>
              <a:ext cx="5979614" cy="10287000"/>
            </a:xfrm>
            <a:custGeom>
              <a:avLst/>
              <a:gdLst/>
              <a:ahLst/>
              <a:cxnLst/>
              <a:rect l="l" t="t" r="r" b="b"/>
              <a:pathLst>
                <a:path w="11959227" h="11879498">
                  <a:moveTo>
                    <a:pt x="0" y="0"/>
                  </a:moveTo>
                  <a:lnTo>
                    <a:pt x="11959226" y="0"/>
                  </a:lnTo>
                  <a:lnTo>
                    <a:pt x="11959226" y="11879498"/>
                  </a:lnTo>
                  <a:lnTo>
                    <a:pt x="0" y="1187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000" t="-7741" b="-77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60FCD5E-9281-AE59-8E58-2424EF3E6E58}"/>
                </a:ext>
              </a:extLst>
            </p:cNvPr>
            <p:cNvSpPr/>
            <p:nvPr/>
          </p:nvSpPr>
          <p:spPr>
            <a:xfrm>
              <a:off x="-1" y="1442679"/>
              <a:ext cx="4396923" cy="7401642"/>
            </a:xfrm>
            <a:custGeom>
              <a:avLst/>
              <a:gdLst/>
              <a:ahLst/>
              <a:cxnLst/>
              <a:rect l="l" t="t" r="r" b="b"/>
              <a:pathLst>
                <a:path w="5634500" h="7401642">
                  <a:moveTo>
                    <a:pt x="0" y="0"/>
                  </a:moveTo>
                  <a:lnTo>
                    <a:pt x="5634500" y="0"/>
                  </a:lnTo>
                  <a:lnTo>
                    <a:pt x="5634500" y="7401642"/>
                  </a:lnTo>
                  <a:lnTo>
                    <a:pt x="0" y="740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81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50875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some of the key terms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12231" y="4093164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Trinitas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6187349" y="4872310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187349" y="2105490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vocabulary associated with the doctrine of the Trinity is unquestionably one of the biggest difficulties for students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(Alister McGrath)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2231" y="522473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187349" y="6003881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211205" y="7330442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That which they have in common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12231" y="635630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Substantia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187349" y="7135451"/>
            <a:ext cx="295665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F59F8B-EB64-9DA5-397D-E1A1BD26486B}"/>
              </a:ext>
            </a:extLst>
          </p:cNvPr>
          <p:cNvGrpSpPr/>
          <p:nvPr/>
        </p:nvGrpSpPr>
        <p:grpSpPr>
          <a:xfrm>
            <a:off x="-1" y="0"/>
            <a:ext cx="5979615" cy="10287000"/>
            <a:chOff x="-1" y="0"/>
            <a:chExt cx="5979615" cy="10287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ABD52DA-D2D3-9332-0FDB-2C661A86A080}"/>
                </a:ext>
              </a:extLst>
            </p:cNvPr>
            <p:cNvSpPr/>
            <p:nvPr/>
          </p:nvSpPr>
          <p:spPr>
            <a:xfrm>
              <a:off x="0" y="0"/>
              <a:ext cx="5979614" cy="10287000"/>
            </a:xfrm>
            <a:custGeom>
              <a:avLst/>
              <a:gdLst/>
              <a:ahLst/>
              <a:cxnLst/>
              <a:rect l="l" t="t" r="r" b="b"/>
              <a:pathLst>
                <a:path w="11959227" h="11879498">
                  <a:moveTo>
                    <a:pt x="0" y="0"/>
                  </a:moveTo>
                  <a:lnTo>
                    <a:pt x="11959226" y="0"/>
                  </a:lnTo>
                  <a:lnTo>
                    <a:pt x="11959226" y="11879498"/>
                  </a:lnTo>
                  <a:lnTo>
                    <a:pt x="0" y="1187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000" t="-7741" b="-77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3D827BE-8553-3252-8D64-C118B6EA8F6A}"/>
                </a:ext>
              </a:extLst>
            </p:cNvPr>
            <p:cNvSpPr/>
            <p:nvPr/>
          </p:nvSpPr>
          <p:spPr>
            <a:xfrm>
              <a:off x="-1" y="1442679"/>
              <a:ext cx="4396923" cy="7401642"/>
            </a:xfrm>
            <a:custGeom>
              <a:avLst/>
              <a:gdLst/>
              <a:ahLst/>
              <a:cxnLst/>
              <a:rect l="l" t="t" r="r" b="b"/>
              <a:pathLst>
                <a:path w="5634500" h="7401642">
                  <a:moveTo>
                    <a:pt x="0" y="0"/>
                  </a:moveTo>
                  <a:lnTo>
                    <a:pt x="5634500" y="0"/>
                  </a:lnTo>
                  <a:lnTo>
                    <a:pt x="5634500" y="7401642"/>
                  </a:lnTo>
                  <a:lnTo>
                    <a:pt x="0" y="740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81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65104" y="2299271"/>
            <a:ext cx="8643747" cy="555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8"/>
              </a:lnSpc>
            </a:pPr>
            <a:r>
              <a:rPr lang="en-US" sz="5899" b="1" spc="21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DOCTRINE OF THE TRINITY IS WIDELY REGARDED AS ONE OF THE </a:t>
            </a:r>
            <a:r>
              <a:rPr lang="en-US" sz="5899" b="1" spc="21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MOST</a:t>
            </a:r>
            <a:r>
              <a:rPr lang="en-US" sz="5899" b="1" spc="21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5899" b="1" spc="21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DIFFICULT</a:t>
            </a:r>
            <a:r>
              <a:rPr lang="en-US" sz="5899" b="1" spc="21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ASPECTS OF CHRISTIAN THEOLOGY</a:t>
            </a:r>
          </a:p>
        </p:txBody>
      </p:sp>
      <p:sp>
        <p:nvSpPr>
          <p:cNvPr id="3" name="Freeform 3"/>
          <p:cNvSpPr/>
          <p:nvPr/>
        </p:nvSpPr>
        <p:spPr>
          <a:xfrm rot="1304908">
            <a:off x="-2688006" y="-230260"/>
            <a:ext cx="10104509" cy="9220365"/>
          </a:xfrm>
          <a:custGeom>
            <a:avLst/>
            <a:gdLst/>
            <a:ahLst/>
            <a:cxnLst/>
            <a:rect l="l" t="t" r="r" b="b"/>
            <a:pathLst>
              <a:path w="10104509" h="9220365">
                <a:moveTo>
                  <a:pt x="0" y="0"/>
                </a:moveTo>
                <a:lnTo>
                  <a:pt x="10104510" y="0"/>
                </a:lnTo>
                <a:lnTo>
                  <a:pt x="10104510" y="9220364"/>
                </a:lnTo>
                <a:lnTo>
                  <a:pt x="0" y="9220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4387169" y="-632631"/>
            <a:ext cx="12241088" cy="12040822"/>
            <a:chOff x="0" y="0"/>
            <a:chExt cx="82631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6319" cy="812800"/>
            </a:xfrm>
            <a:custGeom>
              <a:avLst/>
              <a:gdLst/>
              <a:ahLst/>
              <a:cxnLst/>
              <a:rect l="l" t="t" r="r" b="b"/>
              <a:pathLst>
                <a:path w="826319" h="812800">
                  <a:moveTo>
                    <a:pt x="413159" y="0"/>
                  </a:moveTo>
                  <a:cubicBezTo>
                    <a:pt x="184978" y="0"/>
                    <a:pt x="0" y="181951"/>
                    <a:pt x="0" y="406400"/>
                  </a:cubicBezTo>
                  <a:cubicBezTo>
                    <a:pt x="0" y="630849"/>
                    <a:pt x="184978" y="812800"/>
                    <a:pt x="413159" y="812800"/>
                  </a:cubicBezTo>
                  <a:cubicBezTo>
                    <a:pt x="641341" y="812800"/>
                    <a:pt x="826319" y="630849"/>
                    <a:pt x="826319" y="406400"/>
                  </a:cubicBezTo>
                  <a:cubicBezTo>
                    <a:pt x="826319" y="181951"/>
                    <a:pt x="641341" y="0"/>
                    <a:pt x="4131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76225" cap="sq">
              <a:solidFill>
                <a:srgbClr val="4C7FC8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7467" y="9525"/>
              <a:ext cx="671384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765104" y="7993983"/>
            <a:ext cx="8643747" cy="77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44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Alister McGrath, </a:t>
            </a:r>
            <a:r>
              <a:rPr lang="en-US" sz="2200" b="1" i="1" spc="44">
                <a:solidFill>
                  <a:srgbClr val="FDC535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Christian Theology: An Introduction</a:t>
            </a:r>
            <a:r>
              <a:rPr lang="en-US" sz="2200" spc="44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. Sixth Edition (West Sussex: Wiley Blackwell Publishers Ltd., 2017), 299.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50875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some of the key terms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12231" y="4093164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Trinitas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6187349" y="4872310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187349" y="2105490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vocabulary associated with the doctrine of the Trinity is unquestionably one of the biggest difficulties for students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(Alister McGrath)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2231" y="522473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187349" y="6003881"/>
            <a:ext cx="21566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6312231" y="635630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Substantia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187349" y="7135451"/>
            <a:ext cx="295665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6187349" y="8078426"/>
            <a:ext cx="14617060" cy="74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3"/>
              </a:lnSpc>
            </a:pPr>
            <a:r>
              <a:rPr lang="en-US" sz="4331" spc="86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PERSON</a:t>
            </a:r>
            <a:r>
              <a:rPr lang="en-US" sz="4331" spc="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differentiates &amp; </a:t>
            </a:r>
            <a:r>
              <a:rPr lang="en-US" sz="4331" spc="86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SUBSTANCE</a:t>
            </a:r>
            <a:r>
              <a:rPr lang="en-US" sz="4331" spc="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unites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9E1F0C-CFBB-B019-424E-6445E0DF456B}"/>
              </a:ext>
            </a:extLst>
          </p:cNvPr>
          <p:cNvGrpSpPr/>
          <p:nvPr/>
        </p:nvGrpSpPr>
        <p:grpSpPr>
          <a:xfrm>
            <a:off x="-1" y="0"/>
            <a:ext cx="5979615" cy="10287000"/>
            <a:chOff x="-1" y="0"/>
            <a:chExt cx="5979615" cy="10287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34382C0-CEE1-66E9-2C1F-EB6790387FEE}"/>
                </a:ext>
              </a:extLst>
            </p:cNvPr>
            <p:cNvSpPr/>
            <p:nvPr/>
          </p:nvSpPr>
          <p:spPr>
            <a:xfrm>
              <a:off x="0" y="0"/>
              <a:ext cx="5979614" cy="10287000"/>
            </a:xfrm>
            <a:custGeom>
              <a:avLst/>
              <a:gdLst/>
              <a:ahLst/>
              <a:cxnLst/>
              <a:rect l="l" t="t" r="r" b="b"/>
              <a:pathLst>
                <a:path w="11959227" h="11879498">
                  <a:moveTo>
                    <a:pt x="0" y="0"/>
                  </a:moveTo>
                  <a:lnTo>
                    <a:pt x="11959226" y="0"/>
                  </a:lnTo>
                  <a:lnTo>
                    <a:pt x="11959226" y="11879498"/>
                  </a:lnTo>
                  <a:lnTo>
                    <a:pt x="0" y="1187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000" t="-7741" b="-77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8DD8A41-E011-72B7-4E98-1D18838CB363}"/>
                </a:ext>
              </a:extLst>
            </p:cNvPr>
            <p:cNvSpPr/>
            <p:nvPr/>
          </p:nvSpPr>
          <p:spPr>
            <a:xfrm>
              <a:off x="-1" y="1442679"/>
              <a:ext cx="4396923" cy="7401642"/>
            </a:xfrm>
            <a:custGeom>
              <a:avLst/>
              <a:gdLst/>
              <a:ahLst/>
              <a:cxnLst/>
              <a:rect l="l" t="t" r="r" b="b"/>
              <a:pathLst>
                <a:path w="5634500" h="7401642">
                  <a:moveTo>
                    <a:pt x="0" y="0"/>
                  </a:moveTo>
                  <a:lnTo>
                    <a:pt x="5634500" y="0"/>
                  </a:lnTo>
                  <a:lnTo>
                    <a:pt x="5634500" y="7401642"/>
                  </a:lnTo>
                  <a:lnTo>
                    <a:pt x="0" y="740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81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251584"/>
            <a:ext cx="8211698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to be careful with what we say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</a:t>
            </a:r>
          </a:p>
        </p:txBody>
      </p:sp>
      <p:sp>
        <p:nvSpPr>
          <p:cNvPr id="5" name="Freeform 5"/>
          <p:cNvSpPr/>
          <p:nvPr/>
        </p:nvSpPr>
        <p:spPr>
          <a:xfrm>
            <a:off x="-1" y="0"/>
            <a:ext cx="5979615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1" b="-77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1" y="1535391"/>
            <a:ext cx="4793141" cy="6559538"/>
          </a:xfrm>
          <a:custGeom>
            <a:avLst/>
            <a:gdLst/>
            <a:ahLst/>
            <a:cxnLst/>
            <a:rect l="l" t="t" r="r" b="b"/>
            <a:pathLst>
              <a:path w="7528882" h="6559538">
                <a:moveTo>
                  <a:pt x="0" y="0"/>
                </a:moveTo>
                <a:lnTo>
                  <a:pt x="7528882" y="0"/>
                </a:lnTo>
                <a:lnTo>
                  <a:pt x="7528882" y="6559538"/>
                </a:lnTo>
                <a:lnTo>
                  <a:pt x="0" y="655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0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7523827" y="3166301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Council of </a:t>
            </a:r>
            <a:r>
              <a:rPr lang="en-US" sz="3120" spc="62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Nicea</a:t>
            </a: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(AD 325)</a:t>
            </a: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and Constantinople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 (AD 381)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Early Church Councils</a:t>
            </a:r>
          </a:p>
        </p:txBody>
      </p:sp>
      <p:sp>
        <p:nvSpPr>
          <p:cNvPr id="9" name="AutoShape 9"/>
          <p:cNvSpPr/>
          <p:nvPr/>
        </p:nvSpPr>
        <p:spPr>
          <a:xfrm>
            <a:off x="6124825" y="2960802"/>
            <a:ext cx="709343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7523827" y="4020499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i="1" spc="62" dirty="0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 believe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23827" y="4722298"/>
            <a:ext cx="10530165" cy="1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i="1" spc="62" dirty="0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opera trinitatis ad extra </a:t>
            </a:r>
            <a:r>
              <a:rPr lang="en-US" sz="3120" i="1" spc="62" dirty="0" err="1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indivisa</a:t>
            </a:r>
            <a:r>
              <a:rPr lang="en-US" sz="3120" i="1" spc="62" dirty="0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sunt </a:t>
            </a:r>
            <a:r>
              <a:rPr lang="en-US" sz="3120" i="1" spc="62" dirty="0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(“the outward actions of the Trinity are indivisible”)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251584"/>
            <a:ext cx="8211698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to be careful with what we say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Early Church Councils</a:t>
            </a:r>
          </a:p>
        </p:txBody>
      </p:sp>
      <p:sp>
        <p:nvSpPr>
          <p:cNvPr id="8" name="AutoShape 8"/>
          <p:cNvSpPr/>
          <p:nvPr/>
        </p:nvSpPr>
        <p:spPr>
          <a:xfrm>
            <a:off x="6124825" y="2960802"/>
            <a:ext cx="709343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6124825" y="4172521"/>
            <a:ext cx="39650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7523827" y="4403920"/>
            <a:ext cx="9735473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ancient practice of attributing to one person of the Trinity a characteristic or action which is in fact common to the Trinity as a whole.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49707" y="339337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Appropriations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688BC8A-C2B7-265B-68A2-A1C47C413F07}"/>
              </a:ext>
            </a:extLst>
          </p:cNvPr>
          <p:cNvSpPr/>
          <p:nvPr/>
        </p:nvSpPr>
        <p:spPr>
          <a:xfrm>
            <a:off x="-1" y="0"/>
            <a:ext cx="5979615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1" b="-77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4809EC7-B908-463B-ECE6-AFB7875E970F}"/>
              </a:ext>
            </a:extLst>
          </p:cNvPr>
          <p:cNvSpPr/>
          <p:nvPr/>
        </p:nvSpPr>
        <p:spPr>
          <a:xfrm>
            <a:off x="-1" y="1535391"/>
            <a:ext cx="4793141" cy="6559538"/>
          </a:xfrm>
          <a:custGeom>
            <a:avLst/>
            <a:gdLst/>
            <a:ahLst/>
            <a:cxnLst/>
            <a:rect l="l" t="t" r="r" b="b"/>
            <a:pathLst>
              <a:path w="7528882" h="6559538">
                <a:moveTo>
                  <a:pt x="0" y="0"/>
                </a:moveTo>
                <a:lnTo>
                  <a:pt x="7528882" y="0"/>
                </a:lnTo>
                <a:lnTo>
                  <a:pt x="7528882" y="6559538"/>
                </a:lnTo>
                <a:lnTo>
                  <a:pt x="0" y="655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076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251584"/>
            <a:ext cx="8211698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to be careful with what we say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Early Church Councils</a:t>
            </a:r>
          </a:p>
        </p:txBody>
      </p:sp>
      <p:sp>
        <p:nvSpPr>
          <p:cNvPr id="8" name="AutoShape 8"/>
          <p:cNvSpPr/>
          <p:nvPr/>
        </p:nvSpPr>
        <p:spPr>
          <a:xfrm>
            <a:off x="6124825" y="2960802"/>
            <a:ext cx="709343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6124825" y="4172521"/>
            <a:ext cx="39650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249707" y="339337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Appropriations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117228" y="5462080"/>
            <a:ext cx="336234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523827" y="5672714"/>
            <a:ext cx="9735473" cy="1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manner in which the three persons relate to one another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42110" y="4682934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Perichoresis 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E0E330F-BE60-C732-31D5-08BFC3803E48}"/>
              </a:ext>
            </a:extLst>
          </p:cNvPr>
          <p:cNvSpPr/>
          <p:nvPr/>
        </p:nvSpPr>
        <p:spPr>
          <a:xfrm>
            <a:off x="-1" y="0"/>
            <a:ext cx="5979615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1" b="-77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FA701E8-D03E-4091-F528-454C3BAFEAF1}"/>
              </a:ext>
            </a:extLst>
          </p:cNvPr>
          <p:cNvSpPr/>
          <p:nvPr/>
        </p:nvSpPr>
        <p:spPr>
          <a:xfrm>
            <a:off x="-1" y="1535391"/>
            <a:ext cx="4793141" cy="6559538"/>
          </a:xfrm>
          <a:custGeom>
            <a:avLst/>
            <a:gdLst/>
            <a:ahLst/>
            <a:cxnLst/>
            <a:rect l="l" t="t" r="r" b="b"/>
            <a:pathLst>
              <a:path w="7528882" h="6559538">
                <a:moveTo>
                  <a:pt x="0" y="0"/>
                </a:moveTo>
                <a:lnTo>
                  <a:pt x="7528882" y="0"/>
                </a:lnTo>
                <a:lnTo>
                  <a:pt x="7528882" y="6559538"/>
                </a:lnTo>
                <a:lnTo>
                  <a:pt x="0" y="655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076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251584"/>
            <a:ext cx="8211698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to be careful with what we say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Early Church Councils</a:t>
            </a:r>
          </a:p>
        </p:txBody>
      </p:sp>
      <p:sp>
        <p:nvSpPr>
          <p:cNvPr id="8" name="AutoShape 8"/>
          <p:cNvSpPr/>
          <p:nvPr/>
        </p:nvSpPr>
        <p:spPr>
          <a:xfrm>
            <a:off x="6124825" y="2960802"/>
            <a:ext cx="709343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 flipV="1">
            <a:off x="6124825" y="4172521"/>
            <a:ext cx="396505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249707" y="339337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Appropriations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42110" y="4682934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Perichoresis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124825" y="6841301"/>
            <a:ext cx="335475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249707" y="6062155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East &amp; West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117228" y="5462080"/>
            <a:ext cx="336234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7523827" y="7288976"/>
            <a:ext cx="9735473" cy="110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East: </a:t>
            </a:r>
            <a:r>
              <a:rPr lang="en-US" sz="3120" spc="62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Emphasise</a:t>
            </a: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diversity &amp; individuality</a:t>
            </a:r>
          </a:p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West: Begins with Unity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FDE0B22-249C-7CBA-78FB-CC6F40D1075A}"/>
              </a:ext>
            </a:extLst>
          </p:cNvPr>
          <p:cNvSpPr/>
          <p:nvPr/>
        </p:nvSpPr>
        <p:spPr>
          <a:xfrm>
            <a:off x="-1" y="0"/>
            <a:ext cx="5979615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1" b="-77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218518AC-016D-6CF8-D9CA-3E729D6763A2}"/>
              </a:ext>
            </a:extLst>
          </p:cNvPr>
          <p:cNvSpPr/>
          <p:nvPr/>
        </p:nvSpPr>
        <p:spPr>
          <a:xfrm>
            <a:off x="-1" y="1535391"/>
            <a:ext cx="4793141" cy="6559538"/>
          </a:xfrm>
          <a:custGeom>
            <a:avLst/>
            <a:gdLst/>
            <a:ahLst/>
            <a:cxnLst/>
            <a:rect l="l" t="t" r="r" b="b"/>
            <a:pathLst>
              <a:path w="7528882" h="6559538">
                <a:moveTo>
                  <a:pt x="0" y="0"/>
                </a:moveTo>
                <a:lnTo>
                  <a:pt x="7528882" y="0"/>
                </a:lnTo>
                <a:lnTo>
                  <a:pt x="7528882" y="6559538"/>
                </a:lnTo>
                <a:lnTo>
                  <a:pt x="0" y="655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076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251584"/>
            <a:ext cx="8211698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to be careful with what we say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HERESY!</a:t>
            </a:r>
          </a:p>
        </p:txBody>
      </p:sp>
      <p:sp>
        <p:nvSpPr>
          <p:cNvPr id="8" name="AutoShape 8"/>
          <p:cNvSpPr/>
          <p:nvPr/>
        </p:nvSpPr>
        <p:spPr>
          <a:xfrm>
            <a:off x="6124825" y="2960802"/>
            <a:ext cx="238949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523827" y="3204129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Adoptionism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41540" y="3829516"/>
            <a:ext cx="9735473" cy="98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8"/>
              </a:lnSpc>
            </a:pPr>
            <a:r>
              <a:rPr lang="en-US" sz="2820" i="1" spc="56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Jesus Christ is distinct from the Father, but Jesus was not always God.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23827" y="5243785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Subordinationism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41540" y="5831284"/>
            <a:ext cx="9735473" cy="98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8"/>
              </a:lnSpc>
            </a:pPr>
            <a:r>
              <a:rPr lang="en-US" sz="2820" i="1" spc="56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Jesus Christ is distinct from the Father and in some ways lesser than the Father.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23827" y="7407478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Trithesism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1540" y="7994977"/>
            <a:ext cx="9735473" cy="98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8"/>
              </a:lnSpc>
            </a:pPr>
            <a:r>
              <a:rPr lang="en-US" sz="2820" i="1" spc="56" dirty="0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Three different Gods- this is the attempt to maintain distinction 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039846F-B77D-AD73-6061-F801975D4096}"/>
              </a:ext>
            </a:extLst>
          </p:cNvPr>
          <p:cNvSpPr/>
          <p:nvPr/>
        </p:nvSpPr>
        <p:spPr>
          <a:xfrm>
            <a:off x="-1" y="0"/>
            <a:ext cx="5979615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1" b="-77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23427A9-BB4F-E9A9-7999-D1A833062E5A}"/>
              </a:ext>
            </a:extLst>
          </p:cNvPr>
          <p:cNvSpPr/>
          <p:nvPr/>
        </p:nvSpPr>
        <p:spPr>
          <a:xfrm>
            <a:off x="-1" y="1535391"/>
            <a:ext cx="4793141" cy="6559538"/>
          </a:xfrm>
          <a:custGeom>
            <a:avLst/>
            <a:gdLst/>
            <a:ahLst/>
            <a:cxnLst/>
            <a:rect l="l" t="t" r="r" b="b"/>
            <a:pathLst>
              <a:path w="7528882" h="6559538">
                <a:moveTo>
                  <a:pt x="0" y="0"/>
                </a:moveTo>
                <a:lnTo>
                  <a:pt x="7528882" y="0"/>
                </a:lnTo>
                <a:lnTo>
                  <a:pt x="7528882" y="6559538"/>
                </a:lnTo>
                <a:lnTo>
                  <a:pt x="0" y="655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076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03428" y="251584"/>
            <a:ext cx="8211698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need to be careful with what we say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One mean?</a:t>
            </a:r>
          </a:p>
        </p:txBody>
      </p:sp>
      <p:sp>
        <p:nvSpPr>
          <p:cNvPr id="8" name="AutoShape 8"/>
          <p:cNvSpPr/>
          <p:nvPr/>
        </p:nvSpPr>
        <p:spPr>
          <a:xfrm>
            <a:off x="6124825" y="2960802"/>
            <a:ext cx="583043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523827" y="3287737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Creation as GRACE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23827" y="4265761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language informed by God not us!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FF82766-51E6-FBA3-F906-904477140B90}"/>
              </a:ext>
            </a:extLst>
          </p:cNvPr>
          <p:cNvSpPr/>
          <p:nvPr/>
        </p:nvSpPr>
        <p:spPr>
          <a:xfrm>
            <a:off x="-1" y="0"/>
            <a:ext cx="5979615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1" b="-77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A89A89F-18BB-64BF-78C0-E8985E733812}"/>
              </a:ext>
            </a:extLst>
          </p:cNvPr>
          <p:cNvSpPr/>
          <p:nvPr/>
        </p:nvSpPr>
        <p:spPr>
          <a:xfrm>
            <a:off x="-1" y="1535391"/>
            <a:ext cx="4793141" cy="6559538"/>
          </a:xfrm>
          <a:custGeom>
            <a:avLst/>
            <a:gdLst/>
            <a:ahLst/>
            <a:cxnLst/>
            <a:rect l="l" t="t" r="r" b="b"/>
            <a:pathLst>
              <a:path w="7528882" h="6559538">
                <a:moveTo>
                  <a:pt x="0" y="0"/>
                </a:moveTo>
                <a:lnTo>
                  <a:pt x="7528882" y="0"/>
                </a:lnTo>
                <a:lnTo>
                  <a:pt x="7528882" y="6559538"/>
                </a:lnTo>
                <a:lnTo>
                  <a:pt x="0" y="655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076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8180" y="1028700"/>
            <a:ext cx="9521364" cy="8950082"/>
          </a:xfrm>
          <a:custGeom>
            <a:avLst/>
            <a:gdLst/>
            <a:ahLst/>
            <a:cxnLst/>
            <a:rect l="l" t="t" r="r" b="b"/>
            <a:pathLst>
              <a:path w="9521364" h="8950082">
                <a:moveTo>
                  <a:pt x="0" y="0"/>
                </a:moveTo>
                <a:lnTo>
                  <a:pt x="9521364" y="0"/>
                </a:lnTo>
                <a:lnTo>
                  <a:pt x="9521364" y="8950082"/>
                </a:lnTo>
                <a:lnTo>
                  <a:pt x="0" y="895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4387169" y="-632631"/>
            <a:ext cx="12241088" cy="12040822"/>
            <a:chOff x="0" y="0"/>
            <a:chExt cx="82631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6319" cy="812800"/>
            </a:xfrm>
            <a:custGeom>
              <a:avLst/>
              <a:gdLst/>
              <a:ahLst/>
              <a:cxnLst/>
              <a:rect l="l" t="t" r="r" b="b"/>
              <a:pathLst>
                <a:path w="826319" h="812800">
                  <a:moveTo>
                    <a:pt x="413159" y="0"/>
                  </a:moveTo>
                  <a:cubicBezTo>
                    <a:pt x="184978" y="0"/>
                    <a:pt x="0" y="181951"/>
                    <a:pt x="0" y="406400"/>
                  </a:cubicBezTo>
                  <a:cubicBezTo>
                    <a:pt x="0" y="630849"/>
                    <a:pt x="184978" y="812800"/>
                    <a:pt x="413159" y="812800"/>
                  </a:cubicBezTo>
                  <a:cubicBezTo>
                    <a:pt x="641341" y="812800"/>
                    <a:pt x="826319" y="630849"/>
                    <a:pt x="826319" y="406400"/>
                  </a:cubicBezTo>
                  <a:cubicBezTo>
                    <a:pt x="826319" y="181951"/>
                    <a:pt x="641341" y="0"/>
                    <a:pt x="4131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76225" cap="sq">
              <a:solidFill>
                <a:srgbClr val="FDC535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467" y="9525"/>
              <a:ext cx="671384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15553" y="2845495"/>
            <a:ext cx="8643747" cy="465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8"/>
              </a:lnSpc>
            </a:pPr>
            <a:r>
              <a:rPr lang="en-US" sz="5899" b="1" spc="212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HAS CHANGED IN YOUR UNDERSTANDING OF THE TRINITY? WHY IS IT IMPORTANT THAT GOD IS ONE?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Trinity important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5979614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Aids us in our speech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583043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7523827" y="3258637"/>
            <a:ext cx="9735473" cy="275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“It is the business of the doctrine of the Trinity, to answer the question who God is [and to distinguish] the Christian doctrine of God as Christian… in contrast to all other possible doctrines of God.”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(Karl Barth)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1486109"/>
            <a:ext cx="4889422" cy="6658101"/>
          </a:xfrm>
          <a:custGeom>
            <a:avLst/>
            <a:gdLst/>
            <a:ahLst/>
            <a:cxnLst/>
            <a:rect l="l" t="t" r="r" b="b"/>
            <a:pathLst>
              <a:path w="7296549" h="6658101">
                <a:moveTo>
                  <a:pt x="0" y="0"/>
                </a:moveTo>
                <a:lnTo>
                  <a:pt x="7296549" y="0"/>
                </a:lnTo>
                <a:lnTo>
                  <a:pt x="7296549" y="6658101"/>
                </a:lnTo>
                <a:lnTo>
                  <a:pt x="0" y="665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9231" r="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Trinity important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Aids us in our speech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583043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249707" y="3279458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Secondary to God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124825" y="4058603"/>
            <a:ext cx="4689362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523827" y="4382453"/>
            <a:ext cx="9735473" cy="496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'The Christian </a:t>
            </a:r>
            <a:r>
              <a:rPr lang="en-US" sz="3120" i="1" spc="62" dirty="0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confession</a:t>
            </a: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of God as triune is a summary description of the witness of Scripture to God's unfathomable love incarnate in Jesus Christ and active by the power of the Spirit in the community of faith today. The </a:t>
            </a:r>
            <a:r>
              <a:rPr lang="en-US" sz="3120" i="1" spc="62" dirty="0">
                <a:solidFill>
                  <a:srgbClr val="FDC535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doctrine</a:t>
            </a: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of the Trinity is the always-inadequate attempt to interpret this witness in the most suitable images and concepts available to the church in a particular era.'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(Daniel Migliore)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2ECDEF0-6106-4741-1D7C-9B9D1236357F}"/>
              </a:ext>
            </a:extLst>
          </p:cNvPr>
          <p:cNvSpPr/>
          <p:nvPr/>
        </p:nvSpPr>
        <p:spPr>
          <a:xfrm>
            <a:off x="0" y="0"/>
            <a:ext cx="5979614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6D9A6A6-1187-9115-17A5-943E1DD52A24}"/>
              </a:ext>
            </a:extLst>
          </p:cNvPr>
          <p:cNvSpPr/>
          <p:nvPr/>
        </p:nvSpPr>
        <p:spPr>
          <a:xfrm>
            <a:off x="0" y="1486109"/>
            <a:ext cx="4889422" cy="6658101"/>
          </a:xfrm>
          <a:custGeom>
            <a:avLst/>
            <a:gdLst/>
            <a:ahLst/>
            <a:cxnLst/>
            <a:rect l="l" t="t" r="r" b="b"/>
            <a:pathLst>
              <a:path w="7296549" h="6658101">
                <a:moveTo>
                  <a:pt x="0" y="0"/>
                </a:moveTo>
                <a:lnTo>
                  <a:pt x="7296549" y="0"/>
                </a:lnTo>
                <a:lnTo>
                  <a:pt x="7296549" y="6658101"/>
                </a:lnTo>
                <a:lnTo>
                  <a:pt x="0" y="665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9231" r="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1772" y="876300"/>
            <a:ext cx="12224455" cy="124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spc="25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THE TRINITY?</a:t>
            </a:r>
          </a:p>
        </p:txBody>
      </p:sp>
      <p:sp>
        <p:nvSpPr>
          <p:cNvPr id="3" name="Freeform 3"/>
          <p:cNvSpPr/>
          <p:nvPr/>
        </p:nvSpPr>
        <p:spPr>
          <a:xfrm rot="-10800000" flipH="1">
            <a:off x="9360016" y="4219383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9804042" y="0"/>
                </a:moveTo>
                <a:lnTo>
                  <a:pt x="0" y="0"/>
                </a:lnTo>
                <a:lnTo>
                  <a:pt x="0" y="2156889"/>
                </a:lnTo>
                <a:lnTo>
                  <a:pt x="9804042" y="2156889"/>
                </a:lnTo>
                <a:lnTo>
                  <a:pt x="98040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-876058" y="4219383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0" y="0"/>
                </a:moveTo>
                <a:lnTo>
                  <a:pt x="9804042" y="0"/>
                </a:lnTo>
                <a:lnTo>
                  <a:pt x="9804042" y="2156889"/>
                </a:lnTo>
                <a:lnTo>
                  <a:pt x="0" y="215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778932" y="3210117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744403" y="3210117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709874" y="3210117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035718" y="3657408"/>
            <a:ext cx="4299658" cy="4438650"/>
            <a:chOff x="0" y="0"/>
            <a:chExt cx="5732877" cy="5918200"/>
          </a:xfrm>
        </p:grpSpPr>
        <p:sp>
          <p:nvSpPr>
            <p:cNvPr id="10" name="Freeform 10"/>
            <p:cNvSpPr/>
            <p:nvPr/>
          </p:nvSpPr>
          <p:spPr>
            <a:xfrm>
              <a:off x="1745883" y="0"/>
              <a:ext cx="2241111" cy="2301526"/>
            </a:xfrm>
            <a:custGeom>
              <a:avLst/>
              <a:gdLst/>
              <a:ahLst/>
              <a:cxnLst/>
              <a:rect l="l" t="t" r="r" b="b"/>
              <a:pathLst>
                <a:path w="2241111" h="2301526">
                  <a:moveTo>
                    <a:pt x="0" y="0"/>
                  </a:moveTo>
                  <a:lnTo>
                    <a:pt x="2241111" y="0"/>
                  </a:lnTo>
                  <a:lnTo>
                    <a:pt x="2241111" y="2301526"/>
                  </a:lnTo>
                  <a:lnTo>
                    <a:pt x="0" y="2301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521200"/>
              <a:ext cx="5732877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 we </a:t>
              </a:r>
              <a:r>
                <a:rPr lang="en-US" sz="3000" i="1" spc="60" dirty="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describe</a:t>
              </a:r>
              <a:r>
                <a:rPr lang="en-US" sz="3000" spc="6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the Trinity?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08301" y="3265126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HOW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94171" y="3778163"/>
            <a:ext cx="4299658" cy="4495046"/>
            <a:chOff x="0" y="0"/>
            <a:chExt cx="5732877" cy="5993395"/>
          </a:xfrm>
        </p:grpSpPr>
        <p:sp>
          <p:nvSpPr>
            <p:cNvPr id="14" name="Freeform 14"/>
            <p:cNvSpPr/>
            <p:nvPr/>
          </p:nvSpPr>
          <p:spPr>
            <a:xfrm>
              <a:off x="1469688" y="0"/>
              <a:ext cx="2793501" cy="2140520"/>
            </a:xfrm>
            <a:custGeom>
              <a:avLst/>
              <a:gdLst/>
              <a:ahLst/>
              <a:cxnLst/>
              <a:rect l="l" t="t" r="r" b="b"/>
              <a:pathLst>
                <a:path w="2793501" h="2140520">
                  <a:moveTo>
                    <a:pt x="0" y="0"/>
                  </a:moveTo>
                  <a:lnTo>
                    <a:pt x="2793501" y="0"/>
                  </a:lnTo>
                  <a:lnTo>
                    <a:pt x="2793501" y="2140520"/>
                  </a:lnTo>
                  <a:lnTo>
                    <a:pt x="0" y="214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596395"/>
              <a:ext cx="5732877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does the </a:t>
              </a:r>
              <a:r>
                <a:rPr lang="en-US" sz="3000" i="1" spc="60" dirty="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language</a:t>
              </a:r>
              <a:r>
                <a:rPr lang="en-US" sz="3000" spc="6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come from?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08301" y="3340321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666C56-B03D-E50E-86F0-78EB3DAE4DA5}"/>
              </a:ext>
            </a:extLst>
          </p:cNvPr>
          <p:cNvGrpSpPr/>
          <p:nvPr/>
        </p:nvGrpSpPr>
        <p:grpSpPr>
          <a:xfrm>
            <a:off x="13106399" y="3657408"/>
            <a:ext cx="4299658" cy="4615801"/>
            <a:chOff x="13106399" y="3657408"/>
            <a:chExt cx="4299658" cy="4615801"/>
          </a:xfrm>
        </p:grpSpPr>
        <p:sp>
          <p:nvSpPr>
            <p:cNvPr id="8" name="Freeform 8"/>
            <p:cNvSpPr/>
            <p:nvPr/>
          </p:nvSpPr>
          <p:spPr>
            <a:xfrm>
              <a:off x="14437580" y="3657408"/>
              <a:ext cx="1400932" cy="1840305"/>
            </a:xfrm>
            <a:custGeom>
              <a:avLst/>
              <a:gdLst/>
              <a:ahLst/>
              <a:cxnLst/>
              <a:rect l="l" t="t" r="r" b="b"/>
              <a:pathLst>
                <a:path w="1400932" h="1840305">
                  <a:moveTo>
                    <a:pt x="0" y="0"/>
                  </a:moveTo>
                  <a:lnTo>
                    <a:pt x="1400932" y="0"/>
                  </a:lnTo>
                  <a:lnTo>
                    <a:pt x="1400932" y="1840305"/>
                  </a:lnTo>
                  <a:lnTo>
                    <a:pt x="0" y="1840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106399" y="7206409"/>
              <a:ext cx="4299658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are some of the </a:t>
              </a:r>
              <a:r>
                <a:rPr lang="en-US" sz="3000" i="1" spc="60" dirty="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key </a:t>
              </a:r>
              <a:r>
                <a:rPr lang="en-US" sz="3000" spc="6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terms?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862624" y="6252447"/>
              <a:ext cx="2787207" cy="955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 dirty="0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Trinity important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Aids us in our speech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583043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249707" y="3279458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Secondary to God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124825" y="4058603"/>
            <a:ext cx="4689362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6249707" y="4496753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Protective Doctrine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124825" y="5275899"/>
            <a:ext cx="5033246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523827" y="5675949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is how we point to God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8EE5240-E111-9BF1-911F-16EBED6E7EE0}"/>
              </a:ext>
            </a:extLst>
          </p:cNvPr>
          <p:cNvSpPr/>
          <p:nvPr/>
        </p:nvSpPr>
        <p:spPr>
          <a:xfrm>
            <a:off x="0" y="0"/>
            <a:ext cx="5979614" cy="10287000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8EAD225E-01D8-26FE-7D5F-AA99901426BD}"/>
              </a:ext>
            </a:extLst>
          </p:cNvPr>
          <p:cNvSpPr/>
          <p:nvPr/>
        </p:nvSpPr>
        <p:spPr>
          <a:xfrm>
            <a:off x="0" y="1486109"/>
            <a:ext cx="4889422" cy="6658101"/>
          </a:xfrm>
          <a:custGeom>
            <a:avLst/>
            <a:gdLst/>
            <a:ahLst/>
            <a:cxnLst/>
            <a:rect l="l" t="t" r="r" b="b"/>
            <a:pathLst>
              <a:path w="7296549" h="6658101">
                <a:moveTo>
                  <a:pt x="0" y="0"/>
                </a:moveTo>
                <a:lnTo>
                  <a:pt x="7296549" y="0"/>
                </a:lnTo>
                <a:lnTo>
                  <a:pt x="7296549" y="6658101"/>
                </a:lnTo>
                <a:lnTo>
                  <a:pt x="0" y="665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9231" r="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our ONE God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5979614" cy="10286988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Greatest Commandment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751911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7523827" y="3137896"/>
            <a:ext cx="9735473" cy="496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2﻿8</a:t>
            </a: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One of the teachers of the law came and heard them debating. Noticing that Jesus had given them a good answer, he asked him, “Of all the commandments, which is the most important?”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“The most important one,” answered Jesus, “is this: ‘Hear, O Israel: The Lord our God, the Lord is one.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Love the Lord your God with all your heart and with all your soul and with all your mind and with all your strength.’ </a:t>
            </a:r>
            <a:r>
              <a:rPr lang="en-US" sz="3120" spc="62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(Mark 12:28-30)</a:t>
            </a:r>
          </a:p>
        </p:txBody>
      </p:sp>
      <p:sp>
        <p:nvSpPr>
          <p:cNvPr id="9" name="Freeform 9"/>
          <p:cNvSpPr/>
          <p:nvPr/>
        </p:nvSpPr>
        <p:spPr>
          <a:xfrm rot="-3347286">
            <a:off x="-1294037" y="3108453"/>
            <a:ext cx="7362874" cy="4334892"/>
          </a:xfrm>
          <a:custGeom>
            <a:avLst/>
            <a:gdLst/>
            <a:ahLst/>
            <a:cxnLst/>
            <a:rect l="l" t="t" r="r" b="b"/>
            <a:pathLst>
              <a:path w="7362874" h="4334892">
                <a:moveTo>
                  <a:pt x="0" y="0"/>
                </a:moveTo>
                <a:lnTo>
                  <a:pt x="7362875" y="0"/>
                </a:lnTo>
                <a:lnTo>
                  <a:pt x="7362875" y="4334892"/>
                </a:lnTo>
                <a:lnTo>
                  <a:pt x="0" y="43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9365" y="0"/>
            <a:ext cx="11929271" cy="10287000"/>
          </a:xfrm>
          <a:custGeom>
            <a:avLst/>
            <a:gdLst/>
            <a:ahLst/>
            <a:cxnLst/>
            <a:rect l="l" t="t" r="r" b="b"/>
            <a:pathLst>
              <a:path w="11929271" h="10287000">
                <a:moveTo>
                  <a:pt x="0" y="0"/>
                </a:moveTo>
                <a:lnTo>
                  <a:pt x="11929270" y="0"/>
                </a:lnTo>
                <a:lnTo>
                  <a:pt x="119292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020654" y="-1870429"/>
            <a:ext cx="4461635" cy="3086100"/>
            <a:chOff x="0" y="0"/>
            <a:chExt cx="117508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5081" cy="812800"/>
            </a:xfrm>
            <a:custGeom>
              <a:avLst/>
              <a:gdLst/>
              <a:ahLst/>
              <a:cxnLst/>
              <a:rect l="l" t="t" r="r" b="b"/>
              <a:pathLst>
                <a:path w="1175081" h="812800">
                  <a:moveTo>
                    <a:pt x="0" y="0"/>
                  </a:moveTo>
                  <a:lnTo>
                    <a:pt x="1175081" y="0"/>
                  </a:lnTo>
                  <a:lnTo>
                    <a:pt x="11750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175081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95587" y="-1870429"/>
            <a:ext cx="4461635" cy="3086100"/>
            <a:chOff x="0" y="0"/>
            <a:chExt cx="117508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5081" cy="812800"/>
            </a:xfrm>
            <a:custGeom>
              <a:avLst/>
              <a:gdLst/>
              <a:ahLst/>
              <a:cxnLst/>
              <a:rect l="l" t="t" r="r" b="b"/>
              <a:pathLst>
                <a:path w="1175081" h="812800">
                  <a:moveTo>
                    <a:pt x="0" y="0"/>
                  </a:moveTo>
                  <a:lnTo>
                    <a:pt x="1175081" y="0"/>
                  </a:lnTo>
                  <a:lnTo>
                    <a:pt x="11750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175081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our ONE God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Greatest Commandment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751911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242110" y="3506387"/>
            <a:ext cx="11212866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Ministry of the Pointing Hand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117228" y="4285533"/>
            <a:ext cx="8691539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523827" y="4594101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are NOT God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69478F1-467E-9E8E-A9E0-E65DACB38AB4}"/>
              </a:ext>
            </a:extLst>
          </p:cNvPr>
          <p:cNvSpPr/>
          <p:nvPr/>
        </p:nvSpPr>
        <p:spPr>
          <a:xfrm>
            <a:off x="0" y="0"/>
            <a:ext cx="5979614" cy="10286988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5ADF2A87-0D1D-500F-D85A-3C9FC97544A0}"/>
              </a:ext>
            </a:extLst>
          </p:cNvPr>
          <p:cNvSpPr/>
          <p:nvPr/>
        </p:nvSpPr>
        <p:spPr>
          <a:xfrm rot="-3347286">
            <a:off x="-1294037" y="3108453"/>
            <a:ext cx="7362874" cy="4334892"/>
          </a:xfrm>
          <a:custGeom>
            <a:avLst/>
            <a:gdLst/>
            <a:ahLst/>
            <a:cxnLst/>
            <a:rect l="l" t="t" r="r" b="b"/>
            <a:pathLst>
              <a:path w="7362874" h="4334892">
                <a:moveTo>
                  <a:pt x="0" y="0"/>
                </a:moveTo>
                <a:lnTo>
                  <a:pt x="7362875" y="0"/>
                </a:lnTo>
                <a:lnTo>
                  <a:pt x="7362875" y="4334892"/>
                </a:lnTo>
                <a:lnTo>
                  <a:pt x="0" y="43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our ONE God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Greatest Commandment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751911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242110" y="3506387"/>
            <a:ext cx="11212866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Ministry of the Pointing Hand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117228" y="4285533"/>
            <a:ext cx="8691539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6242110" y="4828458"/>
            <a:ext cx="11212866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Proper Name of God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117228" y="5607604"/>
            <a:ext cx="6532534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523827" y="5916172"/>
            <a:ext cx="9735473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Father, Son and Holy Spirit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7889F1-50C5-AAB6-FA4A-37ABCE25639F}"/>
              </a:ext>
            </a:extLst>
          </p:cNvPr>
          <p:cNvSpPr/>
          <p:nvPr/>
        </p:nvSpPr>
        <p:spPr>
          <a:xfrm>
            <a:off x="0" y="0"/>
            <a:ext cx="5979614" cy="10286988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9BD9476-9979-774C-CAAD-A163D7DC209E}"/>
              </a:ext>
            </a:extLst>
          </p:cNvPr>
          <p:cNvSpPr/>
          <p:nvPr/>
        </p:nvSpPr>
        <p:spPr>
          <a:xfrm rot="-3347286">
            <a:off x="-1294037" y="3108453"/>
            <a:ext cx="7362874" cy="4334892"/>
          </a:xfrm>
          <a:custGeom>
            <a:avLst/>
            <a:gdLst/>
            <a:ahLst/>
            <a:cxnLst/>
            <a:rect l="l" t="t" r="r" b="b"/>
            <a:pathLst>
              <a:path w="7362874" h="4334892">
                <a:moveTo>
                  <a:pt x="0" y="0"/>
                </a:moveTo>
                <a:lnTo>
                  <a:pt x="7362875" y="0"/>
                </a:lnTo>
                <a:lnTo>
                  <a:pt x="7362875" y="4334892"/>
                </a:lnTo>
                <a:lnTo>
                  <a:pt x="0" y="43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543913" y="533489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our ONE God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9707" y="2181656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Greatest Commandment</a:t>
            </a:r>
          </a:p>
        </p:txBody>
      </p:sp>
      <p:sp>
        <p:nvSpPr>
          <p:cNvPr id="7" name="AutoShape 7"/>
          <p:cNvSpPr/>
          <p:nvPr/>
        </p:nvSpPr>
        <p:spPr>
          <a:xfrm>
            <a:off x="6124825" y="2960802"/>
            <a:ext cx="7519117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242110" y="3506387"/>
            <a:ext cx="11212866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Ministry of the Pointing Hand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117228" y="4285533"/>
            <a:ext cx="8691539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6242110" y="4828458"/>
            <a:ext cx="11212866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Proper Name of God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117228" y="5607604"/>
            <a:ext cx="6532534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99091C8-0B27-B608-A026-41268FE28BA1}"/>
              </a:ext>
            </a:extLst>
          </p:cNvPr>
          <p:cNvSpPr/>
          <p:nvPr/>
        </p:nvSpPr>
        <p:spPr>
          <a:xfrm>
            <a:off x="0" y="0"/>
            <a:ext cx="5979614" cy="10286988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40" b="-77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6F5CF8B-AD68-0674-58D9-30D10BA56573}"/>
              </a:ext>
            </a:extLst>
          </p:cNvPr>
          <p:cNvSpPr/>
          <p:nvPr/>
        </p:nvSpPr>
        <p:spPr>
          <a:xfrm rot="-3347286">
            <a:off x="-1294037" y="3108453"/>
            <a:ext cx="7362874" cy="4334892"/>
          </a:xfrm>
          <a:custGeom>
            <a:avLst/>
            <a:gdLst/>
            <a:ahLst/>
            <a:cxnLst/>
            <a:rect l="l" t="t" r="r" b="b"/>
            <a:pathLst>
              <a:path w="7362874" h="4334892">
                <a:moveTo>
                  <a:pt x="0" y="0"/>
                </a:moveTo>
                <a:lnTo>
                  <a:pt x="7362875" y="0"/>
                </a:lnTo>
                <a:lnTo>
                  <a:pt x="7362875" y="4334892"/>
                </a:lnTo>
                <a:lnTo>
                  <a:pt x="0" y="433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17433" y="324622"/>
            <a:ext cx="11254138" cy="923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9"/>
              </a:lnSpc>
            </a:pPr>
            <a:r>
              <a:rPr lang="en-US" sz="3999" b="1" spc="143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 IN THE END, WE MUST SAY THAT A DOCTRINE OF GOD CANNOT BUT TAKE THE WINGS OF PRAYER. THERE IS NO STUDY, NO EXAMINATION NOR UNDERSTANDING, WITHOUT A HEART SEARCHED BY INTERCESSION, BY REPENTANCE, BY WORSHIP AND PRAISE. THE OBJECTIVITY OF GOD- THIS BEAUTEOUS LIGHT- BRINGS FORTH FROM THE CREATURES WHO BEHOLD IT A WONDER THAT LIES BEYOND SAYING. THE SUBJECTIVITY OF GOD- THIS LIVING ONE- KINDLES THE FIERY LOVE THAT IS THE LORD’S OWN GIFT, SET ABLAZE IN THE CREATURE’S HEART. THIS IS THE PROPER DOGMATIC FORM OF THE DOCTRINE OF GOD: </a:t>
            </a:r>
            <a:r>
              <a:rPr lang="en-US" sz="3999" b="1" spc="143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INTELLECT BENT DOWN, GLORIFIED, IN PRAYER</a:t>
            </a:r>
          </a:p>
        </p:txBody>
      </p:sp>
      <p:sp>
        <p:nvSpPr>
          <p:cNvPr id="3" name="Freeform 3"/>
          <p:cNvSpPr/>
          <p:nvPr/>
        </p:nvSpPr>
        <p:spPr>
          <a:xfrm rot="1304908">
            <a:off x="-3985386" y="-230260"/>
            <a:ext cx="10104509" cy="9220365"/>
          </a:xfrm>
          <a:custGeom>
            <a:avLst/>
            <a:gdLst/>
            <a:ahLst/>
            <a:cxnLst/>
            <a:rect l="l" t="t" r="r" b="b"/>
            <a:pathLst>
              <a:path w="10104509" h="9220365">
                <a:moveTo>
                  <a:pt x="0" y="0"/>
                </a:moveTo>
                <a:lnTo>
                  <a:pt x="10104510" y="0"/>
                </a:lnTo>
                <a:lnTo>
                  <a:pt x="10104510" y="9220364"/>
                </a:lnTo>
                <a:lnTo>
                  <a:pt x="0" y="9220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5684549" y="-632631"/>
            <a:ext cx="12241088" cy="12040822"/>
            <a:chOff x="0" y="0"/>
            <a:chExt cx="82631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6319" cy="812800"/>
            </a:xfrm>
            <a:custGeom>
              <a:avLst/>
              <a:gdLst/>
              <a:ahLst/>
              <a:cxnLst/>
              <a:rect l="l" t="t" r="r" b="b"/>
              <a:pathLst>
                <a:path w="826319" h="812800">
                  <a:moveTo>
                    <a:pt x="413159" y="0"/>
                  </a:moveTo>
                  <a:cubicBezTo>
                    <a:pt x="184978" y="0"/>
                    <a:pt x="0" y="181951"/>
                    <a:pt x="0" y="406400"/>
                  </a:cubicBezTo>
                  <a:cubicBezTo>
                    <a:pt x="0" y="630849"/>
                    <a:pt x="184978" y="812800"/>
                    <a:pt x="413159" y="812800"/>
                  </a:cubicBezTo>
                  <a:cubicBezTo>
                    <a:pt x="641341" y="812800"/>
                    <a:pt x="826319" y="630849"/>
                    <a:pt x="826319" y="406400"/>
                  </a:cubicBezTo>
                  <a:cubicBezTo>
                    <a:pt x="826319" y="181951"/>
                    <a:pt x="641341" y="0"/>
                    <a:pt x="4131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76225" cap="sq">
              <a:solidFill>
                <a:srgbClr val="4C7FC8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7467" y="9525"/>
              <a:ext cx="671384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17433" y="9619615"/>
            <a:ext cx="8643747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44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Katherine Sonderegger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52648">
            <a:off x="5300901" y="2055327"/>
            <a:ext cx="7340166" cy="652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28"/>
              </a:lnSpc>
              <a:spcBef>
                <a:spcPct val="0"/>
              </a:spcBef>
            </a:pPr>
            <a:r>
              <a:rPr lang="en-US" sz="37449" spc="-2209">
                <a:solidFill>
                  <a:srgbClr val="FDC535"/>
                </a:solidFill>
                <a:latin typeface="Gellatio"/>
                <a:ea typeface="Gellatio"/>
                <a:cs typeface="Gellatio"/>
                <a:sym typeface="Gellatio"/>
              </a:rPr>
              <a:t>one</a:t>
            </a:r>
          </a:p>
        </p:txBody>
      </p:sp>
      <p:sp>
        <p:nvSpPr>
          <p:cNvPr id="3" name="Freeform 3"/>
          <p:cNvSpPr/>
          <p:nvPr/>
        </p:nvSpPr>
        <p:spPr>
          <a:xfrm>
            <a:off x="4825565" y="7482898"/>
            <a:ext cx="8636870" cy="464705"/>
          </a:xfrm>
          <a:custGeom>
            <a:avLst/>
            <a:gdLst/>
            <a:ahLst/>
            <a:cxnLst/>
            <a:rect l="l" t="t" r="r" b="b"/>
            <a:pathLst>
              <a:path w="8636870" h="464705">
                <a:moveTo>
                  <a:pt x="0" y="0"/>
                </a:moveTo>
                <a:lnTo>
                  <a:pt x="8636870" y="0"/>
                </a:lnTo>
                <a:lnTo>
                  <a:pt x="8636870" y="464704"/>
                </a:lnTo>
                <a:lnTo>
                  <a:pt x="0" y="46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113" b="-27957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90054" y="1096445"/>
            <a:ext cx="17707891" cy="1961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9"/>
              </a:lnSpc>
            </a:pPr>
            <a:r>
              <a:rPr lang="en-US" sz="9951" b="1" spc="3005">
                <a:solidFill>
                  <a:srgbClr val="FDC535"/>
                </a:solidFill>
                <a:latin typeface="Gotham Bold"/>
                <a:ea typeface="Gotham Bold"/>
                <a:cs typeface="Gotham Bold"/>
                <a:sym typeface="Gotham Bold"/>
              </a:rPr>
              <a:t>GOD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861" y="9414235"/>
            <a:ext cx="15773061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0"/>
              </a:lnSpc>
              <a:spcBef>
                <a:spcPct val="0"/>
              </a:spcBef>
            </a:pPr>
            <a:r>
              <a:rPr lang="en-US" sz="2000" spc="-4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jack.driver-szekely@stmellitus.ac.uk</a:t>
            </a:r>
          </a:p>
        </p:txBody>
      </p:sp>
      <p:sp>
        <p:nvSpPr>
          <p:cNvPr id="6" name="Freeform 6"/>
          <p:cNvSpPr/>
          <p:nvPr/>
        </p:nvSpPr>
        <p:spPr>
          <a:xfrm>
            <a:off x="16204922" y="8196634"/>
            <a:ext cx="1788399" cy="1788399"/>
          </a:xfrm>
          <a:custGeom>
            <a:avLst/>
            <a:gdLst/>
            <a:ahLst/>
            <a:cxnLst/>
            <a:rect l="l" t="t" r="r" b="b"/>
            <a:pathLst>
              <a:path w="1788399" h="1788399">
                <a:moveTo>
                  <a:pt x="0" y="0"/>
                </a:moveTo>
                <a:lnTo>
                  <a:pt x="1788399" y="0"/>
                </a:lnTo>
                <a:lnTo>
                  <a:pt x="1788399" y="1788400"/>
                </a:lnTo>
                <a:lnTo>
                  <a:pt x="0" y="178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1772" y="876300"/>
            <a:ext cx="12224455" cy="124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spc="25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THE TRINITY?</a:t>
            </a:r>
          </a:p>
        </p:txBody>
      </p:sp>
      <p:sp>
        <p:nvSpPr>
          <p:cNvPr id="3" name="Freeform 3"/>
          <p:cNvSpPr/>
          <p:nvPr/>
        </p:nvSpPr>
        <p:spPr>
          <a:xfrm rot="-10800000" flipH="1">
            <a:off x="9360016" y="3133722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9804042" y="0"/>
                </a:moveTo>
                <a:lnTo>
                  <a:pt x="0" y="0"/>
                </a:lnTo>
                <a:lnTo>
                  <a:pt x="0" y="2156890"/>
                </a:lnTo>
                <a:lnTo>
                  <a:pt x="9804042" y="2156890"/>
                </a:lnTo>
                <a:lnTo>
                  <a:pt x="98040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>
            <a:off x="-876058" y="3133722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0" y="0"/>
                </a:moveTo>
                <a:lnTo>
                  <a:pt x="9804042" y="0"/>
                </a:lnTo>
                <a:lnTo>
                  <a:pt x="9804042" y="2156890"/>
                </a:lnTo>
                <a:lnTo>
                  <a:pt x="0" y="2156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778932" y="2124456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744403" y="2124456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709874" y="2124456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345130" y="2571747"/>
            <a:ext cx="1680833" cy="1726145"/>
          </a:xfrm>
          <a:custGeom>
            <a:avLst/>
            <a:gdLst/>
            <a:ahLst/>
            <a:cxnLst/>
            <a:rect l="l" t="t" r="r" b="b"/>
            <a:pathLst>
              <a:path w="1680833" h="1726145">
                <a:moveTo>
                  <a:pt x="0" y="0"/>
                </a:moveTo>
                <a:lnTo>
                  <a:pt x="1680833" y="0"/>
                </a:lnTo>
                <a:lnTo>
                  <a:pt x="1680833" y="1726145"/>
                </a:lnTo>
                <a:lnTo>
                  <a:pt x="0" y="1726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096437" y="2692502"/>
            <a:ext cx="2095125" cy="1605390"/>
          </a:xfrm>
          <a:custGeom>
            <a:avLst/>
            <a:gdLst/>
            <a:ahLst/>
            <a:cxnLst/>
            <a:rect l="l" t="t" r="r" b="b"/>
            <a:pathLst>
              <a:path w="2095125" h="1605390">
                <a:moveTo>
                  <a:pt x="0" y="0"/>
                </a:moveTo>
                <a:lnTo>
                  <a:pt x="2095126" y="0"/>
                </a:lnTo>
                <a:lnTo>
                  <a:pt x="2095126" y="1605390"/>
                </a:lnTo>
                <a:lnTo>
                  <a:pt x="0" y="16053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4437580" y="2571747"/>
            <a:ext cx="1400932" cy="1840305"/>
          </a:xfrm>
          <a:custGeom>
            <a:avLst/>
            <a:gdLst/>
            <a:ahLst/>
            <a:cxnLst/>
            <a:rect l="l" t="t" r="r" b="b"/>
            <a:pathLst>
              <a:path w="1400932" h="1840305">
                <a:moveTo>
                  <a:pt x="0" y="0"/>
                </a:moveTo>
                <a:lnTo>
                  <a:pt x="1400932" y="0"/>
                </a:lnTo>
                <a:lnTo>
                  <a:pt x="1400932" y="1840306"/>
                </a:lnTo>
                <a:lnTo>
                  <a:pt x="0" y="1840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9360016" y="4297892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9804042" y="2156889"/>
                </a:moveTo>
                <a:lnTo>
                  <a:pt x="0" y="2156889"/>
                </a:lnTo>
                <a:lnTo>
                  <a:pt x="0" y="0"/>
                </a:lnTo>
                <a:lnTo>
                  <a:pt x="9804042" y="0"/>
                </a:lnTo>
                <a:lnTo>
                  <a:pt x="9804042" y="21568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10800000" flipV="1">
            <a:off x="-876058" y="4297892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0" y="2156889"/>
                </a:moveTo>
                <a:lnTo>
                  <a:pt x="9804042" y="2156889"/>
                </a:lnTo>
                <a:lnTo>
                  <a:pt x="9804042" y="0"/>
                </a:lnTo>
                <a:lnTo>
                  <a:pt x="0" y="0"/>
                </a:lnTo>
                <a:lnTo>
                  <a:pt x="0" y="21568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778932" y="5064515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744403" y="5064515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3709874" y="5064515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735499" y="5511806"/>
            <a:ext cx="4900095" cy="4531950"/>
            <a:chOff x="0" y="0"/>
            <a:chExt cx="6533460" cy="6042600"/>
          </a:xfrm>
        </p:grpSpPr>
        <p:sp>
          <p:nvSpPr>
            <p:cNvPr id="17" name="Freeform 17"/>
            <p:cNvSpPr/>
            <p:nvPr/>
          </p:nvSpPr>
          <p:spPr>
            <a:xfrm>
              <a:off x="1981393" y="0"/>
              <a:ext cx="2570675" cy="2239700"/>
            </a:xfrm>
            <a:custGeom>
              <a:avLst/>
              <a:gdLst/>
              <a:ahLst/>
              <a:cxnLst/>
              <a:rect l="l" t="t" r="r" b="b"/>
              <a:pathLst>
                <a:path w="2570675" h="2239700">
                  <a:moveTo>
                    <a:pt x="0" y="0"/>
                  </a:moveTo>
                  <a:lnTo>
                    <a:pt x="2570674" y="0"/>
                  </a:lnTo>
                  <a:lnTo>
                    <a:pt x="2570674" y="2239700"/>
                  </a:lnTo>
                  <a:lnTo>
                    <a:pt x="0" y="2239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645600"/>
              <a:ext cx="6533460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 we need to be </a:t>
              </a:r>
              <a:r>
                <a:rPr lang="en-US" sz="3000" i="1" spc="6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careful</a:t>
              </a:r>
              <a:r>
                <a:rPr lang="en-US" sz="3000" spc="6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with what we say?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06076" y="3253487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WHEN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94171" y="5399732"/>
            <a:ext cx="4299658" cy="4185745"/>
            <a:chOff x="0" y="0"/>
            <a:chExt cx="5732877" cy="5580994"/>
          </a:xfrm>
        </p:grpSpPr>
        <p:sp>
          <p:nvSpPr>
            <p:cNvPr id="21" name="Freeform 21"/>
            <p:cNvSpPr/>
            <p:nvPr/>
          </p:nvSpPr>
          <p:spPr>
            <a:xfrm>
              <a:off x="1557325" y="0"/>
              <a:ext cx="2618227" cy="2389132"/>
            </a:xfrm>
            <a:custGeom>
              <a:avLst/>
              <a:gdLst/>
              <a:ahLst/>
              <a:cxnLst/>
              <a:rect l="l" t="t" r="r" b="b"/>
              <a:pathLst>
                <a:path w="2618227" h="2389132">
                  <a:moveTo>
                    <a:pt x="0" y="0"/>
                  </a:moveTo>
                  <a:lnTo>
                    <a:pt x="2618227" y="0"/>
                  </a:lnTo>
                  <a:lnTo>
                    <a:pt x="2618227" y="2389132"/>
                  </a:lnTo>
                  <a:lnTo>
                    <a:pt x="0" y="2389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895194"/>
              <a:ext cx="57328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is the Trinity </a:t>
              </a:r>
              <a:r>
                <a:rPr lang="en-US" sz="3000" i="1" spc="6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important?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292" y="3495807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 dirty="0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WHY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029512" y="5195888"/>
            <a:ext cx="4299658" cy="4389589"/>
            <a:chOff x="0" y="0"/>
            <a:chExt cx="5732877" cy="5852786"/>
          </a:xfrm>
        </p:grpSpPr>
        <p:sp>
          <p:nvSpPr>
            <p:cNvPr id="25" name="Freeform 25"/>
            <p:cNvSpPr/>
            <p:nvPr/>
          </p:nvSpPr>
          <p:spPr>
            <a:xfrm rot="-3347286">
              <a:off x="1361866" y="825123"/>
              <a:ext cx="2899026" cy="1706801"/>
            </a:xfrm>
            <a:custGeom>
              <a:avLst/>
              <a:gdLst/>
              <a:ahLst/>
              <a:cxnLst/>
              <a:rect l="l" t="t" r="r" b="b"/>
              <a:pathLst>
                <a:path w="2899026" h="1706801">
                  <a:moveTo>
                    <a:pt x="0" y="0"/>
                  </a:moveTo>
                  <a:lnTo>
                    <a:pt x="2899026" y="0"/>
                  </a:lnTo>
                  <a:lnTo>
                    <a:pt x="2899026" y="1706801"/>
                  </a:lnTo>
                  <a:lnTo>
                    <a:pt x="0" y="1706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166986"/>
              <a:ext cx="57328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is the </a:t>
              </a:r>
              <a:r>
                <a:rPr lang="en-US" sz="3000" i="1" spc="6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ONE </a:t>
              </a:r>
              <a:r>
                <a:rPr lang="en-US" sz="3000" spc="6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God?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08301" y="3767599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 dirty="0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144000" y="2220238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9804041" y="0"/>
                </a:moveTo>
                <a:lnTo>
                  <a:pt x="0" y="0"/>
                </a:lnTo>
                <a:lnTo>
                  <a:pt x="0" y="2156889"/>
                </a:lnTo>
                <a:lnTo>
                  <a:pt x="9804041" y="2156889"/>
                </a:lnTo>
                <a:lnTo>
                  <a:pt x="98040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>
            <a:off x="-1092074" y="2220238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0" y="0"/>
                </a:moveTo>
                <a:lnTo>
                  <a:pt x="9804042" y="0"/>
                </a:lnTo>
                <a:lnTo>
                  <a:pt x="9804042" y="2156889"/>
                </a:lnTo>
                <a:lnTo>
                  <a:pt x="0" y="215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62916" y="1210972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528387" y="1210972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493858" y="1210972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129114" y="1658263"/>
            <a:ext cx="1680833" cy="1726145"/>
          </a:xfrm>
          <a:custGeom>
            <a:avLst/>
            <a:gdLst/>
            <a:ahLst/>
            <a:cxnLst/>
            <a:rect l="l" t="t" r="r" b="b"/>
            <a:pathLst>
              <a:path w="1680833" h="1726145">
                <a:moveTo>
                  <a:pt x="0" y="0"/>
                </a:moveTo>
                <a:lnTo>
                  <a:pt x="1680833" y="0"/>
                </a:lnTo>
                <a:lnTo>
                  <a:pt x="1680833" y="1726145"/>
                </a:lnTo>
                <a:lnTo>
                  <a:pt x="0" y="1726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7880421" y="1779018"/>
            <a:ext cx="2095125" cy="1605390"/>
          </a:xfrm>
          <a:custGeom>
            <a:avLst/>
            <a:gdLst/>
            <a:ahLst/>
            <a:cxnLst/>
            <a:rect l="l" t="t" r="r" b="b"/>
            <a:pathLst>
              <a:path w="2095125" h="1605390">
                <a:moveTo>
                  <a:pt x="0" y="0"/>
                </a:moveTo>
                <a:lnTo>
                  <a:pt x="2095125" y="0"/>
                </a:lnTo>
                <a:lnTo>
                  <a:pt x="2095125" y="1605390"/>
                </a:lnTo>
                <a:lnTo>
                  <a:pt x="0" y="16053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221564" y="1658263"/>
            <a:ext cx="1400932" cy="1840305"/>
          </a:xfrm>
          <a:custGeom>
            <a:avLst/>
            <a:gdLst/>
            <a:ahLst/>
            <a:cxnLst/>
            <a:rect l="l" t="t" r="r" b="b"/>
            <a:pathLst>
              <a:path w="1400932" h="1840305">
                <a:moveTo>
                  <a:pt x="0" y="0"/>
                </a:moveTo>
                <a:lnTo>
                  <a:pt x="1400932" y="0"/>
                </a:lnTo>
                <a:lnTo>
                  <a:pt x="1400932" y="1840305"/>
                </a:lnTo>
                <a:lnTo>
                  <a:pt x="0" y="1840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499040" y="186265"/>
            <a:ext cx="2787207" cy="95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5500" b="1" spc="198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40374" y="255932"/>
            <a:ext cx="2787207" cy="95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5500" b="1" spc="198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69721" y="255932"/>
            <a:ext cx="2787207" cy="95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5500" b="1" spc="198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31772" y="4443222"/>
            <a:ext cx="12224455" cy="124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spc="25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THE TRINITY?</a:t>
            </a:r>
          </a:p>
        </p:txBody>
      </p:sp>
      <p:sp>
        <p:nvSpPr>
          <p:cNvPr id="14" name="Freeform 14"/>
          <p:cNvSpPr/>
          <p:nvPr/>
        </p:nvSpPr>
        <p:spPr>
          <a:xfrm rot="-10800000" flipH="1" flipV="1">
            <a:off x="9360016" y="5639220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9804042" y="2156889"/>
                </a:moveTo>
                <a:lnTo>
                  <a:pt x="0" y="2156889"/>
                </a:lnTo>
                <a:lnTo>
                  <a:pt x="0" y="0"/>
                </a:lnTo>
                <a:lnTo>
                  <a:pt x="9804042" y="0"/>
                </a:lnTo>
                <a:lnTo>
                  <a:pt x="9804042" y="21568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10800000" flipV="1">
            <a:off x="-876058" y="5639220"/>
            <a:ext cx="9804041" cy="2156889"/>
          </a:xfrm>
          <a:custGeom>
            <a:avLst/>
            <a:gdLst/>
            <a:ahLst/>
            <a:cxnLst/>
            <a:rect l="l" t="t" r="r" b="b"/>
            <a:pathLst>
              <a:path w="9804041" h="2156889">
                <a:moveTo>
                  <a:pt x="0" y="2156889"/>
                </a:moveTo>
                <a:lnTo>
                  <a:pt x="9804042" y="2156889"/>
                </a:lnTo>
                <a:lnTo>
                  <a:pt x="9804042" y="0"/>
                </a:lnTo>
                <a:lnTo>
                  <a:pt x="0" y="0"/>
                </a:lnTo>
                <a:lnTo>
                  <a:pt x="0" y="21568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778932" y="6405843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744403" y="6405843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3709874" y="6405843"/>
            <a:ext cx="2799194" cy="2780533"/>
          </a:xfrm>
          <a:custGeom>
            <a:avLst/>
            <a:gdLst/>
            <a:ahLst/>
            <a:cxnLst/>
            <a:rect l="l" t="t" r="r" b="b"/>
            <a:pathLst>
              <a:path w="2799194" h="2780533">
                <a:moveTo>
                  <a:pt x="0" y="0"/>
                </a:moveTo>
                <a:lnTo>
                  <a:pt x="2799194" y="0"/>
                </a:lnTo>
                <a:lnTo>
                  <a:pt x="2799194" y="2780533"/>
                </a:lnTo>
                <a:lnTo>
                  <a:pt x="0" y="278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221543" y="6853134"/>
            <a:ext cx="1928006" cy="1679775"/>
          </a:xfrm>
          <a:custGeom>
            <a:avLst/>
            <a:gdLst/>
            <a:ahLst/>
            <a:cxnLst/>
            <a:rect l="l" t="t" r="r" b="b"/>
            <a:pathLst>
              <a:path w="1928006" h="1679775">
                <a:moveTo>
                  <a:pt x="0" y="0"/>
                </a:moveTo>
                <a:lnTo>
                  <a:pt x="1928006" y="0"/>
                </a:lnTo>
                <a:lnTo>
                  <a:pt x="1928006" y="1679776"/>
                </a:lnTo>
                <a:lnTo>
                  <a:pt x="0" y="16797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8162165" y="6741061"/>
            <a:ext cx="1963670" cy="1791849"/>
          </a:xfrm>
          <a:custGeom>
            <a:avLst/>
            <a:gdLst/>
            <a:ahLst/>
            <a:cxnLst/>
            <a:rect l="l" t="t" r="r" b="b"/>
            <a:pathLst>
              <a:path w="1963670" h="1791849">
                <a:moveTo>
                  <a:pt x="0" y="0"/>
                </a:moveTo>
                <a:lnTo>
                  <a:pt x="1963670" y="0"/>
                </a:lnTo>
                <a:lnTo>
                  <a:pt x="1963670" y="1791849"/>
                </a:lnTo>
                <a:lnTo>
                  <a:pt x="0" y="17918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 rot="-3347286">
            <a:off x="14050911" y="7156059"/>
            <a:ext cx="2174269" cy="1280101"/>
          </a:xfrm>
          <a:custGeom>
            <a:avLst/>
            <a:gdLst/>
            <a:ahLst/>
            <a:cxnLst/>
            <a:rect l="l" t="t" r="r" b="b"/>
            <a:pathLst>
              <a:path w="2174269" h="1280101">
                <a:moveTo>
                  <a:pt x="0" y="0"/>
                </a:moveTo>
                <a:lnTo>
                  <a:pt x="2174270" y="0"/>
                </a:lnTo>
                <a:lnTo>
                  <a:pt x="2174270" y="1280101"/>
                </a:lnTo>
                <a:lnTo>
                  <a:pt x="0" y="12801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1715056" y="9386118"/>
            <a:ext cx="14857888" cy="900882"/>
            <a:chOff x="0" y="0"/>
            <a:chExt cx="19810517" cy="120117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23825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WHEN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055112" y="-30936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6094241" y="-30936"/>
              <a:ext cx="3716276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5500" b="1" spc="198">
                  <a:solidFill>
                    <a:srgbClr val="FDC53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WHO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43043" y="3245202"/>
            <a:ext cx="10530165" cy="110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Trust in the Lord with all your heart and lean not on your own understanding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(Proverbs 3:5-6)</a:t>
            </a:r>
          </a:p>
        </p:txBody>
      </p:sp>
      <p:sp>
        <p:nvSpPr>
          <p:cNvPr id="3" name="AutoShape 3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-1"/>
            <a:ext cx="5979614" cy="1026795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55" b="-79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0" y="388609"/>
            <a:ext cx="5126625" cy="9038161"/>
          </a:xfrm>
          <a:custGeom>
            <a:avLst/>
            <a:gdLst/>
            <a:ahLst/>
            <a:cxnLst/>
            <a:rect l="l" t="t" r="r" b="b"/>
            <a:pathLst>
              <a:path w="8800909" h="9038161">
                <a:moveTo>
                  <a:pt x="0" y="0"/>
                </a:moveTo>
                <a:lnTo>
                  <a:pt x="8800908" y="0"/>
                </a:lnTo>
                <a:lnTo>
                  <a:pt x="8800908" y="9038160"/>
                </a:lnTo>
                <a:lnTo>
                  <a:pt x="0" y="903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671" r="-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047602" y="59448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</a:t>
            </a:r>
            <a:r>
              <a:rPr lang="en-US" sz="3899" i="1" spc="77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describe</a:t>
            </a: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Trinity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10325D-0350-6CDC-C383-A3A082A62D8C}"/>
              </a:ext>
            </a:extLst>
          </p:cNvPr>
          <p:cNvGrpSpPr/>
          <p:nvPr/>
        </p:nvGrpSpPr>
        <p:grpSpPr>
          <a:xfrm>
            <a:off x="6233456" y="2391761"/>
            <a:ext cx="8336440" cy="741046"/>
            <a:chOff x="6233456" y="2391761"/>
            <a:chExt cx="8336440" cy="741046"/>
          </a:xfrm>
        </p:grpSpPr>
        <p:sp>
          <p:nvSpPr>
            <p:cNvPr id="8" name="TextBox 8"/>
            <p:cNvSpPr txBox="1"/>
            <p:nvPr/>
          </p:nvSpPr>
          <p:spPr>
            <a:xfrm>
              <a:off x="6358198" y="2391761"/>
              <a:ext cx="8211698" cy="721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 spc="8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Irrelevant</a:t>
              </a:r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6233456" y="3113757"/>
              <a:ext cx="2586340" cy="19050"/>
            </a:xfrm>
            <a:prstGeom prst="line">
              <a:avLst/>
            </a:prstGeom>
            <a:ln w="38100" cap="flat">
              <a:solidFill>
                <a:srgbClr val="FDC5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7602" y="59448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</a:t>
            </a:r>
            <a:r>
              <a:rPr lang="en-US" sz="3899" i="1" spc="77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describe</a:t>
            </a: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Trinity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58198" y="2391761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Irrelevant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43184" y="4635067"/>
            <a:ext cx="1053016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is important to note that this is a complex theological concept that has been debated and discussed for centuries by theologians and scholars </a:t>
            </a:r>
            <a:r>
              <a:rPr lang="en-US" sz="3120" spc="62" dirty="0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(Chat GPT)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58338" y="3780507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Overly Complicated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6233456" y="3113757"/>
            <a:ext cx="2586340" cy="1905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>
            <a:off x="6250014" y="4607277"/>
            <a:ext cx="510987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474694D-D92E-16F0-A8D6-44F9D5CE09DF}"/>
              </a:ext>
            </a:extLst>
          </p:cNvPr>
          <p:cNvSpPr/>
          <p:nvPr/>
        </p:nvSpPr>
        <p:spPr>
          <a:xfrm>
            <a:off x="0" y="-1"/>
            <a:ext cx="5979614" cy="1026795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55" b="-79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64B31D8-644E-1323-B4F6-B6364F9C1FA7}"/>
              </a:ext>
            </a:extLst>
          </p:cNvPr>
          <p:cNvSpPr/>
          <p:nvPr/>
        </p:nvSpPr>
        <p:spPr>
          <a:xfrm>
            <a:off x="0" y="388609"/>
            <a:ext cx="5126625" cy="9038161"/>
          </a:xfrm>
          <a:custGeom>
            <a:avLst/>
            <a:gdLst/>
            <a:ahLst/>
            <a:cxnLst/>
            <a:rect l="l" t="t" r="r" b="b"/>
            <a:pathLst>
              <a:path w="8800909" h="9038161">
                <a:moveTo>
                  <a:pt x="0" y="0"/>
                </a:moveTo>
                <a:lnTo>
                  <a:pt x="8800908" y="0"/>
                </a:lnTo>
                <a:lnTo>
                  <a:pt x="8800908" y="9038160"/>
                </a:lnTo>
                <a:lnTo>
                  <a:pt x="0" y="903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671" r="-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7602" y="59448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</a:t>
            </a:r>
            <a:r>
              <a:rPr lang="en-US" sz="3899" i="1" spc="77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describe</a:t>
            </a: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Trinity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58198" y="2391761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Irrelevant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58338" y="3780507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Overly Complicated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3184" y="6110323"/>
            <a:ext cx="10530165" cy="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 spc="6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don’t need theology we just need Jesus.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58338" y="5254977"/>
            <a:ext cx="8211698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Unnecessary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6233456" y="3113757"/>
            <a:ext cx="2586340" cy="1905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>
            <a:off x="6250014" y="4607277"/>
            <a:ext cx="5109871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6233456" y="6081747"/>
            <a:ext cx="3508288" cy="0"/>
          </a:xfrm>
          <a:prstGeom prst="line">
            <a:avLst/>
          </a:prstGeom>
          <a:ln w="38100" cap="flat">
            <a:solidFill>
              <a:srgbClr val="FDC5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161E501E-E535-621F-5B96-2C38BFA26F3E}"/>
              </a:ext>
            </a:extLst>
          </p:cNvPr>
          <p:cNvSpPr/>
          <p:nvPr/>
        </p:nvSpPr>
        <p:spPr>
          <a:xfrm>
            <a:off x="0" y="-1"/>
            <a:ext cx="5979614" cy="1026795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55" b="-79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A2355A4-142D-CB6D-2847-789342D937DB}"/>
              </a:ext>
            </a:extLst>
          </p:cNvPr>
          <p:cNvSpPr/>
          <p:nvPr/>
        </p:nvSpPr>
        <p:spPr>
          <a:xfrm>
            <a:off x="0" y="388609"/>
            <a:ext cx="5126625" cy="9038161"/>
          </a:xfrm>
          <a:custGeom>
            <a:avLst/>
            <a:gdLst/>
            <a:ahLst/>
            <a:cxnLst/>
            <a:rect l="l" t="t" r="r" b="b"/>
            <a:pathLst>
              <a:path w="8800909" h="9038161">
                <a:moveTo>
                  <a:pt x="0" y="0"/>
                </a:moveTo>
                <a:lnTo>
                  <a:pt x="8800908" y="0"/>
                </a:lnTo>
                <a:lnTo>
                  <a:pt x="8800908" y="9038160"/>
                </a:lnTo>
                <a:lnTo>
                  <a:pt x="0" y="903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671" r="-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9964" y="1701255"/>
            <a:ext cx="14329003" cy="64755"/>
          </a:xfrm>
          <a:prstGeom prst="rect">
            <a:avLst/>
          </a:prstGeom>
          <a:solidFill>
            <a:srgbClr val="4C7FC8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7602" y="594484"/>
            <a:ext cx="821169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we </a:t>
            </a:r>
            <a:r>
              <a:rPr lang="en-US" sz="3899" i="1" spc="77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describe</a:t>
            </a:r>
            <a:r>
              <a:rPr lang="en-US" sz="3899" spc="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Trinity</a:t>
            </a:r>
            <a:r>
              <a:rPr lang="en-US" sz="3899" spc="77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01388" y="-76026"/>
            <a:ext cx="5378188" cy="18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0612" b="1" spc="382">
                <a:solidFill>
                  <a:srgbClr val="FDC53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9262" y="3812866"/>
            <a:ext cx="9150409" cy="248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3"/>
              </a:lnSpc>
            </a:pPr>
            <a:r>
              <a:rPr lang="en-US" sz="7589" b="1" spc="273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 COMPREHENDIS NON EST DEUS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09262" y="6520597"/>
            <a:ext cx="8643747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spc="54">
                <a:solidFill>
                  <a:srgbClr val="FDC535"/>
                </a:solidFill>
                <a:latin typeface="Roboto"/>
                <a:ea typeface="Roboto"/>
                <a:cs typeface="Roboto"/>
                <a:sym typeface="Roboto"/>
              </a:rPr>
              <a:t>If you can get your mind around it, it's not God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71BFA17-BC55-06BB-E189-F72A04E73A5E}"/>
              </a:ext>
            </a:extLst>
          </p:cNvPr>
          <p:cNvSpPr/>
          <p:nvPr/>
        </p:nvSpPr>
        <p:spPr>
          <a:xfrm>
            <a:off x="0" y="-1"/>
            <a:ext cx="5979614" cy="10267951"/>
          </a:xfrm>
          <a:custGeom>
            <a:avLst/>
            <a:gdLst/>
            <a:ahLst/>
            <a:cxnLst/>
            <a:rect l="l" t="t" r="r" b="b"/>
            <a:pathLst>
              <a:path w="11959227" h="11879498">
                <a:moveTo>
                  <a:pt x="0" y="0"/>
                </a:moveTo>
                <a:lnTo>
                  <a:pt x="11959226" y="0"/>
                </a:lnTo>
                <a:lnTo>
                  <a:pt x="11959226" y="11879498"/>
                </a:lnTo>
                <a:lnTo>
                  <a:pt x="0" y="1187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000" t="-7755" b="-79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D71A0CB-9E13-9D54-BD04-071FA3020546}"/>
              </a:ext>
            </a:extLst>
          </p:cNvPr>
          <p:cNvSpPr/>
          <p:nvPr/>
        </p:nvSpPr>
        <p:spPr>
          <a:xfrm>
            <a:off x="0" y="388609"/>
            <a:ext cx="5126625" cy="9038161"/>
          </a:xfrm>
          <a:custGeom>
            <a:avLst/>
            <a:gdLst/>
            <a:ahLst/>
            <a:cxnLst/>
            <a:rect l="l" t="t" r="r" b="b"/>
            <a:pathLst>
              <a:path w="8800909" h="9038161">
                <a:moveTo>
                  <a:pt x="0" y="0"/>
                </a:moveTo>
                <a:lnTo>
                  <a:pt x="8800908" y="0"/>
                </a:lnTo>
                <a:lnTo>
                  <a:pt x="8800908" y="9038160"/>
                </a:lnTo>
                <a:lnTo>
                  <a:pt x="0" y="9038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671" r="-1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1379</Words>
  <Application>Microsoft Macintosh PowerPoint</Application>
  <PresentationFormat>Custom</PresentationFormat>
  <Paragraphs>187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Gotham Bold</vt:lpstr>
      <vt:lpstr>Calibri (MS) Bold</vt:lpstr>
      <vt:lpstr>Calibri (MS) Bold Italics</vt:lpstr>
      <vt:lpstr>Roboto Bold Italics</vt:lpstr>
      <vt:lpstr>Roboto Italics</vt:lpstr>
      <vt:lpstr>Roboto</vt:lpstr>
      <vt:lpstr>Arial</vt:lpstr>
      <vt:lpstr>Gellatio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God: One (For Moodle)</dc:title>
  <cp:lastModifiedBy>Jack Driver-Szekely</cp:lastModifiedBy>
  <cp:revision>2</cp:revision>
  <dcterms:created xsi:type="dcterms:W3CDTF">2006-08-16T00:00:00Z</dcterms:created>
  <dcterms:modified xsi:type="dcterms:W3CDTF">2026-01-26T13:29:54Z</dcterms:modified>
  <dc:identifier>DAGk93xmIL4</dc:identifier>
</cp:coreProperties>
</file>