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92"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93"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01" name="Title Text"/>
          <p:cNvSpPr txBox="1"/>
          <p:nvPr>
            <p:ph type="title"/>
          </p:nvPr>
        </p:nvSpPr>
        <p:spPr>
          <a:prstGeom prst="rect">
            <a:avLst/>
          </a:prstGeom>
        </p:spPr>
        <p:txBody>
          <a:bodyPr/>
          <a:lstStyle/>
          <a:p>
            <a:pPr/>
            <a:r>
              <a:t>Title Text</a:t>
            </a:r>
          </a:p>
        </p:txBody>
      </p:sp>
      <p:sp>
        <p:nvSpPr>
          <p:cNvPr id="10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FFFFFF"/>
        </a:solidFill>
      </p:bgPr>
    </p:bg>
    <p:spTree>
      <p:nvGrpSpPr>
        <p:cNvPr id="1" name=""/>
        <p:cNvGrpSpPr/>
        <p:nvPr/>
      </p:nvGrpSpPr>
      <p:grpSpPr>
        <a:xfrm>
          <a:off x="0" y="0"/>
          <a:ext cx="0" cy="0"/>
          <a:chOff x="0" y="0"/>
          <a:chExt cx="0" cy="0"/>
        </a:xfrm>
      </p:grpSpPr>
      <p:sp>
        <p:nvSpPr>
          <p:cNvPr id="110"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111"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FFFFFF"/>
        </a:solidFill>
      </p:bgPr>
    </p:bg>
    <p:spTree>
      <p:nvGrpSpPr>
        <p:cNvPr id="1" name=""/>
        <p:cNvGrpSpPr/>
        <p:nvPr/>
      </p:nvGrpSpPr>
      <p:grpSpPr>
        <a:xfrm>
          <a:off x="0" y="0"/>
          <a:ext cx="0" cy="0"/>
          <a:chOff x="0" y="0"/>
          <a:chExt cx="0" cy="0"/>
        </a:xfrm>
      </p:grpSpPr>
      <p:sp>
        <p:nvSpPr>
          <p:cNvPr id="119" name="Title Text"/>
          <p:cNvSpPr txBox="1"/>
          <p:nvPr>
            <p:ph type="title"/>
          </p:nvPr>
        </p:nvSpPr>
        <p:spPr>
          <a:prstGeom prst="rect">
            <a:avLst/>
          </a:prstGeom>
        </p:spPr>
        <p:txBody>
          <a:bodyPr/>
          <a:lstStyle/>
          <a:p>
            <a:pPr/>
            <a:r>
              <a:t>Title Text</a:t>
            </a:r>
          </a:p>
        </p:txBody>
      </p:sp>
      <p:sp>
        <p:nvSpPr>
          <p:cNvPr id="120"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solidFill>
          <a:srgbClr val="FFFFFF"/>
        </a:solidFill>
      </p:bgPr>
    </p:bg>
    <p:spTree>
      <p:nvGrpSpPr>
        <p:cNvPr id="1" name=""/>
        <p:cNvGrpSpPr/>
        <p:nvPr/>
      </p:nvGrpSpPr>
      <p:grpSpPr>
        <a:xfrm>
          <a:off x="0" y="0"/>
          <a:ext cx="0" cy="0"/>
          <a:chOff x="0" y="0"/>
          <a:chExt cx="0" cy="0"/>
        </a:xfrm>
      </p:grpSpPr>
      <p:sp>
        <p:nvSpPr>
          <p:cNvPr id="128" name="Title Text"/>
          <p:cNvSpPr txBox="1"/>
          <p:nvPr>
            <p:ph type="title"/>
          </p:nvPr>
        </p:nvSpPr>
        <p:spPr>
          <a:xfrm>
            <a:off x="839787" y="365125"/>
            <a:ext cx="10515601" cy="1325563"/>
          </a:xfrm>
          <a:prstGeom prst="rect">
            <a:avLst/>
          </a:prstGeom>
        </p:spPr>
        <p:txBody>
          <a:bodyPr/>
          <a:lstStyle/>
          <a:p>
            <a:pPr/>
            <a:r>
              <a:t>Title Text</a:t>
            </a:r>
          </a:p>
        </p:txBody>
      </p:sp>
      <p:sp>
        <p:nvSpPr>
          <p:cNvPr id="129"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0"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38" name="Title Text"/>
          <p:cNvSpPr txBox="1"/>
          <p:nvPr>
            <p:ph type="title"/>
          </p:nvPr>
        </p:nvSpPr>
        <p:spPr>
          <a:prstGeom prst="rect">
            <a:avLst/>
          </a:prstGeom>
        </p:spPr>
        <p:txBody>
          <a:bodyPr/>
          <a:lstStyle/>
          <a:p>
            <a:pPr/>
            <a:r>
              <a:t>Title Text</a:t>
            </a: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solidFill>
          <a:srgbClr val="FFFFFF"/>
        </a:solidFill>
      </p:bgPr>
    </p:bg>
    <p:spTree>
      <p:nvGrpSpPr>
        <p:cNvPr id="1" name=""/>
        <p:cNvGrpSpPr/>
        <p:nvPr/>
      </p:nvGrpSpPr>
      <p:grpSpPr>
        <a:xfrm>
          <a:off x="0" y="0"/>
          <a:ext cx="0" cy="0"/>
          <a:chOff x="0" y="0"/>
          <a:chExt cx="0" cy="0"/>
        </a:xfrm>
      </p:grpSpPr>
      <p:sp>
        <p:nvSpPr>
          <p:cNvPr id="15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54"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55"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solidFill>
          <a:srgbClr val="FFFFFF"/>
        </a:solidFill>
      </p:bgPr>
    </p:bg>
    <p:spTree>
      <p:nvGrpSpPr>
        <p:cNvPr id="1" name=""/>
        <p:cNvGrpSpPr/>
        <p:nvPr/>
      </p:nvGrpSpPr>
      <p:grpSpPr>
        <a:xfrm>
          <a:off x="0" y="0"/>
          <a:ext cx="0" cy="0"/>
          <a:chOff x="0" y="0"/>
          <a:chExt cx="0" cy="0"/>
        </a:xfrm>
      </p:grpSpPr>
      <p:sp>
        <p:nvSpPr>
          <p:cNvPr id="16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64"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165"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5" name="Title 1"/>
          <p:cNvSpPr txBox="1"/>
          <p:nvPr>
            <p:ph type="ctrTitle"/>
          </p:nvPr>
        </p:nvSpPr>
        <p:spPr>
          <a:xfrm>
            <a:off x="3618384" y="2739795"/>
            <a:ext cx="7965559" cy="784747"/>
          </a:xfrm>
          <a:prstGeom prst="rect">
            <a:avLst/>
          </a:prstGeom>
        </p:spPr>
        <p:txBody>
          <a:bodyPr/>
          <a:lstStyle>
            <a:lvl1pPr algn="r">
              <a:defRPr b="1" sz="4200">
                <a:solidFill>
                  <a:srgbClr val="FFFFFF"/>
                </a:solidFill>
                <a:latin typeface="Poppins"/>
                <a:ea typeface="Poppins"/>
                <a:cs typeface="Poppins"/>
                <a:sym typeface="Poppins"/>
              </a:defRPr>
            </a:lvl1pPr>
          </a:lstStyle>
          <a:p>
            <a:pPr/>
            <a:r>
              <a:t>How to Unpack the Bible</a:t>
            </a:r>
          </a:p>
        </p:txBody>
      </p:sp>
      <p:sp>
        <p:nvSpPr>
          <p:cNvPr id="176" name="Subtitle 2"/>
          <p:cNvSpPr txBox="1"/>
          <p:nvPr>
            <p:ph type="subTitle" sz="quarter" idx="1"/>
          </p:nvPr>
        </p:nvSpPr>
        <p:spPr>
          <a:xfrm>
            <a:off x="5780675" y="3637031"/>
            <a:ext cx="5803268" cy="484600"/>
          </a:xfrm>
          <a:prstGeom prst="rect">
            <a:avLst/>
          </a:prstGeom>
        </p:spPr>
        <p:txBody>
          <a:bodyPr/>
          <a:lstStyle>
            <a:lvl1pPr algn="r">
              <a:defRPr>
                <a:solidFill>
                  <a:srgbClr val="FFFFFF"/>
                </a:solidFill>
                <a:latin typeface="Poppins"/>
                <a:ea typeface="Poppins"/>
                <a:cs typeface="Poppins"/>
                <a:sym typeface="Poppins"/>
              </a:defRPr>
            </a:lvl1pPr>
          </a:lstStyle>
          <a:p>
            <a:pPr/>
            <a:r>
              <a:t>Dr. Jared Neusch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Discussion</a:t>
            </a:r>
          </a:p>
        </p:txBody>
      </p:sp>
      <p:sp>
        <p:nvSpPr>
          <p:cNvPr id="203" name="Content Placeholder 2"/>
          <p:cNvSpPr txBox="1"/>
          <p:nvPr/>
        </p:nvSpPr>
        <p:spPr>
          <a:xfrm>
            <a:off x="1010510" y="2483172"/>
            <a:ext cx="10170980" cy="189165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90000"/>
              </a:lnSpc>
              <a:spcBef>
                <a:spcPts val="1000"/>
              </a:spcBef>
              <a:defRPr sz="3200">
                <a:solidFill>
                  <a:srgbClr val="FFFFFF"/>
                </a:solidFill>
                <a:latin typeface="Poppins"/>
                <a:ea typeface="Poppins"/>
                <a:cs typeface="Poppins"/>
                <a:sym typeface="Poppins"/>
              </a:defRPr>
            </a:lvl1pPr>
          </a:lstStyle>
          <a:p>
            <a:pPr/>
            <a:r>
              <a:t>How has the doctrine of inspiration impacted the way you have read and interpreted the Bible?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Christ-centered Hermeneutics </a:t>
            </a:r>
          </a:p>
        </p:txBody>
      </p:sp>
      <p:sp>
        <p:nvSpPr>
          <p:cNvPr id="206" name="Content Placeholder 2"/>
          <p:cNvSpPr txBox="1"/>
          <p:nvPr/>
        </p:nvSpPr>
        <p:spPr>
          <a:xfrm>
            <a:off x="1111699" y="2105025"/>
            <a:ext cx="1017098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The Road to Emmaus (Luke 24)</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Luke 24:25-27 “Then he said to them, ‘Oh, how foolish you are, and how slow of heart to believe all that the prophets have declared! 26 Was it not necessary that the Messiah should suffer these things and then enter into his glory?’ 27 Then beginning with Moses and all the prophets, he interpreted to them the things about himself in all the scriptures.”</a:t>
            </a:r>
            <a:endParaRPr sz="2000"/>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Christ-centered Hermeneutics </a:t>
            </a:r>
          </a:p>
        </p:txBody>
      </p:sp>
      <p:sp>
        <p:nvSpPr>
          <p:cNvPr id="209" name="Content Placeholder 2"/>
          <p:cNvSpPr txBox="1"/>
          <p:nvPr/>
        </p:nvSpPr>
        <p:spPr>
          <a:xfrm>
            <a:off x="781499" y="1978025"/>
            <a:ext cx="1017098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67462" indent="-267462" defTabSz="713231">
              <a:lnSpc>
                <a:spcPct val="90000"/>
              </a:lnSpc>
              <a:spcBef>
                <a:spcPts val="700"/>
              </a:spcBef>
              <a:buSzPct val="100000"/>
              <a:buFont typeface="Arial"/>
              <a:buChar char="•"/>
              <a:defRPr sz="2262">
                <a:solidFill>
                  <a:srgbClr val="FFFFFF"/>
                </a:solidFill>
                <a:latin typeface="Poppins"/>
                <a:ea typeface="Poppins"/>
                <a:cs typeface="Poppins"/>
                <a:sym typeface="Poppins"/>
              </a:defRPr>
            </a:pPr>
            <a:r>
              <a:t>John 1:17-18 “The law indeed was given through Moses; grace and truth came through Jesus Christ. 18 No one has ever seen God. It is the only Son, himself God, who is close to the Father’s heart, who has made him known.”</a:t>
            </a:r>
            <a:br/>
            <a:endParaRPr>
              <a:solidFill>
                <a:srgbClr val="444444"/>
              </a:solidFill>
            </a:endParaRPr>
          </a:p>
          <a:p>
            <a:pPr marL="267462" indent="-267462" defTabSz="713231">
              <a:lnSpc>
                <a:spcPct val="90000"/>
              </a:lnSpc>
              <a:spcBef>
                <a:spcPts val="700"/>
              </a:spcBef>
              <a:buSzPct val="100000"/>
              <a:buFont typeface="Arial"/>
              <a:buChar char="•"/>
              <a:defRPr sz="2262">
                <a:solidFill>
                  <a:srgbClr val="FFFFFF"/>
                </a:solidFill>
                <a:latin typeface="Poppins"/>
                <a:ea typeface="Poppins"/>
                <a:cs typeface="Poppins"/>
                <a:sym typeface="Poppins"/>
              </a:defRPr>
            </a:pPr>
            <a:r>
              <a:t>Hebrews 1:1-4 “Long ago God spoke to our ancestors in many and various ways by the prophets, 2</a:t>
            </a:r>
            <a:r>
              <a:rPr b="1"/>
              <a:t> </a:t>
            </a:r>
            <a:r>
              <a:t>but in these last days he has spoken to us by a Son, whom he appointed heir of all things, through whom he also created the worlds. 3</a:t>
            </a:r>
            <a:r>
              <a:rPr b="1"/>
              <a:t> </a:t>
            </a:r>
            <a:r>
              <a:t>He is the reflection of God’s glory and the exact imprint of God’s very being, and he sustains all things by his powerful word. When he had made purification for sins, he sat down at the right hand of the Majesty on high, 4</a:t>
            </a:r>
            <a:r>
              <a:rPr b="1"/>
              <a:t> </a:t>
            </a:r>
            <a:r>
              <a:t>having become as much superior to angels as the name he has inherited is more excellent than theirs.”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But how?</a:t>
            </a:r>
          </a:p>
        </p:txBody>
      </p:sp>
      <p:sp>
        <p:nvSpPr>
          <p:cNvPr id="212" name="Content Placeholder 2"/>
          <p:cNvSpPr txBox="1"/>
          <p:nvPr/>
        </p:nvSpPr>
        <p:spPr>
          <a:xfrm>
            <a:off x="1010510" y="2651125"/>
            <a:ext cx="10170980" cy="24269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Journey with the Holy Spirit</a:t>
            </a:r>
            <a:endParaRPr sz="1466">
              <a:solidFill>
                <a:srgbClr val="444444"/>
              </a:solidFill>
            </a:endParaRP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Find resources by those in the church practicing this</a:t>
            </a:r>
            <a:endParaRPr sz="1466">
              <a:solidFill>
                <a:srgbClr val="444444"/>
              </a:solidFill>
            </a:endParaRP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Observe Paul </a:t>
            </a:r>
            <a:endParaRPr sz="1466">
              <a:solidFill>
                <a:srgbClr val="444444"/>
              </a:solidFill>
            </a:endParaRPr>
          </a:p>
          <a:p>
            <a:pPr marL="500742" indent="-195942" defTabSz="457200">
              <a:lnSpc>
                <a:spcPts val="3700"/>
              </a:lnSpc>
              <a:spcBef>
                <a:spcPts val="1300"/>
              </a:spcBef>
              <a:buSzPct val="100000"/>
              <a:buFont typeface="Arial"/>
              <a:buChar char="•"/>
              <a:defRPr sz="1600">
                <a:solidFill>
                  <a:srgbClr val="000000">
                    <a:alpha val="84706"/>
                  </a:srgbClr>
                </a:solidFill>
                <a:latin typeface="Times Roman"/>
                <a:ea typeface="Times Roman"/>
                <a:cs typeface="Times Roman"/>
                <a:sym typeface="Times Roman"/>
              </a:defRPr>
            </a:pPr>
            <a:endParaRPr sz="2000"/>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le 1"/>
          <p:cNvSpPr txBox="1"/>
          <p:nvPr/>
        </p:nvSpPr>
        <p:spPr>
          <a:xfrm>
            <a:off x="883919" y="615186"/>
            <a:ext cx="104241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What is it? </a:t>
            </a:r>
          </a:p>
        </p:txBody>
      </p:sp>
      <p:sp>
        <p:nvSpPr>
          <p:cNvPr id="179" name="Content Placeholder 2"/>
          <p:cNvSpPr txBox="1"/>
          <p:nvPr/>
        </p:nvSpPr>
        <p:spPr>
          <a:xfrm>
            <a:off x="1137099" y="1825625"/>
            <a:ext cx="10170981"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Best selling book of all time (5 billion and counting)</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Translated into over 700 languages</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It’s a library of 66 books</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Written over the course of at least 1000 years.</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Written by 35-40 different original authors.</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Several genres</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It has been on a journey</a:t>
            </a:r>
            <a:endParaRPr sz="200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Someone else’s mail </a:t>
            </a:r>
          </a:p>
        </p:txBody>
      </p:sp>
      <p:pic>
        <p:nvPicPr>
          <p:cNvPr id="182" name="Image" descr="Image"/>
          <p:cNvPicPr>
            <a:picLocks noChangeAspect="1"/>
          </p:cNvPicPr>
          <p:nvPr/>
        </p:nvPicPr>
        <p:blipFill>
          <a:blip r:embed="rId2">
            <a:extLst/>
          </a:blip>
          <a:stretch>
            <a:fillRect/>
          </a:stretch>
        </p:blipFill>
        <p:spPr>
          <a:xfrm>
            <a:off x="3029126" y="1689100"/>
            <a:ext cx="6133748" cy="493366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Discussion</a:t>
            </a:r>
          </a:p>
        </p:txBody>
      </p:sp>
      <p:sp>
        <p:nvSpPr>
          <p:cNvPr id="185" name="Content Placeholder 2"/>
          <p:cNvSpPr txBox="1"/>
          <p:nvPr/>
        </p:nvSpPr>
        <p:spPr>
          <a:xfrm>
            <a:off x="3588585" y="2016125"/>
            <a:ext cx="501483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nSpc>
                <a:spcPct val="90000"/>
              </a:lnSpc>
              <a:spcBef>
                <a:spcPts val="1000"/>
              </a:spcBef>
              <a:defRPr sz="2800">
                <a:solidFill>
                  <a:srgbClr val="FFFFFF"/>
                </a:solidFill>
                <a:latin typeface="Poppins"/>
                <a:ea typeface="Poppins"/>
                <a:cs typeface="Poppins"/>
                <a:sym typeface="Poppins"/>
              </a:defRPr>
            </a:pPr>
            <a:endParaRPr sz="2000"/>
          </a:p>
          <a:p>
            <a:pPr>
              <a:lnSpc>
                <a:spcPct val="90000"/>
              </a:lnSpc>
              <a:spcBef>
                <a:spcPts val="1000"/>
              </a:spcBef>
              <a:defRPr sz="2400">
                <a:solidFill>
                  <a:srgbClr val="FFFFFF"/>
                </a:solidFill>
                <a:latin typeface="Poppins"/>
                <a:ea typeface="Poppins"/>
                <a:cs typeface="Poppins"/>
                <a:sym typeface="Poppins"/>
              </a:defRPr>
            </a:pPr>
            <a:endParaRPr sz="2000"/>
          </a:p>
          <a:p>
            <a:pPr>
              <a:lnSpc>
                <a:spcPct val="90000"/>
              </a:lnSpc>
              <a:spcBef>
                <a:spcPts val="1000"/>
              </a:spcBef>
              <a:defRPr sz="2400">
                <a:solidFill>
                  <a:srgbClr val="FFFFFF"/>
                </a:solidFill>
                <a:latin typeface="Poppins"/>
                <a:ea typeface="Poppins"/>
                <a:cs typeface="Poppins"/>
                <a:sym typeface="Poppins"/>
              </a:defRPr>
            </a:pPr>
            <a:endParaRPr sz="2000"/>
          </a:p>
          <a:p>
            <a:pPr>
              <a:lnSpc>
                <a:spcPct val="90000"/>
              </a:lnSpc>
              <a:spcBef>
                <a:spcPts val="1000"/>
              </a:spcBef>
              <a:defRPr b="1" sz="4000">
                <a:solidFill>
                  <a:srgbClr val="FFFFFF"/>
                </a:solidFill>
                <a:latin typeface="Poppins"/>
                <a:ea typeface="Poppins"/>
                <a:cs typeface="Poppins"/>
                <a:sym typeface="Poppins"/>
              </a:defRPr>
            </a:pPr>
            <a:r>
              <a:t>Why do you read it?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ontent Placeholder 2"/>
          <p:cNvSpPr txBox="1"/>
          <p:nvPr/>
        </p:nvSpPr>
        <p:spPr>
          <a:xfrm>
            <a:off x="1035885" y="2638425"/>
            <a:ext cx="10796257"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90000"/>
              </a:lnSpc>
              <a:spcBef>
                <a:spcPts val="1000"/>
              </a:spcBef>
              <a:defRPr sz="3600">
                <a:solidFill>
                  <a:srgbClr val="FFFFFF"/>
                </a:solidFill>
                <a:latin typeface="Poppins"/>
                <a:ea typeface="Poppins"/>
                <a:cs typeface="Poppins"/>
                <a:sym typeface="Poppins"/>
              </a:defRPr>
            </a:lvl1pPr>
          </a:lstStyle>
          <a:p>
            <a:pPr/>
            <a:r>
              <a:t>How do we read with a healthy, life-giving interpretation?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Brief History of Interpretation</a:t>
            </a:r>
          </a:p>
        </p:txBody>
      </p:sp>
      <p:sp>
        <p:nvSpPr>
          <p:cNvPr id="190" name="Content Placeholder 2"/>
          <p:cNvSpPr txBox="1"/>
          <p:nvPr/>
        </p:nvSpPr>
        <p:spPr>
          <a:xfrm>
            <a:off x="1137099" y="1825625"/>
            <a:ext cx="1017098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Martin Luther - </a:t>
            </a:r>
            <a:r>
              <a:rPr i="1"/>
              <a:t>Sola Scriptura</a:t>
            </a:r>
            <a:endParaRPr i="1"/>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Pietism</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The Enlightenment</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Biblical Criticism</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endParaRPr sz="2000"/>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nvSpPr>
        <p:spPr>
          <a:xfrm>
            <a:off x="883919" y="640586"/>
            <a:ext cx="10424161" cy="6756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3800">
                <a:solidFill>
                  <a:srgbClr val="FFFFFF"/>
                </a:solidFill>
                <a:latin typeface="Poppins"/>
                <a:ea typeface="Poppins"/>
                <a:cs typeface="Poppins"/>
                <a:sym typeface="Poppins"/>
              </a:defRPr>
            </a:lvl1pPr>
          </a:lstStyle>
          <a:p>
            <a:pPr/>
            <a:r>
              <a:t>The Chicago Statement on Biblical Inerrancy</a:t>
            </a:r>
          </a:p>
        </p:txBody>
      </p:sp>
      <p:pic>
        <p:nvPicPr>
          <p:cNvPr id="193" name="Image" descr="Image"/>
          <p:cNvPicPr>
            <a:picLocks noChangeAspect="1"/>
          </p:cNvPicPr>
          <p:nvPr/>
        </p:nvPicPr>
        <p:blipFill>
          <a:blip r:embed="rId2">
            <a:extLst/>
          </a:blip>
          <a:stretch>
            <a:fillRect/>
          </a:stretch>
        </p:blipFill>
        <p:spPr>
          <a:xfrm>
            <a:off x="7388055" y="4489189"/>
            <a:ext cx="4379897" cy="2203809"/>
          </a:xfrm>
          <a:prstGeom prst="rect">
            <a:avLst/>
          </a:prstGeom>
          <a:ln w="12700">
            <a:miter lim="400000"/>
          </a:ln>
        </p:spPr>
      </p:pic>
      <p:sp>
        <p:nvSpPr>
          <p:cNvPr id="194" name="Content Placeholder 2"/>
          <p:cNvSpPr txBox="1"/>
          <p:nvPr/>
        </p:nvSpPr>
        <p:spPr>
          <a:xfrm>
            <a:off x="573898" y="1647825"/>
            <a:ext cx="11044204"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60546" indent="-360546" defTabSz="397763">
              <a:buSzPct val="100000"/>
              <a:buAutoNum type="arabicPeriod" startAt="1"/>
              <a:defRPr sz="2523">
                <a:solidFill>
                  <a:srgbClr val="FFFFFF"/>
                </a:solidFill>
                <a:latin typeface="Poppins"/>
                <a:ea typeface="Poppins"/>
                <a:cs typeface="Poppins"/>
                <a:sym typeface="Poppins"/>
              </a:defRPr>
            </a:pPr>
            <a:r>
              <a:t>God, who is Truth, inspired Scripture to reveal Himself to humanity through Jesus as Creator, Redeemer, and Judge.</a:t>
            </a:r>
          </a:p>
          <a:p>
            <a:pPr marL="360546" indent="-360546" defTabSz="397763">
              <a:buSzPct val="100000"/>
              <a:buAutoNum type="arabicPeriod" startAt="1"/>
              <a:defRPr sz="2523">
                <a:solidFill>
                  <a:srgbClr val="FFFFFF"/>
                </a:solidFill>
                <a:latin typeface="Poppins"/>
                <a:ea typeface="Poppins"/>
                <a:cs typeface="Poppins"/>
                <a:sym typeface="Poppins"/>
              </a:defRPr>
            </a:pPr>
            <a:r>
              <a:t>Scripture, God's infallible Word, is to be believed, obeyed, and embraced in all it affirms, commands, and promises.</a:t>
            </a:r>
          </a:p>
          <a:p>
            <a:pPr marL="360546" indent="-360546" defTabSz="397763">
              <a:buSzPct val="100000"/>
              <a:buAutoNum type="arabicPeriod" startAt="1"/>
              <a:defRPr sz="2523">
                <a:solidFill>
                  <a:srgbClr val="FFFFFF"/>
                </a:solidFill>
                <a:latin typeface="Poppins"/>
                <a:ea typeface="Poppins"/>
                <a:cs typeface="Poppins"/>
                <a:sym typeface="Poppins"/>
              </a:defRPr>
            </a:pPr>
            <a:r>
              <a:t>The Holy Spirit, Scripture's Author, confirms it to us and enables us to understand it.</a:t>
            </a:r>
          </a:p>
          <a:p>
            <a:pPr marL="360546" indent="-360546" defTabSz="397763">
              <a:buSzPct val="100000"/>
              <a:buAutoNum type="arabicPeriod" startAt="1"/>
              <a:defRPr sz="2523">
                <a:solidFill>
                  <a:srgbClr val="FFFFFF"/>
                </a:solidFill>
                <a:latin typeface="Poppins"/>
                <a:ea typeface="Poppins"/>
                <a:cs typeface="Poppins"/>
                <a:sym typeface="Poppins"/>
              </a:defRPr>
            </a:pPr>
            <a:r>
              <a:t>Scripture, entirely God-given, is without error in all its teachings, from creation to history and salvation.</a:t>
            </a:r>
          </a:p>
          <a:p>
            <a:pPr marL="360546" indent="-360546" defTabSz="397763">
              <a:buSzPct val="100000"/>
              <a:buAutoNum type="arabicPeriod" startAt="1"/>
              <a:defRPr sz="2523">
                <a:solidFill>
                  <a:srgbClr val="FFFFFF"/>
                </a:solidFill>
                <a:latin typeface="Poppins"/>
                <a:ea typeface="Poppins"/>
                <a:cs typeface="Poppins"/>
                <a:sym typeface="Poppins"/>
              </a:defRPr>
            </a:pPr>
            <a:r>
              <a:t>If the idea of biblical inerrancy is limited at </a:t>
            </a:r>
            <a:br/>
            <a:r>
              <a:t>all, the Bible’s authority is weakened, and </a:t>
            </a:r>
            <a:br/>
            <a:r>
              <a:t>this will harm the church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Inspiration</a:t>
            </a:r>
          </a:p>
        </p:txBody>
      </p:sp>
      <p:sp>
        <p:nvSpPr>
          <p:cNvPr id="197" name="Content Placeholder 2"/>
          <p:cNvSpPr txBox="1"/>
          <p:nvPr/>
        </p:nvSpPr>
        <p:spPr>
          <a:xfrm>
            <a:off x="883099" y="2313880"/>
            <a:ext cx="10170980" cy="22302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457200">
              <a:defRPr sz="2600">
                <a:solidFill>
                  <a:srgbClr val="FFFFFF"/>
                </a:solidFill>
                <a:latin typeface="Poppins"/>
                <a:ea typeface="Poppins"/>
                <a:cs typeface="Poppins"/>
                <a:sym typeface="Poppins"/>
              </a:defRPr>
            </a:pPr>
            <a:r>
              <a:t>2 Timothy 3:16-17 - All scripture is θεόπνευστος (theopneustos) and is useful for teaching, for reproof, for correction, and for training in righteousness, </a:t>
            </a:r>
            <a:r>
              <a:rPr b="1"/>
              <a:t>17 </a:t>
            </a:r>
            <a:r>
              <a:t>so that the person of God may be proficient, equipped for every good work.</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le 1"/>
          <p:cNvSpPr txBox="1"/>
          <p:nvPr/>
        </p:nvSpPr>
        <p:spPr>
          <a:xfrm>
            <a:off x="883919" y="615187"/>
            <a:ext cx="10424161"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nSpc>
                <a:spcPct val="90000"/>
              </a:lnSpc>
              <a:defRPr b="1" sz="4000">
                <a:solidFill>
                  <a:srgbClr val="FFFFFF"/>
                </a:solidFill>
                <a:latin typeface="Poppins"/>
                <a:ea typeface="Poppins"/>
                <a:cs typeface="Poppins"/>
                <a:sym typeface="Poppins"/>
              </a:defRPr>
            </a:lvl1pPr>
          </a:lstStyle>
          <a:p>
            <a:pPr/>
            <a:r>
              <a:t>theopneustos</a:t>
            </a:r>
          </a:p>
        </p:txBody>
      </p:sp>
      <p:sp>
        <p:nvSpPr>
          <p:cNvPr id="200" name="Content Placeholder 2"/>
          <p:cNvSpPr txBox="1"/>
          <p:nvPr/>
        </p:nvSpPr>
        <p:spPr>
          <a:xfrm>
            <a:off x="1137099" y="1825625"/>
            <a:ext cx="1017098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Greek: Theo (God) - pneustos (breathed)</a:t>
            </a: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Latin: in + spirare = to breath into</a:t>
            </a:r>
            <a:br/>
            <a:br/>
            <a:r>
              <a:t>Genesis 2:7, “then the Lord God formed man from the dust of the ground and breathed into his nostrils the breath of life, and the man became a living being.”</a:t>
            </a:r>
            <a:br/>
          </a:p>
          <a:p>
            <a:pPr marL="342900" indent="-342900">
              <a:lnSpc>
                <a:spcPct val="90000"/>
              </a:lnSpc>
              <a:spcBef>
                <a:spcPts val="1000"/>
              </a:spcBef>
              <a:buSzPct val="100000"/>
              <a:buFont typeface="Arial"/>
              <a:buChar char="•"/>
              <a:defRPr sz="2800">
                <a:solidFill>
                  <a:srgbClr val="FFFFFF"/>
                </a:solidFill>
                <a:latin typeface="Poppins"/>
                <a:ea typeface="Poppins"/>
                <a:cs typeface="Poppins"/>
                <a:sym typeface="Poppins"/>
              </a:defRPr>
            </a:pPr>
            <a:r>
              <a:t>Life-giving</a:t>
            </a:r>
            <a:endParaRPr sz="2000"/>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