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2" name="Shape 172"/>
          <p:cNvSpPr/>
          <p:nvPr>
            <p:ph type="sldImg"/>
          </p:nvPr>
        </p:nvSpPr>
        <p:spPr>
          <a:xfrm>
            <a:off x="1143000" y="685800"/>
            <a:ext cx="4572000" cy="3429000"/>
          </a:xfrm>
          <a:prstGeom prst="rect">
            <a:avLst/>
          </a:prstGeom>
        </p:spPr>
        <p:txBody>
          <a:bodyPr/>
          <a:lstStyle/>
          <a:p>
            <a:pPr/>
          </a:p>
        </p:txBody>
      </p:sp>
      <p:sp>
        <p:nvSpPr>
          <p:cNvPr id="173" name="Shape 17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sp>
        <p:nvSpPr>
          <p:cNvPr id="92"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93"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sp>
        <p:nvSpPr>
          <p:cNvPr id="101" name="Title Text"/>
          <p:cNvSpPr txBox="1"/>
          <p:nvPr>
            <p:ph type="title"/>
          </p:nvPr>
        </p:nvSpPr>
        <p:spPr>
          <a:prstGeom prst="rect">
            <a:avLst/>
          </a:prstGeom>
        </p:spPr>
        <p:txBody>
          <a:bodyPr/>
          <a:lstStyle/>
          <a:p>
            <a:pPr/>
            <a:r>
              <a:t>Title Text</a:t>
            </a:r>
          </a:p>
        </p:txBody>
      </p:sp>
      <p:sp>
        <p:nvSpPr>
          <p:cNvPr id="102"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bg>
      <p:bgPr>
        <a:solidFill>
          <a:srgbClr val="FFFFFF"/>
        </a:solidFill>
      </p:bgPr>
    </p:bg>
    <p:spTree>
      <p:nvGrpSpPr>
        <p:cNvPr id="1" name=""/>
        <p:cNvGrpSpPr/>
        <p:nvPr/>
      </p:nvGrpSpPr>
      <p:grpSpPr>
        <a:xfrm>
          <a:off x="0" y="0"/>
          <a:ext cx="0" cy="0"/>
          <a:chOff x="0" y="0"/>
          <a:chExt cx="0" cy="0"/>
        </a:xfrm>
      </p:grpSpPr>
      <p:sp>
        <p:nvSpPr>
          <p:cNvPr id="110"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111"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bg>
      <p:bgPr>
        <a:solidFill>
          <a:srgbClr val="FFFFFF"/>
        </a:solidFill>
      </p:bgPr>
    </p:bg>
    <p:spTree>
      <p:nvGrpSpPr>
        <p:cNvPr id="1" name=""/>
        <p:cNvGrpSpPr/>
        <p:nvPr/>
      </p:nvGrpSpPr>
      <p:grpSpPr>
        <a:xfrm>
          <a:off x="0" y="0"/>
          <a:ext cx="0" cy="0"/>
          <a:chOff x="0" y="0"/>
          <a:chExt cx="0" cy="0"/>
        </a:xfrm>
      </p:grpSpPr>
      <p:sp>
        <p:nvSpPr>
          <p:cNvPr id="119" name="Title Text"/>
          <p:cNvSpPr txBox="1"/>
          <p:nvPr>
            <p:ph type="title"/>
          </p:nvPr>
        </p:nvSpPr>
        <p:spPr>
          <a:prstGeom prst="rect">
            <a:avLst/>
          </a:prstGeom>
        </p:spPr>
        <p:txBody>
          <a:bodyPr/>
          <a:lstStyle/>
          <a:p>
            <a:pPr/>
            <a:r>
              <a:t>Title Text</a:t>
            </a:r>
          </a:p>
        </p:txBody>
      </p:sp>
      <p:sp>
        <p:nvSpPr>
          <p:cNvPr id="120"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bg>
      <p:bgPr>
        <a:solidFill>
          <a:srgbClr val="FFFFFF"/>
        </a:solidFill>
      </p:bgPr>
    </p:bg>
    <p:spTree>
      <p:nvGrpSpPr>
        <p:cNvPr id="1" name=""/>
        <p:cNvGrpSpPr/>
        <p:nvPr/>
      </p:nvGrpSpPr>
      <p:grpSpPr>
        <a:xfrm>
          <a:off x="0" y="0"/>
          <a:ext cx="0" cy="0"/>
          <a:chOff x="0" y="0"/>
          <a:chExt cx="0" cy="0"/>
        </a:xfrm>
      </p:grpSpPr>
      <p:sp>
        <p:nvSpPr>
          <p:cNvPr id="128" name="Title Text"/>
          <p:cNvSpPr txBox="1"/>
          <p:nvPr>
            <p:ph type="title"/>
          </p:nvPr>
        </p:nvSpPr>
        <p:spPr>
          <a:xfrm>
            <a:off x="839787" y="365125"/>
            <a:ext cx="10515601" cy="1325563"/>
          </a:xfrm>
          <a:prstGeom prst="rect">
            <a:avLst/>
          </a:prstGeom>
        </p:spPr>
        <p:txBody>
          <a:bodyPr/>
          <a:lstStyle/>
          <a:p>
            <a:pPr/>
            <a:r>
              <a:t>Title Text</a:t>
            </a:r>
          </a:p>
        </p:txBody>
      </p:sp>
      <p:sp>
        <p:nvSpPr>
          <p:cNvPr id="129"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130"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1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bg>
      <p:bgPr>
        <a:solidFill>
          <a:srgbClr val="FFFFFF"/>
        </a:solidFill>
      </p:bgPr>
    </p:bg>
    <p:spTree>
      <p:nvGrpSpPr>
        <p:cNvPr id="1" name=""/>
        <p:cNvGrpSpPr/>
        <p:nvPr/>
      </p:nvGrpSpPr>
      <p:grpSpPr>
        <a:xfrm>
          <a:off x="0" y="0"/>
          <a:ext cx="0" cy="0"/>
          <a:chOff x="0" y="0"/>
          <a:chExt cx="0" cy="0"/>
        </a:xfrm>
      </p:grpSpPr>
      <p:sp>
        <p:nvSpPr>
          <p:cNvPr id="138" name="Title Text"/>
          <p:cNvSpPr txBox="1"/>
          <p:nvPr>
            <p:ph type="title"/>
          </p:nvPr>
        </p:nvSpPr>
        <p:spPr>
          <a:prstGeom prst="rect">
            <a:avLst/>
          </a:prstGeom>
        </p:spPr>
        <p:txBody>
          <a:bodyPr/>
          <a:lstStyle/>
          <a:p>
            <a:pPr/>
            <a:r>
              <a:t>Title Text</a:t>
            </a:r>
          </a:p>
        </p:txBody>
      </p:sp>
      <p:sp>
        <p:nvSpPr>
          <p:cNvPr id="1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bg>
      <p:bgPr>
        <a:solidFill>
          <a:srgbClr val="FFFFFF"/>
        </a:solidFill>
      </p:bgPr>
    </p:bg>
    <p:spTree>
      <p:nvGrpSpPr>
        <p:cNvPr id="1" name=""/>
        <p:cNvGrpSpPr/>
        <p:nvPr/>
      </p:nvGrpSpPr>
      <p:grpSpPr>
        <a:xfrm>
          <a:off x="0" y="0"/>
          <a:ext cx="0" cy="0"/>
          <a:chOff x="0" y="0"/>
          <a:chExt cx="0" cy="0"/>
        </a:xfrm>
      </p:grpSpPr>
      <p:sp>
        <p:nvSpPr>
          <p:cNvPr id="153"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154"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155" name="Text Placeholder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1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bg>
      <p:bgPr>
        <a:solidFill>
          <a:srgbClr val="FFFFFF"/>
        </a:solidFill>
      </p:bgPr>
    </p:bg>
    <p:spTree>
      <p:nvGrpSpPr>
        <p:cNvPr id="1" name=""/>
        <p:cNvGrpSpPr/>
        <p:nvPr/>
      </p:nvGrpSpPr>
      <p:grpSpPr>
        <a:xfrm>
          <a:off x="0" y="0"/>
          <a:ext cx="0" cy="0"/>
          <a:chOff x="0" y="0"/>
          <a:chExt cx="0" cy="0"/>
        </a:xfrm>
      </p:grpSpPr>
      <p:sp>
        <p:nvSpPr>
          <p:cNvPr id="163"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164"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165"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biblegateway.com/passage/?search=Acts%209&amp;version=NRSVUE#fen-NRSVUE-27213a"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5" name="Title 1"/>
          <p:cNvSpPr txBox="1"/>
          <p:nvPr>
            <p:ph type="ctrTitle"/>
          </p:nvPr>
        </p:nvSpPr>
        <p:spPr>
          <a:xfrm>
            <a:off x="3618384" y="2739795"/>
            <a:ext cx="7965559" cy="784747"/>
          </a:xfrm>
          <a:prstGeom prst="rect">
            <a:avLst/>
          </a:prstGeom>
        </p:spPr>
        <p:txBody>
          <a:bodyPr/>
          <a:lstStyle>
            <a:lvl1pPr algn="r">
              <a:defRPr b="1" sz="4200">
                <a:solidFill>
                  <a:srgbClr val="FFFFFF"/>
                </a:solidFill>
                <a:latin typeface="Poppins"/>
                <a:ea typeface="Poppins"/>
                <a:cs typeface="Poppins"/>
                <a:sym typeface="Poppins"/>
              </a:defRPr>
            </a:lvl1pPr>
          </a:lstStyle>
          <a:p>
            <a:pPr/>
            <a:r>
              <a:t>Letters to Churches</a:t>
            </a:r>
          </a:p>
        </p:txBody>
      </p:sp>
      <p:sp>
        <p:nvSpPr>
          <p:cNvPr id="176" name="Subtitle 2"/>
          <p:cNvSpPr txBox="1"/>
          <p:nvPr>
            <p:ph type="subTitle" sz="quarter" idx="1"/>
          </p:nvPr>
        </p:nvSpPr>
        <p:spPr>
          <a:xfrm>
            <a:off x="5780675" y="3637031"/>
            <a:ext cx="5803268" cy="484600"/>
          </a:xfrm>
          <a:prstGeom prst="rect">
            <a:avLst/>
          </a:prstGeom>
        </p:spPr>
        <p:txBody>
          <a:bodyPr/>
          <a:lstStyle>
            <a:lvl1pPr algn="r">
              <a:defRPr>
                <a:solidFill>
                  <a:srgbClr val="FFFFFF"/>
                </a:solidFill>
                <a:latin typeface="Poppins"/>
                <a:ea typeface="Poppins"/>
                <a:cs typeface="Poppins"/>
                <a:sym typeface="Poppins"/>
              </a:defRPr>
            </a:lvl1pPr>
          </a:lstStyle>
          <a:p>
            <a:pPr/>
            <a:r>
              <a:t>Dr. Jared Neusch</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Galatians</a:t>
            </a:r>
          </a:p>
        </p:txBody>
      </p:sp>
      <p:sp>
        <p:nvSpPr>
          <p:cNvPr id="204"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When? Written 48-52 CE</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To the churches in Galatia. There is a lively debate on whether it is northern Galatia or Southern Galatia.</a:t>
            </a:r>
          </a:p>
          <a:p>
            <a:pPr marL="320842" indent="-320842" defTabSz="457200">
              <a:spcBef>
                <a:spcPts val="1200"/>
              </a:spcBef>
              <a:buSzPct val="100000"/>
              <a:buChar char="•"/>
              <a:defRPr b="1" sz="2400">
                <a:solidFill>
                  <a:srgbClr val="FFFFFF"/>
                </a:solidFill>
                <a:latin typeface="Poppins"/>
                <a:ea typeface="Poppins"/>
                <a:cs typeface="Poppins"/>
                <a:sym typeface="Poppins"/>
              </a:defRPr>
            </a:pPr>
            <a:r>
              <a:rPr b="0"/>
              <a:t>Why? Paul discovers that a rival teaching faction (many now call the “Teachers”) have come into his church he planted in Galatia. (1:6-7; 3:1; 4:16-17; 5:7-8, 12; 6:12-13)</a:t>
            </a:r>
            <a:endParaRPr b="0"/>
          </a:p>
          <a:p>
            <a:pPr marL="320842" indent="-320842" defTabSz="457200">
              <a:spcBef>
                <a:spcPts val="1200"/>
              </a:spcBef>
              <a:buSzPct val="100000"/>
              <a:buChar char="•"/>
              <a:defRPr b="1" sz="2400">
                <a:solidFill>
                  <a:srgbClr val="FFFFFF"/>
                </a:solidFill>
                <a:latin typeface="Poppins"/>
                <a:ea typeface="Poppins"/>
                <a:cs typeface="Poppins"/>
                <a:sym typeface="Poppins"/>
              </a:defRPr>
            </a:pPr>
            <a:r>
              <a:rPr b="0"/>
              <a:t>Themes: Jesus(!), faith, works of the law, justification.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πίστις  Χριστοῦ"/>
          <p:cNvSpPr txBox="1"/>
          <p:nvPr/>
        </p:nvSpPr>
        <p:spPr>
          <a:xfrm>
            <a:off x="749649" y="646299"/>
            <a:ext cx="3770522" cy="701041"/>
          </a:xfrm>
          <a:prstGeom prst="rect">
            <a:avLst/>
          </a:prstGeom>
          <a:ln w="12700">
            <a:miter lim="400000"/>
          </a:ln>
          <a:effectLst>
            <a:reflection blurRad="0" stA="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wrap="none" lIns="45719" rIns="45719">
            <a:spAutoFit/>
          </a:bodyPr>
          <a:lstStyle>
            <a:lvl1pPr defTabSz="457200">
              <a:defRPr b="1" sz="4000">
                <a:solidFill>
                  <a:srgbClr val="FFFFFF"/>
                </a:solidFill>
                <a:latin typeface="Poppins"/>
                <a:ea typeface="Poppins"/>
                <a:cs typeface="Poppins"/>
                <a:sym typeface="Poppins"/>
              </a:defRPr>
            </a:lvl1pPr>
          </a:lstStyle>
          <a:p>
            <a:pPr/>
            <a:r>
              <a:t>πίστις  Χριστοῦ</a:t>
            </a:r>
          </a:p>
        </p:txBody>
      </p:sp>
      <p:sp>
        <p:nvSpPr>
          <p:cNvPr id="207" name="Appears 7 times in the New Testament (Rom 3:22, 26; Gal 2:16, 20; 3:22; Phil 3:9; Eph 3:12)…"/>
          <p:cNvSpPr txBox="1"/>
          <p:nvPr/>
        </p:nvSpPr>
        <p:spPr>
          <a:xfrm>
            <a:off x="749898" y="1996482"/>
            <a:ext cx="9613751" cy="322199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66700" indent="-266700">
              <a:lnSpc>
                <a:spcPct val="150000"/>
              </a:lnSpc>
              <a:buSzPct val="100000"/>
              <a:buChar char="•"/>
              <a:defRPr sz="2400">
                <a:solidFill>
                  <a:srgbClr val="FFFFFF"/>
                </a:solidFill>
                <a:latin typeface="Poppins"/>
                <a:ea typeface="Poppins"/>
                <a:cs typeface="Poppins"/>
                <a:sym typeface="Poppins"/>
              </a:defRPr>
            </a:pPr>
            <a:r>
              <a:t>Appears 7 times in the New Testament (Rom 3:22, 26; Gal 2:16, 20; 3:22; Phil 3:9; Eph 3:12)</a:t>
            </a:r>
          </a:p>
          <a:p>
            <a:pPr marL="240631" indent="-240631">
              <a:lnSpc>
                <a:spcPct val="150000"/>
              </a:lnSpc>
              <a:buSzPct val="100000"/>
              <a:buChar char="•"/>
              <a:defRPr sz="2400">
                <a:solidFill>
                  <a:srgbClr val="FFFFFF"/>
                </a:solidFill>
                <a:latin typeface="Poppins"/>
                <a:ea typeface="Poppins"/>
                <a:cs typeface="Poppins"/>
                <a:sym typeface="Poppins"/>
              </a:defRPr>
            </a:pPr>
            <a:r>
              <a:t>πίστις - faith, faithfulness, trust, belief, loyalty, allegiance</a:t>
            </a:r>
          </a:p>
          <a:p>
            <a:pPr marL="240631" indent="-240631">
              <a:lnSpc>
                <a:spcPct val="150000"/>
              </a:lnSpc>
              <a:buSzPct val="100000"/>
              <a:buChar char="•"/>
              <a:defRPr sz="2400">
                <a:solidFill>
                  <a:srgbClr val="FFFFFF"/>
                </a:solidFill>
                <a:latin typeface="Poppins"/>
                <a:ea typeface="Poppins"/>
                <a:cs typeface="Poppins"/>
                <a:sym typeface="Poppins"/>
              </a:defRPr>
            </a:pPr>
            <a:r>
              <a:t>Χριστοῦ - Christ, Messiah </a:t>
            </a:r>
          </a:p>
          <a:p>
            <a:pPr marL="240631" indent="-240631">
              <a:lnSpc>
                <a:spcPct val="150000"/>
              </a:lnSpc>
              <a:buSzPct val="100000"/>
              <a:buChar char="•"/>
              <a:defRPr sz="2400">
                <a:solidFill>
                  <a:srgbClr val="FFFFFF"/>
                </a:solidFill>
                <a:latin typeface="Poppins"/>
                <a:ea typeface="Poppins"/>
                <a:cs typeface="Poppins"/>
                <a:sym typeface="Poppins"/>
              </a:defRPr>
            </a:pPr>
            <a:r>
              <a:t>Genitive Ambiguity</a:t>
            </a:r>
          </a:p>
          <a:p>
            <a:pPr lvl="1" marL="621631" indent="-240631">
              <a:lnSpc>
                <a:spcPct val="150000"/>
              </a:lnSpc>
              <a:buSzPct val="100000"/>
              <a:buChar char="•"/>
              <a:defRPr sz="2400">
                <a:solidFill>
                  <a:srgbClr val="FFFFFF"/>
                </a:solidFill>
                <a:latin typeface="Poppins"/>
                <a:ea typeface="Poppins"/>
                <a:cs typeface="Poppins"/>
                <a:sym typeface="Poppins"/>
              </a:defRPr>
            </a:pPr>
            <a:r>
              <a:t>Genitive + Genitive = many possibilities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Romans</a:t>
            </a:r>
          </a:p>
        </p:txBody>
      </p:sp>
      <p:sp>
        <p:nvSpPr>
          <p:cNvPr id="210"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17633" indent="-317633" defTabSz="452627">
              <a:spcBef>
                <a:spcPts val="1100"/>
              </a:spcBef>
              <a:buSzPct val="100000"/>
              <a:buChar char="•"/>
              <a:defRPr sz="2376">
                <a:solidFill>
                  <a:srgbClr val="FFFFFF"/>
                </a:solidFill>
                <a:latin typeface="Poppins"/>
                <a:ea typeface="Poppins"/>
                <a:cs typeface="Poppins"/>
                <a:sym typeface="Poppins"/>
              </a:defRPr>
            </a:pPr>
            <a:r>
              <a:t>Author? Paul, but inscribed by Tertius (16:22) and sent/performed by Phoebe (16:1) </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When? 57-59 CE</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Who? Mixed Jewish and Gentile church in Rome</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Why? Possibly same rival teaching faction (16:17-18). Tension and divide between Jew and Gentile</a:t>
            </a:r>
          </a:p>
          <a:p>
            <a:pPr marL="317633" indent="-317633" defTabSz="452627">
              <a:spcBef>
                <a:spcPts val="1100"/>
              </a:spcBef>
              <a:buSzPct val="100000"/>
              <a:buChar char="•"/>
              <a:defRPr sz="2376">
                <a:solidFill>
                  <a:srgbClr val="FFFFFF"/>
                </a:solidFill>
                <a:latin typeface="Poppins"/>
                <a:ea typeface="Poppins"/>
                <a:cs typeface="Poppins"/>
                <a:sym typeface="Poppins"/>
              </a:defRPr>
            </a:pPr>
            <a:r>
              <a:t>Thesis? “For I am not ashamed of the gospel; it is God’s saving power for everyone who believes, for the Jew first and also for the Greek. 17 For in it the righteousness of God is revealed through faith for faith, as it is written, “The one who is righteous will live by faith.” 1:16-17</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Romans - Major Ideas</a:t>
            </a:r>
          </a:p>
        </p:txBody>
      </p:sp>
      <p:sp>
        <p:nvSpPr>
          <p:cNvPr id="213" name="Content Placeholder 2"/>
          <p:cNvSpPr txBox="1"/>
          <p:nvPr/>
        </p:nvSpPr>
        <p:spPr>
          <a:xfrm>
            <a:off x="1010510" y="186441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lvl="1" marL="621631" indent="-240631" defTabSz="457200">
              <a:spcBef>
                <a:spcPts val="1200"/>
              </a:spcBef>
              <a:buSzPct val="100000"/>
              <a:buChar char="•"/>
              <a:defRPr sz="2400">
                <a:solidFill>
                  <a:srgbClr val="FFFFFF"/>
                </a:solidFill>
                <a:latin typeface="Poppins"/>
                <a:ea typeface="Poppins"/>
                <a:cs typeface="Poppins"/>
                <a:sym typeface="Poppins"/>
              </a:defRPr>
            </a:pPr>
            <a:r>
              <a:t>New creation</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Christ died for us while we were still sinners</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The universal scope of Christ’s work</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The breadth and depth of God’s love and faithfulness</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Election and God’s relationship with Israel</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The church’s ethic of cruciform love</a:t>
            </a:r>
          </a:p>
          <a:p>
            <a:pPr lvl="1" marL="621631" indent="-240631" defTabSz="457200">
              <a:spcBef>
                <a:spcPts val="1200"/>
              </a:spcBef>
              <a:buSzPct val="100000"/>
              <a:buChar char="•"/>
              <a:defRPr sz="2400">
                <a:solidFill>
                  <a:srgbClr val="FFFFFF"/>
                </a:solidFill>
                <a:latin typeface="Poppins"/>
                <a:ea typeface="Poppins"/>
                <a:cs typeface="Poppins"/>
                <a:sym typeface="Poppins"/>
              </a:defRPr>
            </a:pPr>
            <a:r>
              <a:t>Faith, Righteousness, works of the law</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Philippians</a:t>
            </a:r>
          </a:p>
        </p:txBody>
      </p:sp>
      <p:sp>
        <p:nvSpPr>
          <p:cNvPr id="216"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Author? Paul </a:t>
            </a:r>
            <a:r>
              <a:rPr i="1"/>
              <a:t>and </a:t>
            </a:r>
            <a:r>
              <a:t>Timothy (1:1)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When? Early/mid 50’s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The church in Philippi - a Roman colony in Macedonia</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Why? Paul’s response to the care given him while in prison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Philippians - Major Ideas</a:t>
            </a:r>
          </a:p>
        </p:txBody>
      </p:sp>
      <p:sp>
        <p:nvSpPr>
          <p:cNvPr id="219"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The joy Paul has found in suffering</a:t>
            </a:r>
          </a:p>
          <a:p>
            <a:pPr marL="320842" indent="-320842" defTabSz="457200">
              <a:spcBef>
                <a:spcPts val="1200"/>
              </a:spcBef>
              <a:buSzPct val="100000"/>
              <a:buChar char="•"/>
              <a:defRPr sz="2400">
                <a:solidFill>
                  <a:srgbClr val="FFFFFF"/>
                </a:solidFill>
                <a:latin typeface="Poppins"/>
                <a:ea typeface="Poppins"/>
                <a:cs typeface="Poppins"/>
                <a:sym typeface="Poppins"/>
              </a:defRPr>
            </a:pPr>
            <a:r>
              <a:t>Suffering and persecution are consistent with the gospel </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The Christ Hymn (2:6-11)</a:t>
            </a:r>
          </a:p>
          <a:p>
            <a:pPr marL="320842" indent="-320842" defTabSz="457200">
              <a:spcBef>
                <a:spcPts val="1200"/>
              </a:spcBef>
              <a:buSzPct val="100000"/>
              <a:buChar char="•"/>
              <a:defRPr sz="2400">
                <a:solidFill>
                  <a:srgbClr val="FFFFFF"/>
                </a:solidFill>
                <a:latin typeface="Poppins"/>
                <a:ea typeface="Poppins"/>
                <a:cs typeface="Poppins"/>
                <a:sym typeface="Poppins"/>
              </a:defRPr>
            </a:pPr>
            <a:r>
              <a:t>Status and credentials are rubbish! </a:t>
            </a:r>
          </a:p>
          <a:p>
            <a:pPr marL="320842" indent="-320842" defTabSz="457200">
              <a:spcBef>
                <a:spcPts val="1200"/>
              </a:spcBef>
              <a:buSzPct val="100000"/>
              <a:buChar char="•"/>
              <a:defRPr sz="2400">
                <a:solidFill>
                  <a:srgbClr val="FFFFFF"/>
                </a:solidFill>
                <a:latin typeface="Poppins"/>
                <a:ea typeface="Poppins"/>
                <a:cs typeface="Poppins"/>
                <a:sym typeface="Poppins"/>
              </a:defRPr>
            </a:pPr>
            <a:r>
              <a:t>Persevere in living out the gospel story</a:t>
            </a:r>
          </a:p>
          <a:p>
            <a:pPr marL="320842" indent="-320842" defTabSz="457200">
              <a:spcBef>
                <a:spcPts val="1200"/>
              </a:spcBef>
              <a:buSzPct val="100000"/>
              <a:buChar char="•"/>
              <a:defRPr sz="2400">
                <a:solidFill>
                  <a:srgbClr val="FFFFFF"/>
                </a:solidFill>
                <a:latin typeface="Poppins"/>
                <a:ea typeface="Poppins"/>
                <a:cs typeface="Poppins"/>
                <a:sym typeface="Poppins"/>
              </a:defRPr>
            </a:pP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Discussion</a:t>
            </a:r>
          </a:p>
        </p:txBody>
      </p:sp>
      <p:sp>
        <p:nvSpPr>
          <p:cNvPr id="222" name="Content Placeholder 2"/>
          <p:cNvSpPr txBox="1"/>
          <p:nvPr/>
        </p:nvSpPr>
        <p:spPr>
          <a:xfrm>
            <a:off x="1010510" y="2971319"/>
            <a:ext cx="10170980" cy="156488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defTabSz="457200">
              <a:spcBef>
                <a:spcPts val="1200"/>
              </a:spcBef>
              <a:defRPr b="1" sz="2800">
                <a:solidFill>
                  <a:srgbClr val="FFFFFF"/>
                </a:solidFill>
                <a:latin typeface="Poppins"/>
                <a:ea typeface="Poppins"/>
                <a:cs typeface="Poppins"/>
                <a:sym typeface="Poppins"/>
              </a:defRPr>
            </a:lvl1pPr>
          </a:lstStyle>
          <a:p>
            <a:pPr/>
            <a:r>
              <a:t>What value or message might Paul’s letter to the Philippians have to the western church today? </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1 Corinthians</a:t>
            </a:r>
          </a:p>
        </p:txBody>
      </p:sp>
      <p:sp>
        <p:nvSpPr>
          <p:cNvPr id="225"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Author? Paul and co-sender named "Sosthenes the brother" (1:1)</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When? 52-55 CE</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To the church in Corinth, a major port city</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Why? Addressing various issues surfacing in this church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1 Corinthians - Major Ideas </a:t>
            </a:r>
          </a:p>
        </p:txBody>
      </p:sp>
      <p:sp>
        <p:nvSpPr>
          <p:cNvPr id="228"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Divisions in the church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Wisdom of the age vs the wisdom of God </a:t>
            </a:r>
          </a:p>
          <a:p>
            <a:pPr marL="320842" indent="-320842" defTabSz="457200">
              <a:spcBef>
                <a:spcPts val="1200"/>
              </a:spcBef>
              <a:buSzPct val="100000"/>
              <a:buChar char="•"/>
              <a:defRPr sz="2400">
                <a:solidFill>
                  <a:srgbClr val="FFFFFF"/>
                </a:solidFill>
                <a:latin typeface="Poppins"/>
                <a:ea typeface="Poppins"/>
                <a:cs typeface="Poppins"/>
                <a:sym typeface="Poppins"/>
              </a:defRPr>
            </a:pPr>
            <a:r>
              <a:t>Sexual purity and the importance of the body</a:t>
            </a:r>
          </a:p>
          <a:p>
            <a:pPr marL="320842" indent="-320842" defTabSz="457200">
              <a:spcBef>
                <a:spcPts val="1200"/>
              </a:spcBef>
              <a:buSzPct val="100000"/>
              <a:buChar char="•"/>
              <a:defRPr sz="2400">
                <a:solidFill>
                  <a:srgbClr val="FFFFFF"/>
                </a:solidFill>
                <a:latin typeface="Poppins"/>
                <a:ea typeface="Poppins"/>
                <a:cs typeface="Poppins"/>
                <a:sym typeface="Poppins"/>
              </a:defRPr>
            </a:pPr>
            <a:r>
              <a:t>Court and settling disputes amongst believers </a:t>
            </a:r>
          </a:p>
          <a:p>
            <a:pPr marL="320842" indent="-320842" defTabSz="457200">
              <a:spcBef>
                <a:spcPts val="1200"/>
              </a:spcBef>
              <a:buSzPct val="100000"/>
              <a:buChar char="•"/>
              <a:defRPr sz="2400">
                <a:solidFill>
                  <a:srgbClr val="FFFFFF"/>
                </a:solidFill>
                <a:latin typeface="Poppins"/>
                <a:ea typeface="Poppins"/>
                <a:cs typeface="Poppins"/>
                <a:sym typeface="Poppins"/>
              </a:defRPr>
            </a:pPr>
            <a:r>
              <a:t>Eating food and loving our neighbor</a:t>
            </a:r>
          </a:p>
          <a:p>
            <a:pPr marL="320842" indent="-320842" defTabSz="457200">
              <a:spcBef>
                <a:spcPts val="1200"/>
              </a:spcBef>
              <a:buSzPct val="100000"/>
              <a:buChar char="•"/>
              <a:defRPr sz="2400">
                <a:solidFill>
                  <a:srgbClr val="FFFFFF"/>
                </a:solidFill>
                <a:latin typeface="Poppins"/>
                <a:ea typeface="Poppins"/>
                <a:cs typeface="Poppins"/>
                <a:sym typeface="Poppins"/>
              </a:defRPr>
            </a:pPr>
            <a:r>
              <a:t>Order in church gatherings</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The resurrection </a:t>
            </a:r>
            <a:r>
              <a:t> </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2 Corinthians</a:t>
            </a:r>
          </a:p>
        </p:txBody>
      </p:sp>
      <p:sp>
        <p:nvSpPr>
          <p:cNvPr id="231"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Author? Paul and Timothy</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When? 55-56 CE</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This same church in Corinth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Why? Continuing the dialogue and addressing opponents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Learning Paul</a:t>
            </a:r>
          </a:p>
        </p:txBody>
      </p:sp>
      <p:sp>
        <p:nvSpPr>
          <p:cNvPr id="179"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13 of the NT letters name Paul as author</a:t>
            </a:r>
          </a:p>
          <a:p>
            <a:pPr marL="320842" indent="-320842" defTabSz="457200">
              <a:spcBef>
                <a:spcPts val="1200"/>
              </a:spcBef>
              <a:buSzPct val="100000"/>
              <a:buChar char="•"/>
              <a:defRPr sz="2400">
                <a:solidFill>
                  <a:srgbClr val="FFFFFF"/>
                </a:solidFill>
                <a:latin typeface="Poppins"/>
                <a:ea typeface="Poppins"/>
                <a:cs typeface="Poppins"/>
                <a:sym typeface="Poppins"/>
              </a:defRPr>
            </a:pPr>
            <a:r>
              <a:t>Biography drawn from Acts and Paul’s letters</a:t>
            </a:r>
          </a:p>
          <a:p>
            <a:pPr marL="320842" indent="-320842" defTabSz="457200">
              <a:spcBef>
                <a:spcPts val="1200"/>
              </a:spcBef>
              <a:buSzPct val="100000"/>
              <a:buChar char="•"/>
              <a:defRPr sz="2400">
                <a:solidFill>
                  <a:srgbClr val="FFFFFF"/>
                </a:solidFill>
                <a:latin typeface="Poppins"/>
                <a:ea typeface="Poppins"/>
                <a:cs typeface="Poppins"/>
                <a:sym typeface="Poppins"/>
              </a:defRPr>
            </a:pPr>
            <a:r>
              <a:t>Descended from tribe of Benjamin</a:t>
            </a:r>
          </a:p>
          <a:p>
            <a:pPr marL="320842" indent="-320842" defTabSz="457200">
              <a:spcBef>
                <a:spcPts val="1200"/>
              </a:spcBef>
              <a:buSzPct val="100000"/>
              <a:buChar char="•"/>
              <a:defRPr sz="2400">
                <a:solidFill>
                  <a:srgbClr val="FFFFFF"/>
                </a:solidFill>
                <a:latin typeface="Poppins"/>
                <a:ea typeface="Poppins"/>
                <a:cs typeface="Poppins"/>
                <a:sym typeface="Poppins"/>
              </a:defRPr>
            </a:pPr>
            <a:r>
              <a:t>Pharisee, raised in Tarsus </a:t>
            </a:r>
          </a:p>
          <a:p>
            <a:pPr marL="320842" indent="-320842" defTabSz="457200">
              <a:spcBef>
                <a:spcPts val="1200"/>
              </a:spcBef>
              <a:buSzPct val="100000"/>
              <a:buChar char="•"/>
              <a:defRPr sz="2400">
                <a:solidFill>
                  <a:srgbClr val="FFFFFF"/>
                </a:solidFill>
                <a:latin typeface="Poppins"/>
                <a:ea typeface="Poppins"/>
                <a:cs typeface="Poppins"/>
                <a:sym typeface="Poppins"/>
              </a:defRPr>
            </a:pPr>
            <a:r>
              <a:t>Roman citizen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Worked with his hands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2 Corinthians - Major Ideas</a:t>
            </a:r>
          </a:p>
        </p:txBody>
      </p:sp>
      <p:sp>
        <p:nvSpPr>
          <p:cNvPr id="234"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Letters of Recommendation</a:t>
            </a:r>
          </a:p>
          <a:p>
            <a:pPr marL="320842" indent="-320842" defTabSz="457200">
              <a:spcBef>
                <a:spcPts val="1200"/>
              </a:spcBef>
              <a:buSzPct val="100000"/>
              <a:buChar char="•"/>
              <a:defRPr sz="2400">
                <a:solidFill>
                  <a:srgbClr val="FFFFFF"/>
                </a:solidFill>
                <a:latin typeface="Poppins"/>
                <a:ea typeface="Poppins"/>
                <a:cs typeface="Poppins"/>
                <a:sym typeface="Poppins"/>
              </a:defRPr>
            </a:pPr>
            <a:r>
              <a:t>Strength in Weakness</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The paradox of following Christ </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The importance of generosity</a:t>
            </a:r>
          </a:p>
          <a:p>
            <a:pPr marL="320842" indent="-320842" defTabSz="457200">
              <a:spcBef>
                <a:spcPts val="1200"/>
              </a:spcBef>
              <a:buSzPct val="100000"/>
              <a:buChar char="•"/>
              <a:defRPr sz="2400">
                <a:solidFill>
                  <a:srgbClr val="FFFFFF"/>
                </a:solidFill>
                <a:latin typeface="Poppins"/>
                <a:ea typeface="Poppins"/>
                <a:cs typeface="Poppins"/>
                <a:sym typeface="Poppins"/>
              </a:defRPr>
            </a:pPr>
            <a:r>
              <a:t>Appealing to dissenters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1 Thessalonians</a:t>
            </a:r>
          </a:p>
        </p:txBody>
      </p:sp>
      <p:sp>
        <p:nvSpPr>
          <p:cNvPr id="237"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Author? Paul, Silas, and Timothy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When? 49-51 CE</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The church in Thessalonica, a city with many different forms of worship.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Why? Encouraging the Thessalonian church facing persecution</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1 Thessalonians - Major Ideas</a:t>
            </a:r>
          </a:p>
        </p:txBody>
      </p:sp>
      <p:sp>
        <p:nvSpPr>
          <p:cNvPr id="240"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Thankfulness for their testimony </a:t>
            </a:r>
          </a:p>
          <a:p>
            <a:pPr marL="320842" indent="-320842" defTabSz="457200">
              <a:spcBef>
                <a:spcPts val="1200"/>
              </a:spcBef>
              <a:buSzPct val="100000"/>
              <a:buChar char="•"/>
              <a:defRPr sz="2400">
                <a:solidFill>
                  <a:srgbClr val="FFFFFF"/>
                </a:solidFill>
                <a:latin typeface="Poppins"/>
                <a:ea typeface="Poppins"/>
                <a:cs typeface="Poppins"/>
                <a:sym typeface="Poppins"/>
              </a:defRPr>
            </a:pPr>
            <a:r>
              <a:t>In their suffering and persecution, they are able to participate in the story of Jesus. </a:t>
            </a:r>
          </a:p>
          <a:p>
            <a:pPr marL="320842" indent="-320842" defTabSz="457200">
              <a:spcBef>
                <a:spcPts val="1200"/>
              </a:spcBef>
              <a:buSzPct val="100000"/>
              <a:buChar char="•"/>
              <a:defRPr sz="2400">
                <a:solidFill>
                  <a:srgbClr val="FFFFFF"/>
                </a:solidFill>
                <a:latin typeface="Poppins"/>
                <a:ea typeface="Poppins"/>
                <a:cs typeface="Poppins"/>
                <a:sym typeface="Poppins"/>
              </a:defRPr>
            </a:pPr>
            <a:r>
              <a:t>Prayer and encouragement for them. </a:t>
            </a:r>
          </a:p>
          <a:p>
            <a:pPr marL="320842" indent="-320842" defTabSz="457200">
              <a:spcBef>
                <a:spcPts val="1200"/>
              </a:spcBef>
              <a:buSzPct val="100000"/>
              <a:buChar char="•"/>
              <a:defRPr sz="2400">
                <a:solidFill>
                  <a:srgbClr val="FFFFFF"/>
                </a:solidFill>
                <a:latin typeface="Poppins"/>
                <a:ea typeface="Poppins"/>
                <a:cs typeface="Poppins"/>
                <a:sym typeface="Poppins"/>
              </a:defRPr>
            </a:pPr>
            <a:r>
              <a:t>Exhortation towards holiness, sexual purity, and love. </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The resurrection of Jesus, and the hope of their future resurrection should motivate their faithfulness.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Philemon</a:t>
            </a:r>
          </a:p>
        </p:txBody>
      </p:sp>
      <p:sp>
        <p:nvSpPr>
          <p:cNvPr id="243"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17633" indent="-317633" defTabSz="452627">
              <a:spcBef>
                <a:spcPts val="1100"/>
              </a:spcBef>
              <a:buSzPct val="100000"/>
              <a:buChar char="•"/>
              <a:defRPr sz="2376">
                <a:solidFill>
                  <a:srgbClr val="FFFFFF"/>
                </a:solidFill>
                <a:latin typeface="Poppins"/>
                <a:ea typeface="Poppins"/>
                <a:cs typeface="Poppins"/>
                <a:sym typeface="Poppins"/>
              </a:defRPr>
            </a:pPr>
            <a:r>
              <a:t>Author? Paul and Timothy</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When? 53-60 CE</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Who? </a:t>
            </a:r>
          </a:p>
          <a:p>
            <a:pPr lvl="1" marL="694823" indent="-317633" defTabSz="452627">
              <a:spcBef>
                <a:spcPts val="1100"/>
              </a:spcBef>
              <a:buSzPct val="100000"/>
              <a:buChar char="•"/>
              <a:defRPr sz="2376">
                <a:solidFill>
                  <a:srgbClr val="FFFFFF"/>
                </a:solidFill>
                <a:latin typeface="Poppins"/>
                <a:ea typeface="Poppins"/>
                <a:cs typeface="Poppins"/>
                <a:sym typeface="Poppins"/>
              </a:defRPr>
            </a:pPr>
            <a:r>
              <a:t>To our beloved coworker Philemon,</a:t>
            </a:r>
          </a:p>
          <a:p>
            <a:pPr lvl="1" marL="694823" indent="-317633" defTabSz="452627">
              <a:spcBef>
                <a:spcPts val="1100"/>
              </a:spcBef>
              <a:buSzPct val="100000"/>
              <a:buChar char="•"/>
              <a:defRPr sz="2376">
                <a:solidFill>
                  <a:srgbClr val="FFFFFF"/>
                </a:solidFill>
                <a:latin typeface="Poppins"/>
                <a:ea typeface="Poppins"/>
                <a:cs typeface="Poppins"/>
                <a:sym typeface="Poppins"/>
              </a:defRPr>
            </a:pPr>
            <a:r>
              <a:t>our sister Apphia, </a:t>
            </a:r>
          </a:p>
          <a:p>
            <a:pPr lvl="1" marL="694823" indent="-317633" defTabSz="452627">
              <a:spcBef>
                <a:spcPts val="1100"/>
              </a:spcBef>
              <a:buSzPct val="100000"/>
              <a:buChar char="•"/>
              <a:defRPr sz="2376">
                <a:solidFill>
                  <a:srgbClr val="FFFFFF"/>
                </a:solidFill>
                <a:latin typeface="Poppins"/>
                <a:ea typeface="Poppins"/>
                <a:cs typeface="Poppins"/>
                <a:sym typeface="Poppins"/>
              </a:defRPr>
            </a:pPr>
            <a:r>
              <a:t>our fellow soldier Archippus, </a:t>
            </a:r>
          </a:p>
          <a:p>
            <a:pPr lvl="1" marL="694823" indent="-317633" defTabSz="452627">
              <a:spcBef>
                <a:spcPts val="1100"/>
              </a:spcBef>
              <a:buSzPct val="100000"/>
              <a:buChar char="•"/>
              <a:defRPr sz="2376">
                <a:solidFill>
                  <a:srgbClr val="FFFFFF"/>
                </a:solidFill>
                <a:latin typeface="Poppins"/>
                <a:ea typeface="Poppins"/>
                <a:cs typeface="Poppins"/>
                <a:sym typeface="Poppins"/>
              </a:defRPr>
            </a:pPr>
            <a:r>
              <a:t>the church in their house</a:t>
            </a:r>
          </a:p>
          <a:p>
            <a:pPr marL="317633" indent="-317633" defTabSz="452627">
              <a:spcBef>
                <a:spcPts val="1100"/>
              </a:spcBef>
              <a:buSzPct val="100000"/>
              <a:buChar char="•"/>
              <a:defRPr sz="2376">
                <a:solidFill>
                  <a:srgbClr val="FFFFFF"/>
                </a:solidFill>
                <a:latin typeface="Poppins"/>
                <a:ea typeface="Poppins"/>
                <a:cs typeface="Poppins"/>
                <a:sym typeface="Poppins"/>
              </a:defRPr>
            </a:pPr>
            <a:r>
              <a:t>Why? Paul writes from prison regarding a slave, Onesimus, and his relation to Philemon.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Philemon - Major Ideas</a:t>
            </a:r>
          </a:p>
        </p:txBody>
      </p:sp>
      <p:sp>
        <p:nvSpPr>
          <p:cNvPr id="246"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Appeal to Philemon regarding Onesimus</a:t>
            </a:r>
          </a:p>
          <a:p>
            <a:pPr marL="320842" indent="-320842" defTabSz="457200">
              <a:spcBef>
                <a:spcPts val="1200"/>
              </a:spcBef>
              <a:buSzPct val="100000"/>
              <a:buChar char="•"/>
              <a:defRPr sz="2400">
                <a:solidFill>
                  <a:srgbClr val="FFFFFF"/>
                </a:solidFill>
                <a:latin typeface="Poppins"/>
                <a:ea typeface="Poppins"/>
                <a:cs typeface="Poppins"/>
                <a:sym typeface="Poppins"/>
              </a:defRPr>
            </a:pPr>
            <a:r>
              <a:t>Paul has given birth to Onesimus, making him a spiritual child.</a:t>
            </a:r>
          </a:p>
          <a:p>
            <a:pPr marL="320842" indent="-320842" defTabSz="457200">
              <a:spcBef>
                <a:spcPts val="1200"/>
              </a:spcBef>
              <a:buSzPct val="100000"/>
              <a:buChar char="•"/>
              <a:defRPr sz="2400">
                <a:solidFill>
                  <a:srgbClr val="FFFFFF"/>
                </a:solidFill>
                <a:latin typeface="Poppins"/>
                <a:ea typeface="Poppins"/>
                <a:cs typeface="Poppins"/>
                <a:sym typeface="Poppins"/>
              </a:defRPr>
            </a:pPr>
            <a:r>
              <a:t>Paul is also a spiritual father to Philemon.</a:t>
            </a:r>
          </a:p>
          <a:p>
            <a:pPr marL="320842" indent="-320842" defTabSz="457200">
              <a:spcBef>
                <a:spcPts val="1200"/>
              </a:spcBef>
              <a:buSzPct val="100000"/>
              <a:buChar char="•"/>
              <a:defRPr sz="2400">
                <a:solidFill>
                  <a:srgbClr val="FFFFFF"/>
                </a:solidFill>
                <a:latin typeface="Poppins"/>
                <a:ea typeface="Poppins"/>
                <a:cs typeface="Poppins"/>
                <a:sym typeface="Poppins"/>
              </a:defRPr>
            </a:pPr>
            <a:r>
              <a:t>This makes their relationship as brothers a much deeper tie than any social status (slave or free)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Meeting Paul</a:t>
            </a:r>
          </a:p>
        </p:txBody>
      </p:sp>
      <p:pic>
        <p:nvPicPr>
          <p:cNvPr id="182" name="Image" descr="Image"/>
          <p:cNvPicPr>
            <a:picLocks noChangeAspect="1"/>
          </p:cNvPicPr>
          <p:nvPr/>
        </p:nvPicPr>
        <p:blipFill>
          <a:blip r:embed="rId2">
            <a:extLst/>
          </a:blip>
          <a:stretch>
            <a:fillRect/>
          </a:stretch>
        </p:blipFill>
        <p:spPr>
          <a:xfrm>
            <a:off x="826986" y="-131147"/>
            <a:ext cx="10538027" cy="7580355"/>
          </a:xfrm>
          <a:prstGeom prst="rect">
            <a:avLst/>
          </a:prstGeom>
          <a:ln w="12700">
            <a:miter lim="400000"/>
          </a:ln>
        </p:spPr>
      </p:pic>
      <p:sp>
        <p:nvSpPr>
          <p:cNvPr id="183" name="“The Stoning of Saint Stephen” Rembrandt"/>
          <p:cNvSpPr txBox="1"/>
          <p:nvPr/>
        </p:nvSpPr>
        <p:spPr>
          <a:xfrm>
            <a:off x="7219802" y="6444429"/>
            <a:ext cx="4066132"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FF"/>
                </a:solidFill>
              </a:defRPr>
            </a:lvl1pPr>
          </a:lstStyle>
          <a:p>
            <a:pPr/>
            <a:r>
              <a:t>“The Stoning of Saint Stephen” Rembrandt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Acts 9:1-19</a:t>
            </a:r>
          </a:p>
        </p:txBody>
      </p:sp>
      <p:sp>
        <p:nvSpPr>
          <p:cNvPr id="186"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defTabSz="406908">
              <a:spcBef>
                <a:spcPts val="1000"/>
              </a:spcBef>
              <a:defRPr sz="2136">
                <a:solidFill>
                  <a:srgbClr val="FFFFFF"/>
                </a:solidFill>
                <a:latin typeface="Poppins"/>
                <a:ea typeface="Poppins"/>
                <a:cs typeface="Poppins"/>
                <a:sym typeface="Poppins"/>
              </a:defRPr>
            </a:pPr>
            <a:r>
              <a:t>“Meanwhile Saul, still breathing threats and murder against the disciples of the Lord, went to the high priest </a:t>
            </a:r>
            <a:r>
              <a:rPr b="1"/>
              <a:t>2 </a:t>
            </a:r>
            <a:r>
              <a:t>and asked him for letters to the synagogues at Damascus, so that if he found any who belonged to the Way, men or women, he might bring them bound to Jerusalem. </a:t>
            </a:r>
            <a:r>
              <a:rPr b="1"/>
              <a:t>3 </a:t>
            </a:r>
            <a:r>
              <a:t>Now as he was going along and approaching Damascus, suddenly a light from heaven flashed around him. </a:t>
            </a:r>
            <a:r>
              <a:rPr b="1"/>
              <a:t>4 </a:t>
            </a:r>
            <a:r>
              <a:t>He fell to the ground and heard a voice saying to him, “Saul, Saul, why do you persecute me?” </a:t>
            </a:r>
            <a:r>
              <a:rPr b="1"/>
              <a:t>5 </a:t>
            </a:r>
            <a:r>
              <a:t>He asked, “Who are you, Lord?” The reply came, “I am Jesus, whom you are persecuting. </a:t>
            </a:r>
            <a:r>
              <a:rPr b="1"/>
              <a:t>6 </a:t>
            </a:r>
            <a:r>
              <a:t>But get up and enter the city, and you will be told what you are to do.” </a:t>
            </a:r>
            <a:r>
              <a:rPr b="1"/>
              <a:t>7 </a:t>
            </a:r>
            <a:r>
              <a:t>The men who were traveling with him stood speechless because they heard the voice but saw no one. </a:t>
            </a:r>
            <a:r>
              <a:rPr b="1"/>
              <a:t>8 </a:t>
            </a:r>
            <a:r>
              <a:t>Saul got up from the ground, and though his eyes were open, he could see nothing;[</a:t>
            </a:r>
            <a:r>
              <a:rPr u="sng">
                <a:hlinkClick r:id="rId2" invalidUrl="" action="" tgtFrame="" tooltip="" history="1" highlightClick="0" endSnd="0"/>
              </a:rPr>
              <a:t>a</a:t>
            </a:r>
            <a:r>
              <a:t>] so they led him by the hand and brought him into Damascus. </a:t>
            </a:r>
            <a:r>
              <a:rPr b="1"/>
              <a:t>9 </a:t>
            </a:r>
            <a:r>
              <a:t>For three days he was without sight and neither ate nor drank.</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Acts 9:1-19</a:t>
            </a:r>
          </a:p>
        </p:txBody>
      </p:sp>
      <p:sp>
        <p:nvSpPr>
          <p:cNvPr id="189" name="Content Placeholder 2"/>
          <p:cNvSpPr txBox="1"/>
          <p:nvPr/>
        </p:nvSpPr>
        <p:spPr>
          <a:xfrm>
            <a:off x="688651" y="1696881"/>
            <a:ext cx="10953348" cy="4890201"/>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defTabSz="406908">
              <a:spcBef>
                <a:spcPts val="1000"/>
              </a:spcBef>
              <a:defRPr sz="2136">
                <a:solidFill>
                  <a:srgbClr val="FFFFFF"/>
                </a:solidFill>
                <a:latin typeface="Poppins"/>
                <a:ea typeface="Poppins"/>
                <a:cs typeface="Poppins"/>
                <a:sym typeface="Poppins"/>
              </a:defRPr>
            </a:pPr>
            <a:r>
              <a:t>“</a:t>
            </a:r>
            <a:r>
              <a:rPr b="1"/>
              <a:t>10 </a:t>
            </a:r>
            <a:r>
              <a:t>Now there was a disciple in Damascus named Ananias. The Lord said to him in a vision, “Ananias.” He answered, “Here I am, Lord.” </a:t>
            </a:r>
            <a:r>
              <a:rPr b="1"/>
              <a:t>11 </a:t>
            </a:r>
            <a:r>
              <a:t>The Lord said to him, “Get up and go to the street called Straight, and at the house of Judas look for a man of Tarsus named Saul. At this moment he is praying, </a:t>
            </a:r>
            <a:r>
              <a:rPr b="1"/>
              <a:t>12 </a:t>
            </a:r>
            <a:r>
              <a:t>and he has seen in a vision a man named Ananias come in and lay his hands on him so that he might regain his sight.” </a:t>
            </a:r>
            <a:r>
              <a:rPr b="1"/>
              <a:t>13 </a:t>
            </a:r>
            <a:r>
              <a:t>But Ananias answered, “Lord, I have heard from many about this man, how much evil he has done to your saints in Jerusalem, </a:t>
            </a:r>
            <a:r>
              <a:rPr b="1"/>
              <a:t>14 </a:t>
            </a:r>
            <a:r>
              <a:t>and here he has authority from the chief priests to bind all who invoke your name.” </a:t>
            </a:r>
            <a:r>
              <a:rPr b="1"/>
              <a:t>15 </a:t>
            </a:r>
            <a:r>
              <a:t>But the Lord said to him, “Go, for he is an instrument whom I have chosen to bring my name before gentiles and kings and before the people of Israel; </a:t>
            </a:r>
            <a:r>
              <a:rPr b="1"/>
              <a:t>16 </a:t>
            </a:r>
            <a:r>
              <a:t>I myself will show him how much he must suffer for the sake of my name.” </a:t>
            </a:r>
            <a:r>
              <a:rPr b="1"/>
              <a:t>17 </a:t>
            </a:r>
            <a:r>
              <a:t>So Ananias went and entered the house. He laid his hands on Saul and said, “Brother Saul, the Lord Jesus, who appeared to you on your way here, has sent me so that you may regain your sight and be filled with the Holy Spirit.” </a:t>
            </a:r>
            <a:r>
              <a:rPr b="1"/>
              <a:t>18 </a:t>
            </a:r>
            <a:r>
              <a:t>And immediately something like scales fell from his eyes, and his sight was restored. Then he got up and was baptized, </a:t>
            </a:r>
            <a:r>
              <a:rPr b="1"/>
              <a:t>19 </a:t>
            </a:r>
            <a:r>
              <a:t>and after taking some food, he regained his strength.”</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Paul, the author</a:t>
            </a:r>
          </a:p>
        </p:txBody>
      </p:sp>
      <p:graphicFrame>
        <p:nvGraphicFramePr>
          <p:cNvPr id="192" name="Table 1"/>
          <p:cNvGraphicFramePr/>
          <p:nvPr/>
        </p:nvGraphicFramePr>
        <p:xfrm>
          <a:off x="1108087" y="2369549"/>
          <a:ext cx="8063637" cy="3704488"/>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4025467"/>
                <a:gridCol w="4025467"/>
              </a:tblGrid>
              <a:tr h="3693183">
                <a:tc>
                  <a:txBody>
                    <a:bodyPr/>
                    <a:lstStyle/>
                    <a:p>
                      <a:pPr algn="ctr">
                        <a:defRPr b="1" sz="2400">
                          <a:latin typeface="Poppins"/>
                          <a:ea typeface="Poppins"/>
                          <a:cs typeface="Poppins"/>
                          <a:sym typeface="Poppins"/>
                        </a:defRPr>
                      </a:pPr>
                      <a:r>
                        <a:t>Disputed</a:t>
                      </a:r>
                    </a:p>
                    <a:p>
                      <a:pPr algn="l">
                        <a:defRPr sz="2400">
                          <a:latin typeface="Poppins"/>
                          <a:ea typeface="Poppins"/>
                          <a:cs typeface="Poppins"/>
                          <a:sym typeface="Poppins"/>
                        </a:defRPr>
                      </a:pPr>
                    </a:p>
                    <a:p>
                      <a:pPr algn="ctr">
                        <a:defRPr sz="2400">
                          <a:latin typeface="Poppins"/>
                          <a:ea typeface="Poppins"/>
                          <a:cs typeface="Poppins"/>
                          <a:sym typeface="Poppins"/>
                        </a:defRPr>
                      </a:pPr>
                      <a:r>
                        <a:t>Ephesians</a:t>
                      </a:r>
                    </a:p>
                    <a:p>
                      <a:pPr algn="ctr">
                        <a:defRPr sz="2400">
                          <a:latin typeface="Poppins"/>
                          <a:ea typeface="Poppins"/>
                          <a:cs typeface="Poppins"/>
                          <a:sym typeface="Poppins"/>
                        </a:defRPr>
                      </a:pPr>
                      <a:r>
                        <a:t>Colossians</a:t>
                      </a:r>
                    </a:p>
                    <a:p>
                      <a:pPr algn="ctr">
                        <a:defRPr sz="2400">
                          <a:latin typeface="Poppins"/>
                          <a:ea typeface="Poppins"/>
                          <a:cs typeface="Poppins"/>
                          <a:sym typeface="Poppins"/>
                        </a:defRPr>
                      </a:pPr>
                      <a:r>
                        <a:t>2 Thessalonians</a:t>
                      </a:r>
                    </a:p>
                    <a:p>
                      <a:pPr algn="ctr">
                        <a:defRPr sz="2400">
                          <a:latin typeface="Poppins"/>
                          <a:ea typeface="Poppins"/>
                          <a:cs typeface="Poppins"/>
                          <a:sym typeface="Poppins"/>
                        </a:defRPr>
                      </a:pPr>
                      <a:r>
                        <a:t>1 Timothy</a:t>
                      </a:r>
                    </a:p>
                    <a:p>
                      <a:pPr algn="ctr">
                        <a:defRPr sz="2400">
                          <a:latin typeface="Poppins"/>
                          <a:ea typeface="Poppins"/>
                          <a:cs typeface="Poppins"/>
                          <a:sym typeface="Poppins"/>
                        </a:defRPr>
                      </a:pPr>
                      <a:r>
                        <a:t>2 Timothy</a:t>
                      </a:r>
                    </a:p>
                    <a:p>
                      <a:pPr algn="ctr">
                        <a:defRPr sz="2400">
                          <a:latin typeface="Poppins"/>
                          <a:ea typeface="Poppins"/>
                          <a:cs typeface="Poppins"/>
                          <a:sym typeface="Poppins"/>
                        </a:defRPr>
                      </a:pPr>
                      <a:r>
                        <a:t>Titus</a:t>
                      </a:r>
                    </a:p>
                  </a:txBody>
                  <a:tcPr marL="0" marR="0" marT="0" marB="0" anchor="t" anchorCtr="0" horzOverflow="overflow"/>
                </a:tc>
                <a:tc>
                  <a:txBody>
                    <a:bodyPr/>
                    <a:lstStyle/>
                    <a:p>
                      <a:pPr algn="ctr">
                        <a:defRPr b="1" sz="2400">
                          <a:latin typeface="Poppins"/>
                          <a:ea typeface="Poppins"/>
                          <a:cs typeface="Poppins"/>
                          <a:sym typeface="Poppins"/>
                        </a:defRPr>
                      </a:pPr>
                      <a:r>
                        <a:t>Undisputed</a:t>
                      </a:r>
                    </a:p>
                    <a:p>
                      <a:pPr algn="l">
                        <a:defRPr sz="2400">
                          <a:latin typeface="Poppins"/>
                          <a:ea typeface="Poppins"/>
                          <a:cs typeface="Poppins"/>
                          <a:sym typeface="Poppins"/>
                        </a:defRPr>
                      </a:pPr>
                    </a:p>
                    <a:p>
                      <a:pPr algn="ctr">
                        <a:defRPr sz="2400">
                          <a:latin typeface="Poppins"/>
                          <a:ea typeface="Poppins"/>
                          <a:cs typeface="Poppins"/>
                          <a:sym typeface="Poppins"/>
                        </a:defRPr>
                      </a:pPr>
                      <a:r>
                        <a:t>Romans</a:t>
                      </a:r>
                    </a:p>
                    <a:p>
                      <a:pPr algn="ctr">
                        <a:defRPr sz="2400">
                          <a:latin typeface="Poppins"/>
                          <a:ea typeface="Poppins"/>
                          <a:cs typeface="Poppins"/>
                          <a:sym typeface="Poppins"/>
                        </a:defRPr>
                      </a:pPr>
                      <a:r>
                        <a:t>Galatians</a:t>
                      </a:r>
                    </a:p>
                    <a:p>
                      <a:pPr algn="ctr">
                        <a:defRPr sz="2400">
                          <a:latin typeface="Poppins"/>
                          <a:ea typeface="Poppins"/>
                          <a:cs typeface="Poppins"/>
                          <a:sym typeface="Poppins"/>
                        </a:defRPr>
                      </a:pPr>
                      <a:r>
                        <a:t>Philippians</a:t>
                      </a:r>
                    </a:p>
                    <a:p>
                      <a:pPr algn="ctr">
                        <a:defRPr sz="2400">
                          <a:latin typeface="Poppins"/>
                          <a:ea typeface="Poppins"/>
                          <a:cs typeface="Poppins"/>
                          <a:sym typeface="Poppins"/>
                        </a:defRPr>
                      </a:pPr>
                      <a:r>
                        <a:t>1 Corinthians</a:t>
                      </a:r>
                    </a:p>
                    <a:p>
                      <a:pPr algn="ctr">
                        <a:defRPr sz="2400">
                          <a:latin typeface="Poppins"/>
                          <a:ea typeface="Poppins"/>
                          <a:cs typeface="Poppins"/>
                          <a:sym typeface="Poppins"/>
                        </a:defRPr>
                      </a:pPr>
                      <a:r>
                        <a:t>2 Corinthians</a:t>
                      </a:r>
                    </a:p>
                    <a:p>
                      <a:pPr algn="ctr">
                        <a:defRPr sz="2400">
                          <a:latin typeface="Poppins"/>
                          <a:ea typeface="Poppins"/>
                          <a:cs typeface="Poppins"/>
                          <a:sym typeface="Poppins"/>
                        </a:defRPr>
                      </a:pPr>
                      <a:r>
                        <a:t>1 Thessalonians</a:t>
                      </a:r>
                    </a:p>
                    <a:p>
                      <a:pPr algn="ctr">
                        <a:defRPr sz="2400">
                          <a:latin typeface="Poppins"/>
                          <a:ea typeface="Poppins"/>
                          <a:cs typeface="Poppins"/>
                          <a:sym typeface="Poppins"/>
                        </a:defRPr>
                      </a:pPr>
                      <a:r>
                        <a:t>Philemon</a:t>
                      </a:r>
                    </a:p>
                  </a:txBody>
                  <a:tcPr marL="0" marR="0" marT="0" marB="0" anchor="t" anchorCtr="0" horzOverflow="overflow"/>
                </a:tc>
              </a:tr>
            </a:tbl>
          </a:graphicData>
        </a:graphic>
      </p:graphicFrame>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Paul vs “Pauline”</a:t>
            </a:r>
          </a:p>
        </p:txBody>
      </p:sp>
      <p:sp>
        <p:nvSpPr>
          <p:cNvPr id="195"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Eschatology</a:t>
            </a:r>
          </a:p>
          <a:p>
            <a:pPr marL="320842" indent="-320842" defTabSz="457200">
              <a:spcBef>
                <a:spcPts val="1200"/>
              </a:spcBef>
              <a:buSzPct val="100000"/>
              <a:buChar char="•"/>
              <a:defRPr sz="2400">
                <a:solidFill>
                  <a:srgbClr val="FFFFFF"/>
                </a:solidFill>
                <a:latin typeface="Poppins"/>
                <a:ea typeface="Poppins"/>
                <a:cs typeface="Poppins"/>
                <a:sym typeface="Poppins"/>
              </a:defRPr>
            </a:pPr>
            <a:r>
              <a:t>Literary Features</a:t>
            </a:r>
          </a:p>
          <a:p>
            <a:pPr marL="320842" indent="-320842" defTabSz="457200">
              <a:spcBef>
                <a:spcPts val="1200"/>
              </a:spcBef>
              <a:buSzPct val="100000"/>
              <a:buChar char="•"/>
              <a:defRPr sz="2400">
                <a:solidFill>
                  <a:srgbClr val="FFFFFF"/>
                </a:solidFill>
                <a:latin typeface="Poppins"/>
                <a:ea typeface="Poppins"/>
                <a:cs typeface="Poppins"/>
                <a:sym typeface="Poppins"/>
              </a:defRPr>
            </a:pPr>
            <a:r>
              <a:t>Grammar / Vocabulary</a:t>
            </a:r>
          </a:p>
          <a:p>
            <a:pPr marL="320842" indent="-320842" defTabSz="457200">
              <a:spcBef>
                <a:spcPts val="1200"/>
              </a:spcBef>
              <a:buSzPct val="100000"/>
              <a:buChar char="•"/>
              <a:defRPr sz="2400">
                <a:solidFill>
                  <a:srgbClr val="FFFFFF"/>
                </a:solidFill>
                <a:latin typeface="Poppins"/>
                <a:ea typeface="Poppins"/>
                <a:cs typeface="Poppins"/>
                <a:sym typeface="Poppins"/>
              </a:defRPr>
            </a:pPr>
            <a:r>
              <a:t>Tone</a:t>
            </a:r>
          </a:p>
          <a:p>
            <a:pPr marL="320842" indent="-320842" defTabSz="457200">
              <a:spcBef>
                <a:spcPts val="1200"/>
              </a:spcBef>
              <a:buSzPct val="100000"/>
              <a:buChar char="•"/>
              <a:defRPr sz="2400">
                <a:solidFill>
                  <a:srgbClr val="FFFFFF"/>
                </a:solidFill>
                <a:latin typeface="Poppins"/>
                <a:ea typeface="Poppins"/>
                <a:cs typeface="Poppins"/>
                <a:sym typeface="Poppins"/>
              </a:defRPr>
            </a:pPr>
            <a:r>
              <a:t>Additional Factors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Paul and Particularity</a:t>
            </a:r>
          </a:p>
        </p:txBody>
      </p:sp>
      <p:sp>
        <p:nvSpPr>
          <p:cNvPr id="198" name="Content Placeholder 2"/>
          <p:cNvSpPr txBox="1"/>
          <p:nvPr/>
        </p:nvSpPr>
        <p:spPr>
          <a:xfrm>
            <a:off x="1010510" y="1787001"/>
            <a:ext cx="10170980"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20842" indent="-320842" defTabSz="457200">
              <a:spcBef>
                <a:spcPts val="1200"/>
              </a:spcBef>
              <a:buSzPct val="100000"/>
              <a:buChar char="•"/>
              <a:defRPr sz="2400">
                <a:solidFill>
                  <a:srgbClr val="FFFFFF"/>
                </a:solidFill>
                <a:latin typeface="Poppins"/>
                <a:ea typeface="Poppins"/>
                <a:cs typeface="Poppins"/>
                <a:sym typeface="Poppins"/>
              </a:defRPr>
            </a:pPr>
            <a:r>
              <a:t>WHO is Paul?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WHO is Paul writing to?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WHEN is he writing it? </a:t>
            </a:r>
          </a:p>
          <a:p>
            <a:pPr marL="320842" indent="-320842" defTabSz="457200">
              <a:spcBef>
                <a:spcPts val="1200"/>
              </a:spcBef>
              <a:buSzPct val="100000"/>
              <a:buChar char="•"/>
              <a:defRPr sz="2400">
                <a:solidFill>
                  <a:srgbClr val="FFFFFF"/>
                </a:solidFill>
                <a:latin typeface="Poppins"/>
                <a:ea typeface="Poppins"/>
                <a:cs typeface="Poppins"/>
                <a:sym typeface="Poppins"/>
              </a:defRPr>
            </a:pPr>
            <a:r>
              <a:t>WHY is he writing?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Title 1"/>
          <p:cNvSpPr txBox="1"/>
          <p:nvPr/>
        </p:nvSpPr>
        <p:spPr>
          <a:xfrm>
            <a:off x="883919" y="615187"/>
            <a:ext cx="10424161" cy="701041"/>
          </a:xfrm>
          <a:prstGeom prst="rect">
            <a:avLst/>
          </a:prstGeom>
          <a:ln w="12700">
            <a:miter lim="400000"/>
          </a:ln>
          <a:extLst>
            <a:ext uri="{C572A759-6A51-4108-AA02-DFA0A04FC94B}">
              <ma14:wrappingTextBoxFlag xmlns:ma14="http://schemas.microsoft.com/office/mac/drawingml/2011/main" val="1"/>
            </a:ext>
          </a:extLst>
        </p:spPr>
        <p:txBody>
          <a:bodyPr lIns="45719" rIns="45719" anchor="b">
            <a:spAutoFit/>
          </a:bodyPr>
          <a:lstStyle>
            <a:lvl1pPr>
              <a:lnSpc>
                <a:spcPct val="90000"/>
              </a:lnSpc>
              <a:defRPr b="1" sz="4000">
                <a:solidFill>
                  <a:srgbClr val="FFFFFF"/>
                </a:solidFill>
                <a:latin typeface="Poppins"/>
                <a:ea typeface="Poppins"/>
                <a:cs typeface="Poppins"/>
                <a:sym typeface="Poppins"/>
              </a:defRPr>
            </a:lvl1pPr>
          </a:lstStyle>
          <a:p>
            <a:pPr/>
            <a:r>
              <a:t>Discussion</a:t>
            </a:r>
          </a:p>
        </p:txBody>
      </p:sp>
      <p:sp>
        <p:nvSpPr>
          <p:cNvPr id="201" name="Content Placeholder 2"/>
          <p:cNvSpPr txBox="1"/>
          <p:nvPr/>
        </p:nvSpPr>
        <p:spPr>
          <a:xfrm>
            <a:off x="1010510" y="2646560"/>
            <a:ext cx="10170980" cy="156488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defTabSz="457200">
              <a:spcBef>
                <a:spcPts val="1200"/>
              </a:spcBef>
              <a:defRPr b="1" sz="2800">
                <a:solidFill>
                  <a:srgbClr val="FFFFFF"/>
                </a:solidFill>
                <a:latin typeface="Poppins"/>
                <a:ea typeface="Poppins"/>
                <a:cs typeface="Poppins"/>
                <a:sym typeface="Poppins"/>
              </a:defRPr>
            </a:lvl1pPr>
          </a:lstStyle>
          <a:p>
            <a:pPr/>
            <a:r>
              <a:t>How might the specific context of one of Paul’s letters impact our interpretation and application of the text?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