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sldIdLst>
    <p:sldId id="256" r:id="rId6"/>
    <p:sldId id="262" r:id="rId7"/>
    <p:sldId id="269" r:id="rId8"/>
    <p:sldId id="270" r:id="rId9"/>
    <p:sldId id="280" r:id="rId10"/>
    <p:sldId id="275" r:id="rId11"/>
    <p:sldId id="276" r:id="rId12"/>
    <p:sldId id="277" r:id="rId13"/>
    <p:sldId id="268" r:id="rId14"/>
    <p:sldId id="267" r:id="rId15"/>
    <p:sldId id="282" r:id="rId16"/>
    <p:sldId id="283" r:id="rId17"/>
    <p:sldId id="290" r:id="rId18"/>
    <p:sldId id="287" r:id="rId19"/>
    <p:sldId id="288" r:id="rId20"/>
    <p:sldId id="285" r:id="rId21"/>
    <p:sldId id="286" r:id="rId22"/>
    <p:sldId id="278" r:id="rId23"/>
    <p:sldId id="291" r:id="rId24"/>
    <p:sldId id="292" r:id="rId25"/>
    <p:sldId id="279" r:id="rId26"/>
    <p:sldId id="284" r:id="rId27"/>
    <p:sldId id="281" r:id="rId28"/>
    <p:sldId id="293" r:id="rId29"/>
    <p:sldId id="294" r:id="rId30"/>
    <p:sldId id="28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8B4DA7-5688-4CA2-AA14-BE805E313525}" v="37" dt="2026-03-05T01:12:34.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67" autoAdjust="0"/>
    <p:restoredTop sz="96327"/>
  </p:normalViewPr>
  <p:slideViewPr>
    <p:cSldViewPr snapToGrid="0" snapToObjects="1">
      <p:cViewPr>
        <p:scale>
          <a:sx n="99" d="100"/>
          <a:sy n="99" d="100"/>
        </p:scale>
        <p:origin x="48"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34BF1-BCDD-2147-87FF-6A194034E040}"/>
              </a:ext>
            </a:extLst>
          </p:cNvPr>
          <p:cNvSpPr>
            <a:spLocks noGrp="1"/>
          </p:cNvSpPr>
          <p:nvPr>
            <p:ph type="ctrTitle"/>
          </p:nvPr>
        </p:nvSpPr>
        <p:spPr>
          <a:xfrm>
            <a:off x="1524000" y="1122363"/>
            <a:ext cx="9144000" cy="2387600"/>
          </a:xfrm>
        </p:spPr>
        <p:txBody>
          <a:bodyPr anchor="b"/>
          <a:lstStyle>
            <a:lvl1pPr algn="ctr">
              <a:defRPr sz="6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8399D2D6-33CB-F543-AE74-5FF70E2D90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DE98D54-A24E-704A-B16B-58836A0C9D31}"/>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66B8D750-F714-F140-81E6-515A24EBFC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42150-449B-DC47-B1B7-F8BE4EAEDE3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61662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84BC8-080D-1A47-83C8-D0ADFE18198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453D01-FA76-834F-87D8-5E5971A9B8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FDC2126-15B9-1A43-9651-F223AB210A44}"/>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095138AC-8071-4B4D-95E3-B5CA07447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0A5AC-FF28-C24D-B25C-2C028D54606B}"/>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09697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5A4215-DDA6-7345-B638-B736A950AD8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0F527E6-07F2-DF47-9553-E3AE4CB1FE2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472BC7-2B19-1C43-83B7-DDA9D07E4BA4}"/>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3B356EA9-D3B3-B047-B64B-6CE36C530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D6809-ABB1-6345-9C08-6D9422F8DCEC}"/>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4283127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49AC-1886-F826-53A1-CC8DAC0ABA1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A65F1E7-D68E-6334-7FDF-3DBD99AFC6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1D799F3-EE2B-47CB-ECDF-2404C2F31F1D}"/>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CA91F8F7-8E70-C0FB-F88D-1AF07A3E3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768D3-4499-7C89-413A-F3CF467F8E33}"/>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501876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2474-0BEB-05D8-45AB-7A86702EA76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AED487E-E611-06A9-0369-172D4B13BF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F09A8D-9570-4135-629A-387F3234EA19}"/>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A11D13BA-A341-7022-02CE-3CACE0EA7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ED9F6-DCB3-0A9C-14D6-1A0086ABBE98}"/>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945119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6C909-A5AF-337A-FC70-19A11BFD63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D3F6D8-A6F2-03B4-A487-64ADDAC689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57908B8-33C3-88AF-6955-8EF4556551B5}"/>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74112590-23C9-5C9F-30BE-73F5A0ED04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7E33B-0555-D26A-2229-795B36D3DDBC}"/>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470058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E881B-D134-ECDA-F080-20E910EF3A7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D63DC1-2899-827A-7002-18F6C5C4C8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20453C8-B0BD-38E6-D6A3-D4FF815D19C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1240447-3A48-2EE9-8D68-E446F8F7BB74}"/>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6" name="Footer Placeholder 5">
            <a:extLst>
              <a:ext uri="{FF2B5EF4-FFF2-40B4-BE49-F238E27FC236}">
                <a16:creationId xmlns:a16="http://schemas.microsoft.com/office/drawing/2014/main" id="{328F0964-4170-4E11-5B16-DBE9376B81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549AAF-C7C7-0E27-8F35-69517738A39D}"/>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966758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3B5D2-6ACA-A942-CA3A-02E4EE7D512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B537E2-159B-AC0A-511F-1EF862230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2B491C1-3DED-5FAF-B5A7-C25921C043C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5D0E262-080F-DA98-D05C-2FB1735C31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E631E59-7BCD-79B1-50A7-9998523A0FD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D8119AC-81FC-9F05-0664-753B0D4B25A4}"/>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8" name="Footer Placeholder 7">
            <a:extLst>
              <a:ext uri="{FF2B5EF4-FFF2-40B4-BE49-F238E27FC236}">
                <a16:creationId xmlns:a16="http://schemas.microsoft.com/office/drawing/2014/main" id="{5E823CCA-C4A3-7C5E-0A22-B7F5BB1B96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7D1FEF-C6BB-505B-A89A-E90C859E3245}"/>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256978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0A91B-C4D5-3835-75B8-52E68F1BFAB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01302B3-D534-A857-B84C-E8BF58466AD3}"/>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4" name="Footer Placeholder 3">
            <a:extLst>
              <a:ext uri="{FF2B5EF4-FFF2-40B4-BE49-F238E27FC236}">
                <a16:creationId xmlns:a16="http://schemas.microsoft.com/office/drawing/2014/main" id="{06E90F64-04A1-25B9-53E0-88FFC690BC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FF0148-94B4-BEFB-3F09-505452BA0C3F}"/>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858964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BA330E-0CBD-9C59-C524-32F87F5F3E85}"/>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3" name="Footer Placeholder 2">
            <a:extLst>
              <a:ext uri="{FF2B5EF4-FFF2-40B4-BE49-F238E27FC236}">
                <a16:creationId xmlns:a16="http://schemas.microsoft.com/office/drawing/2014/main" id="{6168194F-4DAD-E05B-5C1A-90BA85FBD9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C9A59F-C8A3-1554-1209-EFDB4012CFE1}"/>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489102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C8C6F-D5CC-E914-4447-C967436D3F7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3FFE698-49F7-FF94-C4FC-E674FEE5B8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ED0977D-E9C8-A1C3-CA9F-E734233C5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8B2000-47B6-80C8-B826-70059648A5CE}"/>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6" name="Footer Placeholder 5">
            <a:extLst>
              <a:ext uri="{FF2B5EF4-FFF2-40B4-BE49-F238E27FC236}">
                <a16:creationId xmlns:a16="http://schemas.microsoft.com/office/drawing/2014/main" id="{4B8C77B8-6426-3128-4C24-DEEBE32080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DA858-A6A3-58F7-1082-15428DEEE4D4}"/>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295600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56DEB-A353-0744-A0FB-AF6D5278B8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B1B9DD3-93C3-C243-B8CF-0226D0B776D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354234-82EE-0245-BAF3-493B1CE0A9F7}"/>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BCAC438D-2B68-FB4F-860B-DC40B4F7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C9D26-BD22-C348-9F8B-A60479ABA655}"/>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720096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FEF13-29FF-05EB-6245-BFD8ED72A0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40075D-3046-DBB6-4F85-F436E674C8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E47CCD-2D73-44FC-9234-81DDA8030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0FEAA2-3D97-729F-05A8-5D2234D7B70E}"/>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6" name="Footer Placeholder 5">
            <a:extLst>
              <a:ext uri="{FF2B5EF4-FFF2-40B4-BE49-F238E27FC236}">
                <a16:creationId xmlns:a16="http://schemas.microsoft.com/office/drawing/2014/main" id="{BBB78440-CDC2-DFEA-2708-0B43BC65E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CE7825-19DA-AEF1-EF48-01B0483A97AD}"/>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078332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57F9-1BA8-01C5-BFCC-FC13AA78736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F38C2D5-FF24-A857-1A6E-446B2E09F5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B3772D6-4EC6-8973-216E-DCF8F0685E2D}"/>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CAC0A367-84D6-A7C1-A71E-F46F2CDAF2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35E2A-B16C-5B0D-371B-506CA028F472}"/>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2192055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3BF28C-6F98-7F3B-DBED-260B5AB9D61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828F280-BC68-D8A4-6F2B-095FB1C0ED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9415F8-5E9C-2AFF-EA90-384EFA821486}"/>
              </a:ext>
            </a:extLst>
          </p:cNvPr>
          <p:cNvSpPr>
            <a:spLocks noGrp="1"/>
          </p:cNvSpPr>
          <p:nvPr>
            <p:ph type="dt" sz="half" idx="10"/>
          </p:nvPr>
        </p:nvSpPr>
        <p:spPr/>
        <p:txBody>
          <a:body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492A9D42-D3DC-8CAE-E1D8-C0D3E66FE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A623D-B36B-AF96-CC85-B14DC164DAF4}"/>
              </a:ext>
            </a:extLst>
          </p:cNvPr>
          <p:cNvSpPr>
            <a:spLocks noGrp="1"/>
          </p:cNvSpPr>
          <p:nvPr>
            <p:ph type="sldNum" sz="quarter" idx="12"/>
          </p:nvPr>
        </p:nvSpPr>
        <p:spPr/>
        <p:txBody>
          <a:bodyPr/>
          <a:lstStyle/>
          <a:p>
            <a:fld id="{5374087F-8FDF-4444-9659-85312C4F0C21}" type="slidenum">
              <a:rPr lang="en-US" smtClean="0"/>
              <a:t>‹#›</a:t>
            </a:fld>
            <a:endParaRPr lang="en-US"/>
          </a:p>
        </p:txBody>
      </p:sp>
    </p:spTree>
    <p:extLst>
      <p:ext uri="{BB962C8B-B14F-4D97-AF65-F5344CB8AC3E}">
        <p14:creationId xmlns:p14="http://schemas.microsoft.com/office/powerpoint/2010/main" val="3735479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6DAD-9DE4-B948-BD8F-FDC8396C32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5312A3A-C3B7-F240-A01D-6AFD46DABF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75984A8-8243-F14A-B4EB-490E739E71A0}"/>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ECE234F5-339F-AA49-9ED3-F588FBE35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EE43C-3E00-DE40-9898-AB87E3F76DB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32765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B1B7-82A1-6D42-AC4C-F275006870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A5F4F0-417E-7A43-BC3A-28F8FE6D8A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839D6B3-0578-7141-8567-2C98C4DD171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6C04154-F99B-AA47-B20C-5B9A99829237}"/>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6" name="Footer Placeholder 5">
            <a:extLst>
              <a:ext uri="{FF2B5EF4-FFF2-40B4-BE49-F238E27FC236}">
                <a16:creationId xmlns:a16="http://schemas.microsoft.com/office/drawing/2014/main" id="{961875E6-29FD-9D4A-ABC3-FB57A536F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65E079-0A1A-A748-B134-AB662FA3AD5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1267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44F6-EE07-2041-AE94-E857D973DB4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D5B786-A07F-FC49-9A3E-DF700E0C44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B4BB28-5045-6D40-85C5-987CCEFDD7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2E18A16-B3BA-4E47-8E76-9FA166C74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DBDC33-DAF9-CA43-A3E4-BF57FC4925F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A52DA0A-9D8E-DA4A-88EE-EAE097C61858}"/>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8" name="Footer Placeholder 7">
            <a:extLst>
              <a:ext uri="{FF2B5EF4-FFF2-40B4-BE49-F238E27FC236}">
                <a16:creationId xmlns:a16="http://schemas.microsoft.com/office/drawing/2014/main" id="{0ECF9417-E166-734F-90E0-293F9A53DE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8ADE8-E1B8-2B48-8C40-252775F6B3FF}"/>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535891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93563-4DD2-C74C-BCCC-377FCB3352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1C0ACE6-4E11-EA4C-A2CA-E1D0FFE75258}"/>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4" name="Footer Placeholder 3">
            <a:extLst>
              <a:ext uri="{FF2B5EF4-FFF2-40B4-BE49-F238E27FC236}">
                <a16:creationId xmlns:a16="http://schemas.microsoft.com/office/drawing/2014/main" id="{051944CC-EC04-5348-B65A-34DD8451D2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0990CD-B1BB-B94F-A04B-965A3152FF81}"/>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39770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CDF541-5E42-B24B-8AB7-43D1CC0AD61D}"/>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3" name="Footer Placeholder 2">
            <a:extLst>
              <a:ext uri="{FF2B5EF4-FFF2-40B4-BE49-F238E27FC236}">
                <a16:creationId xmlns:a16="http://schemas.microsoft.com/office/drawing/2014/main" id="{9AAF4CA1-3B03-114F-8F7D-836EB5B719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8EEA2B-23F7-DF4F-B5BD-C78694776BEE}"/>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25688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2293-FE92-7F44-A95E-8F2983B575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178F4-1D05-924F-BF70-EEB01CED9F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6B44D8-15A3-804D-B618-8645BFC9B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A9711E-15E1-0641-A542-493B4E65FD78}"/>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6" name="Footer Placeholder 5">
            <a:extLst>
              <a:ext uri="{FF2B5EF4-FFF2-40B4-BE49-F238E27FC236}">
                <a16:creationId xmlns:a16="http://schemas.microsoft.com/office/drawing/2014/main" id="{BAC0A4DA-1852-6341-8289-151FC6A0CE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7CA73-9EC0-5548-80D0-023B33D1148D}"/>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18659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26BE-0979-C34D-A86D-C06E494FF28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AB9E34F-8C65-8649-91FD-5269C8CA4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14DA53-B785-E04E-9422-1E8CF87FD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2BB737D-D5F6-1446-A1B6-F2FD2BD5BE45}"/>
              </a:ext>
            </a:extLst>
          </p:cNvPr>
          <p:cNvSpPr>
            <a:spLocks noGrp="1"/>
          </p:cNvSpPr>
          <p:nvPr>
            <p:ph type="dt" sz="half" idx="10"/>
          </p:nvPr>
        </p:nvSpPr>
        <p:spPr/>
        <p:txBody>
          <a:bodyPr/>
          <a:lstStyle/>
          <a:p>
            <a:fld id="{58A06A12-3D1E-1D43-B68C-C3FEEC56BC03}" type="datetimeFigureOut">
              <a:rPr lang="en-US" smtClean="0"/>
              <a:t>4/30/2026</a:t>
            </a:fld>
            <a:endParaRPr lang="en-US"/>
          </a:p>
        </p:txBody>
      </p:sp>
      <p:sp>
        <p:nvSpPr>
          <p:cNvPr id="6" name="Footer Placeholder 5">
            <a:extLst>
              <a:ext uri="{FF2B5EF4-FFF2-40B4-BE49-F238E27FC236}">
                <a16:creationId xmlns:a16="http://schemas.microsoft.com/office/drawing/2014/main" id="{55F61840-6F30-804B-88B1-F21EDC294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A30378-E7CD-4F42-A5F4-2A7824B13147}"/>
              </a:ext>
            </a:extLst>
          </p:cNvPr>
          <p:cNvSpPr>
            <a:spLocks noGrp="1"/>
          </p:cNvSpPr>
          <p:nvPr>
            <p:ph type="sldNum" sz="quarter" idx="12"/>
          </p:nvPr>
        </p:nvSpPr>
        <p:spPr/>
        <p:txBody>
          <a:bodyPr/>
          <a:lstStyle/>
          <a:p>
            <a:fld id="{9E0FC601-C0F2-3240-ABB0-2CB6D0F8495B}" type="slidenum">
              <a:rPr lang="en-US" smtClean="0"/>
              <a:t>‹#›</a:t>
            </a:fld>
            <a:endParaRPr lang="en-US"/>
          </a:p>
        </p:txBody>
      </p:sp>
    </p:spTree>
    <p:extLst>
      <p:ext uri="{BB962C8B-B14F-4D97-AF65-F5344CB8AC3E}">
        <p14:creationId xmlns:p14="http://schemas.microsoft.com/office/powerpoint/2010/main" val="23027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C6CAAB-7B55-F345-A246-B0CB438828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5C07C0-1CF1-B147-AF72-7FA8FF3C2B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A3D7B7E-8910-A04E-9028-1A034D81E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A06A12-3D1E-1D43-B68C-C3FEEC56BC03}" type="datetimeFigureOut">
              <a:rPr lang="en-US" smtClean="0"/>
              <a:t>4/30/2026</a:t>
            </a:fld>
            <a:endParaRPr lang="en-US"/>
          </a:p>
        </p:txBody>
      </p:sp>
      <p:sp>
        <p:nvSpPr>
          <p:cNvPr id="5" name="Footer Placeholder 4">
            <a:extLst>
              <a:ext uri="{FF2B5EF4-FFF2-40B4-BE49-F238E27FC236}">
                <a16:creationId xmlns:a16="http://schemas.microsoft.com/office/drawing/2014/main" id="{41C70570-07B8-8C41-BDA3-F56CCBF071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7CBD28-066C-0946-A258-4C0D018D34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FC601-C0F2-3240-ABB0-2CB6D0F8495B}" type="slidenum">
              <a:rPr lang="en-US" smtClean="0"/>
              <a:t>‹#›</a:t>
            </a:fld>
            <a:endParaRPr lang="en-US"/>
          </a:p>
        </p:txBody>
      </p:sp>
    </p:spTree>
    <p:extLst>
      <p:ext uri="{BB962C8B-B14F-4D97-AF65-F5344CB8AC3E}">
        <p14:creationId xmlns:p14="http://schemas.microsoft.com/office/powerpoint/2010/main" val="1288769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109B2F-DD6D-2B55-B55C-B57F992079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51EADB-B459-58D4-D676-FC66E2111C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3E532A-23B7-C185-5820-F3EB978704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CD24E-1C80-EC4B-9AF9-E2C2B6FA2A88}" type="datetimeFigureOut">
              <a:rPr lang="en-US" smtClean="0"/>
              <a:t>4/30/2026</a:t>
            </a:fld>
            <a:endParaRPr lang="en-US"/>
          </a:p>
        </p:txBody>
      </p:sp>
      <p:sp>
        <p:nvSpPr>
          <p:cNvPr id="5" name="Footer Placeholder 4">
            <a:extLst>
              <a:ext uri="{FF2B5EF4-FFF2-40B4-BE49-F238E27FC236}">
                <a16:creationId xmlns:a16="http://schemas.microsoft.com/office/drawing/2014/main" id="{6AB3787C-E444-6012-88F7-0E2385941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7F27C35-71BC-A005-BF78-E8E441EC61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4087F-8FDF-4444-9659-85312C4F0C21}" type="slidenum">
              <a:rPr lang="en-US" smtClean="0"/>
              <a:t>‹#›</a:t>
            </a:fld>
            <a:endParaRPr lang="en-US"/>
          </a:p>
        </p:txBody>
      </p:sp>
    </p:spTree>
    <p:extLst>
      <p:ext uri="{BB962C8B-B14F-4D97-AF65-F5344CB8AC3E}">
        <p14:creationId xmlns:p14="http://schemas.microsoft.com/office/powerpoint/2010/main" val="3048489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biblegateway.com/passage/?search=luke%2010:25-37&amp;version=NIV#fen-NIV-25391b" TargetMode="External"/><Relationship Id="rId2" Type="http://schemas.openxmlformats.org/officeDocument/2006/relationships/hyperlink" Target="https://www.biblegateway.com/passage/?search=luke%2010:25-37&amp;version=NIV#fen-NIV-25391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biblegateway.com/passage/?search=luke%2010:25-37&amp;version=NIV#fen-NIV-25399c"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msy316.wordpress.com/2013/04/08/rickwarren_frankviola/"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biblegateway.com/passage/?search=Acts%206&amp;version=NIV#fen-NIV-27103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E39ABC-DE35-A74C-9C98-0935A0A64FE3}"/>
              </a:ext>
            </a:extLst>
          </p:cNvPr>
          <p:cNvSpPr>
            <a:spLocks noGrp="1"/>
          </p:cNvSpPr>
          <p:nvPr>
            <p:ph type="ctrTitle"/>
          </p:nvPr>
        </p:nvSpPr>
        <p:spPr>
          <a:xfrm>
            <a:off x="3618385" y="2739796"/>
            <a:ext cx="7965557" cy="784746"/>
          </a:xfrm>
        </p:spPr>
        <p:txBody>
          <a:bodyPr>
            <a:noAutofit/>
          </a:bodyPr>
          <a:lstStyle/>
          <a:p>
            <a:pPr algn="r"/>
            <a:r>
              <a:rPr lang="en-US" sz="4200" b="1" dirty="0">
                <a:solidFill>
                  <a:schemeClr val="bg1"/>
                </a:solidFill>
                <a:latin typeface="Poppins" pitchFamily="2" charset="77"/>
                <a:cs typeface="Poppins" pitchFamily="2" charset="77"/>
              </a:rPr>
              <a:t>Practical Theology</a:t>
            </a:r>
          </a:p>
        </p:txBody>
      </p:sp>
      <p:sp>
        <p:nvSpPr>
          <p:cNvPr id="5" name="Subtitle 2">
            <a:extLst>
              <a:ext uri="{FF2B5EF4-FFF2-40B4-BE49-F238E27FC236}">
                <a16:creationId xmlns:a16="http://schemas.microsoft.com/office/drawing/2014/main" id="{08D89F96-7074-3344-9FBC-5C696D642E82}"/>
              </a:ext>
            </a:extLst>
          </p:cNvPr>
          <p:cNvSpPr>
            <a:spLocks noGrp="1"/>
          </p:cNvSpPr>
          <p:nvPr>
            <p:ph type="subTitle" idx="1"/>
          </p:nvPr>
        </p:nvSpPr>
        <p:spPr>
          <a:xfrm>
            <a:off x="5780675" y="3637032"/>
            <a:ext cx="5803267" cy="484599"/>
          </a:xfrm>
        </p:spPr>
        <p:txBody>
          <a:bodyPr/>
          <a:lstStyle/>
          <a:p>
            <a:pPr algn="r"/>
            <a:r>
              <a:rPr lang="en-US" dirty="0">
                <a:solidFill>
                  <a:schemeClr val="bg1"/>
                </a:solidFill>
                <a:latin typeface="Poppins" pitchFamily="2" charset="77"/>
                <a:cs typeface="Poppins" pitchFamily="2" charset="77"/>
              </a:rPr>
              <a:t>Hilton  </a:t>
            </a:r>
          </a:p>
        </p:txBody>
      </p:sp>
    </p:spTree>
    <p:extLst>
      <p:ext uri="{BB962C8B-B14F-4D97-AF65-F5344CB8AC3E}">
        <p14:creationId xmlns:p14="http://schemas.microsoft.com/office/powerpoint/2010/main" val="2096996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3A6FF-C47E-D425-4CB3-3A9FA63E5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A9155-830E-80B4-6750-F99D2D8A3CF2}"/>
              </a:ext>
            </a:extLst>
          </p:cNvPr>
          <p:cNvSpPr>
            <a:spLocks noGrp="1"/>
          </p:cNvSpPr>
          <p:nvPr>
            <p:ph type="title"/>
          </p:nvPr>
        </p:nvSpPr>
        <p:spPr/>
        <p:txBody>
          <a:bodyPr/>
          <a:lstStyle/>
          <a:p>
            <a:r>
              <a:rPr lang="en-GB" dirty="0">
                <a:solidFill>
                  <a:schemeClr val="bg1"/>
                </a:solidFill>
              </a:rPr>
              <a:t>Questions: Our world ……….</a:t>
            </a:r>
          </a:p>
        </p:txBody>
      </p:sp>
      <p:sp>
        <p:nvSpPr>
          <p:cNvPr id="3" name="Content Placeholder 2">
            <a:extLst>
              <a:ext uri="{FF2B5EF4-FFF2-40B4-BE49-F238E27FC236}">
                <a16:creationId xmlns:a16="http://schemas.microsoft.com/office/drawing/2014/main" id="{9935546D-A2F2-1FD2-0453-03EA1005ECDC}"/>
              </a:ext>
            </a:extLst>
          </p:cNvPr>
          <p:cNvSpPr>
            <a:spLocks noGrp="1"/>
          </p:cNvSpPr>
          <p:nvPr>
            <p:ph idx="1"/>
          </p:nvPr>
        </p:nvSpPr>
        <p:spPr>
          <a:xfrm>
            <a:off x="838200" y="1690687"/>
            <a:ext cx="10515600" cy="4643851"/>
          </a:xfrm>
        </p:spPr>
        <p:txBody>
          <a:bodyPr>
            <a:normAutofit fontScale="92500" lnSpcReduction="10000"/>
          </a:bodyPr>
          <a:lstStyle/>
          <a:p>
            <a:r>
              <a:rPr lang="en-GB" b="1" dirty="0">
                <a:solidFill>
                  <a:schemeClr val="bg1"/>
                </a:solidFill>
              </a:rPr>
              <a:t>A: Romans 8: 20-21 Our world is damaged</a:t>
            </a:r>
          </a:p>
          <a:p>
            <a:endParaRPr lang="en-GB" b="1" dirty="0">
              <a:solidFill>
                <a:schemeClr val="bg1"/>
              </a:solidFill>
            </a:endParaRPr>
          </a:p>
          <a:p>
            <a:r>
              <a:rPr lang="en-GB" b="1" dirty="0">
                <a:solidFill>
                  <a:schemeClr val="bg1"/>
                </a:solidFill>
              </a:rPr>
              <a:t>B: Psalm 19:1-2 Our world is still good</a:t>
            </a:r>
          </a:p>
          <a:p>
            <a:endParaRPr lang="en-GB" sz="3200" b="1" u="sng" dirty="0">
              <a:solidFill>
                <a:schemeClr val="bg1"/>
              </a:solidFill>
            </a:endParaRPr>
          </a:p>
          <a:p>
            <a:r>
              <a:rPr lang="en-GB" sz="3200" b="1" dirty="0">
                <a:solidFill>
                  <a:schemeClr val="bg1"/>
                </a:solidFill>
              </a:rPr>
              <a:t>C: John 3:16 Our world is loved</a:t>
            </a:r>
          </a:p>
          <a:p>
            <a:endParaRPr lang="en-GB" sz="3200" b="1" dirty="0">
              <a:solidFill>
                <a:schemeClr val="bg1"/>
              </a:solidFill>
            </a:endParaRPr>
          </a:p>
          <a:p>
            <a:r>
              <a:rPr lang="en-GB" sz="3200" b="1" dirty="0">
                <a:solidFill>
                  <a:schemeClr val="bg1"/>
                </a:solidFill>
              </a:rPr>
              <a:t>D: John 3:17 Our world is not condemned</a:t>
            </a:r>
          </a:p>
          <a:p>
            <a:endParaRPr lang="en-GB" sz="3200" b="1" dirty="0">
              <a:solidFill>
                <a:schemeClr val="bg1"/>
              </a:solidFill>
            </a:endParaRPr>
          </a:p>
          <a:p>
            <a:r>
              <a:rPr lang="en-GB" sz="3200" b="1" dirty="0">
                <a:solidFill>
                  <a:schemeClr val="bg1"/>
                </a:solidFill>
              </a:rPr>
              <a:t>E: 1 John 2:15  has values and systems that must be renounced</a:t>
            </a:r>
          </a:p>
          <a:p>
            <a:endParaRPr lang="en-GB" sz="3200" b="1" dirty="0">
              <a:solidFill>
                <a:schemeClr val="bg1"/>
              </a:solidFill>
            </a:endParaRPr>
          </a:p>
          <a:p>
            <a:endParaRPr lang="en-GB" dirty="0"/>
          </a:p>
        </p:txBody>
      </p:sp>
    </p:spTree>
    <p:extLst>
      <p:ext uri="{BB962C8B-B14F-4D97-AF65-F5344CB8AC3E}">
        <p14:creationId xmlns:p14="http://schemas.microsoft.com/office/powerpoint/2010/main" val="2034800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2571-AC2A-A7A8-1209-8A6A01676D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EF4C36-5D4A-F98A-AEB5-E68639836C19}"/>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F55CF9A4-55DD-3EB7-D798-1A491EB40A0C}"/>
              </a:ext>
            </a:extLst>
          </p:cNvPr>
          <p:cNvSpPr>
            <a:spLocks noGrp="1"/>
          </p:cNvSpPr>
          <p:nvPr>
            <p:ph idx="1"/>
          </p:nvPr>
        </p:nvSpPr>
        <p:spPr/>
        <p:txBody>
          <a:bodyPr>
            <a:normAutofit lnSpcReduction="10000"/>
          </a:bodyPr>
          <a:lstStyle/>
          <a:p>
            <a:r>
              <a:rPr lang="en-GB" dirty="0">
                <a:solidFill>
                  <a:schemeClr val="bg1"/>
                </a:solidFill>
              </a:rPr>
              <a:t>What is going on?</a:t>
            </a:r>
          </a:p>
          <a:p>
            <a:pPr lvl="1"/>
            <a:r>
              <a:rPr lang="en-GB" dirty="0">
                <a:solidFill>
                  <a:schemeClr val="bg1"/>
                </a:solidFill>
              </a:rPr>
              <a:t>Eve / the world has problems  </a:t>
            </a:r>
          </a:p>
          <a:p>
            <a:pPr lvl="1"/>
            <a:endParaRPr lang="en-GB" dirty="0">
              <a:solidFill>
                <a:schemeClr val="bg1"/>
              </a:solidFill>
            </a:endParaRPr>
          </a:p>
          <a:p>
            <a:r>
              <a:rPr lang="en-GB" dirty="0">
                <a:solidFill>
                  <a:schemeClr val="bg1"/>
                </a:solidFill>
              </a:rPr>
              <a:t>Why is this going on?</a:t>
            </a:r>
          </a:p>
          <a:p>
            <a:pPr lvl="1"/>
            <a:r>
              <a:rPr lang="en-GB" dirty="0">
                <a:solidFill>
                  <a:schemeClr val="bg1"/>
                </a:solidFill>
              </a:rPr>
              <a:t>Total depravity: sin taints every part of our world</a:t>
            </a:r>
          </a:p>
          <a:p>
            <a:pPr lvl="1"/>
            <a:endParaRPr lang="en-GB" dirty="0">
              <a:solidFill>
                <a:schemeClr val="bg1"/>
              </a:solidFill>
            </a:endParaRPr>
          </a:p>
          <a:p>
            <a:r>
              <a:rPr lang="en-GB" dirty="0">
                <a:solidFill>
                  <a:schemeClr val="bg1"/>
                </a:solidFill>
              </a:rPr>
              <a:t>What ought to be going on?</a:t>
            </a:r>
          </a:p>
          <a:p>
            <a:pPr lvl="1"/>
            <a:r>
              <a:rPr lang="en-GB" dirty="0">
                <a:solidFill>
                  <a:schemeClr val="bg1"/>
                </a:solidFill>
              </a:rPr>
              <a:t>Eve needs help and a new heaven and earth</a:t>
            </a:r>
          </a:p>
          <a:p>
            <a:pPr lvl="1"/>
            <a:endParaRPr lang="en-GB" dirty="0">
              <a:solidFill>
                <a:schemeClr val="bg1"/>
              </a:solidFill>
            </a:endParaRPr>
          </a:p>
          <a:p>
            <a:r>
              <a:rPr lang="en-GB" dirty="0">
                <a:solidFill>
                  <a:schemeClr val="bg1"/>
                </a:solidFill>
              </a:rPr>
              <a:t>What might we do?</a:t>
            </a:r>
          </a:p>
          <a:p>
            <a:pPr marL="457200" lvl="1" indent="0">
              <a:buNone/>
            </a:pPr>
            <a:endParaRPr lang="en-GB" dirty="0">
              <a:solidFill>
                <a:schemeClr val="bg1"/>
              </a:solidFill>
            </a:endParaRP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2723019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E43E-76FD-93B3-B8F4-43DBF363C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7C8BE-4256-1F27-209A-BAB6CBC48DA5}"/>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DF782D39-3F3A-0CAB-6993-7465E7F5F85B}"/>
              </a:ext>
            </a:extLst>
          </p:cNvPr>
          <p:cNvSpPr>
            <a:spLocks noGrp="1"/>
          </p:cNvSpPr>
          <p:nvPr>
            <p:ph idx="1"/>
          </p:nvPr>
        </p:nvSpPr>
        <p:spPr/>
        <p:txBody>
          <a:bodyPr>
            <a:normAutofit fontScale="92500" lnSpcReduction="10000"/>
          </a:bodyPr>
          <a:lstStyle/>
          <a:p>
            <a:r>
              <a:rPr lang="en-GB" dirty="0">
                <a:solidFill>
                  <a:schemeClr val="bg1"/>
                </a:solidFill>
              </a:rPr>
              <a:t>What is going on?</a:t>
            </a:r>
          </a:p>
          <a:p>
            <a:pPr lvl="1"/>
            <a:r>
              <a:rPr lang="en-GB" dirty="0">
                <a:solidFill>
                  <a:schemeClr val="bg1"/>
                </a:solidFill>
              </a:rPr>
              <a:t>There are multiple complex problems</a:t>
            </a:r>
          </a:p>
          <a:p>
            <a:pPr marL="457200" lvl="1" indent="0">
              <a:buNone/>
            </a:pPr>
            <a:endParaRPr lang="en-GB" dirty="0">
              <a:solidFill>
                <a:schemeClr val="bg1"/>
              </a:solidFill>
            </a:endParaRPr>
          </a:p>
          <a:p>
            <a:r>
              <a:rPr lang="en-GB" dirty="0">
                <a:solidFill>
                  <a:schemeClr val="bg1"/>
                </a:solidFill>
              </a:rPr>
              <a:t>Why is this going on?</a:t>
            </a:r>
          </a:p>
          <a:p>
            <a:pPr lvl="1"/>
            <a:r>
              <a:rPr lang="en-GB" dirty="0">
                <a:solidFill>
                  <a:schemeClr val="bg1"/>
                </a:solidFill>
              </a:rPr>
              <a:t>Total depravity: sin taints every part of our world</a:t>
            </a:r>
          </a:p>
          <a:p>
            <a:pPr lvl="1"/>
            <a:endParaRPr lang="en-GB" dirty="0">
              <a:solidFill>
                <a:schemeClr val="bg1"/>
              </a:solidFill>
            </a:endParaRPr>
          </a:p>
          <a:p>
            <a:r>
              <a:rPr lang="en-GB" dirty="0">
                <a:solidFill>
                  <a:schemeClr val="bg1"/>
                </a:solidFill>
              </a:rPr>
              <a:t>What ought to be going on?</a:t>
            </a:r>
          </a:p>
          <a:p>
            <a:pPr lvl="1"/>
            <a:r>
              <a:rPr lang="en-GB" dirty="0">
                <a:solidFill>
                  <a:schemeClr val="bg1"/>
                </a:solidFill>
              </a:rPr>
              <a:t>The world needs a saviour and renewal</a:t>
            </a:r>
          </a:p>
          <a:p>
            <a:pPr lvl="1"/>
            <a:endParaRPr lang="en-GB" dirty="0">
              <a:solidFill>
                <a:schemeClr val="bg1"/>
              </a:solidFill>
            </a:endParaRPr>
          </a:p>
          <a:p>
            <a:r>
              <a:rPr lang="en-GB" dirty="0">
                <a:solidFill>
                  <a:schemeClr val="bg1"/>
                </a:solidFill>
              </a:rPr>
              <a:t>What might we do?</a:t>
            </a:r>
          </a:p>
          <a:p>
            <a:pPr lvl="1"/>
            <a:r>
              <a:rPr lang="en-GB" dirty="0">
                <a:solidFill>
                  <a:schemeClr val="bg1"/>
                </a:solidFill>
              </a:rPr>
              <a:t>Practical theology</a:t>
            </a: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1753106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6107-53B4-EDE7-07F9-334F84CADDF7}"/>
              </a:ext>
            </a:extLst>
          </p:cNvPr>
          <p:cNvSpPr>
            <a:spLocks noGrp="1"/>
          </p:cNvSpPr>
          <p:nvPr>
            <p:ph type="title"/>
          </p:nvPr>
        </p:nvSpPr>
        <p:spPr/>
        <p:txBody>
          <a:bodyPr/>
          <a:lstStyle/>
          <a:p>
            <a:r>
              <a:rPr lang="en-GB" dirty="0">
                <a:solidFill>
                  <a:schemeClr val="bg1"/>
                </a:solidFill>
              </a:rPr>
              <a:t>Friedrich Schleiermacher</a:t>
            </a:r>
          </a:p>
        </p:txBody>
      </p:sp>
      <p:pic>
        <p:nvPicPr>
          <p:cNvPr id="8" name="Content Placeholder 7" descr="A person with white hair&#10;&#10;AI-generated content may be incorrect.">
            <a:extLst>
              <a:ext uri="{FF2B5EF4-FFF2-40B4-BE49-F238E27FC236}">
                <a16:creationId xmlns:a16="http://schemas.microsoft.com/office/drawing/2014/main" id="{F3820AEE-DDB1-D800-F59C-023207BA09B0}"/>
              </a:ext>
            </a:extLst>
          </p:cNvPr>
          <p:cNvPicPr>
            <a:picLocks noGrp="1" noChangeAspect="1"/>
          </p:cNvPicPr>
          <p:nvPr>
            <p:ph idx="1"/>
          </p:nvPr>
        </p:nvPicPr>
        <p:blipFill>
          <a:blip r:embed="rId2"/>
          <a:stretch>
            <a:fillRect/>
          </a:stretch>
        </p:blipFill>
        <p:spPr>
          <a:xfrm>
            <a:off x="4833937" y="2002508"/>
            <a:ext cx="2524125" cy="3990975"/>
          </a:xfrm>
          <a:effectLst>
            <a:softEdge rad="203200"/>
          </a:effectLst>
        </p:spPr>
      </p:pic>
    </p:spTree>
    <p:extLst>
      <p:ext uri="{BB962C8B-B14F-4D97-AF65-F5344CB8AC3E}">
        <p14:creationId xmlns:p14="http://schemas.microsoft.com/office/powerpoint/2010/main" val="880134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18967-CAB1-8897-A072-F674385C0B11}"/>
              </a:ext>
            </a:extLst>
          </p:cNvPr>
          <p:cNvSpPr>
            <a:spLocks noGrp="1"/>
          </p:cNvSpPr>
          <p:nvPr>
            <p:ph type="title"/>
          </p:nvPr>
        </p:nvSpPr>
        <p:spPr/>
        <p:txBody>
          <a:bodyPr/>
          <a:lstStyle/>
          <a:p>
            <a:r>
              <a:rPr lang="en-GB" b="1" dirty="0">
                <a:solidFill>
                  <a:schemeClr val="bg1"/>
                </a:solidFill>
              </a:rPr>
              <a:t>Good Samaritan, Luke 10</a:t>
            </a:r>
            <a:endParaRPr lang="en-GB" dirty="0"/>
          </a:p>
        </p:txBody>
      </p:sp>
      <p:sp>
        <p:nvSpPr>
          <p:cNvPr id="3" name="Content Placeholder 2">
            <a:extLst>
              <a:ext uri="{FF2B5EF4-FFF2-40B4-BE49-F238E27FC236}">
                <a16:creationId xmlns:a16="http://schemas.microsoft.com/office/drawing/2014/main" id="{8A313D19-AED1-D084-589C-17306245FF77}"/>
              </a:ext>
            </a:extLst>
          </p:cNvPr>
          <p:cNvSpPr>
            <a:spLocks noGrp="1"/>
          </p:cNvSpPr>
          <p:nvPr>
            <p:ph idx="1"/>
          </p:nvPr>
        </p:nvSpPr>
        <p:spPr/>
        <p:txBody>
          <a:bodyPr>
            <a:normAutofit/>
          </a:bodyPr>
          <a:lstStyle/>
          <a:p>
            <a:pPr marL="0" indent="0">
              <a:buNone/>
            </a:pPr>
            <a:r>
              <a:rPr lang="en-GB" sz="2400" dirty="0">
                <a:solidFill>
                  <a:schemeClr val="bg1"/>
                </a:solidFill>
              </a:rPr>
              <a:t>On one occasion an expert in the law stood up to test Jesus. “Teacher,” he asked, “what must I do to inherit eternal life?”</a:t>
            </a:r>
          </a:p>
          <a:p>
            <a:pPr marL="0" indent="0">
              <a:buNone/>
            </a:pPr>
            <a:r>
              <a:rPr lang="en-GB" sz="2400" b="1" baseline="30000" dirty="0">
                <a:solidFill>
                  <a:schemeClr val="bg1"/>
                </a:solidFill>
              </a:rPr>
              <a:t>26 </a:t>
            </a:r>
            <a:r>
              <a:rPr lang="en-GB" sz="2400" dirty="0">
                <a:solidFill>
                  <a:schemeClr val="bg1"/>
                </a:solidFill>
              </a:rPr>
              <a:t>“What is written in the Law?” he replied. “How do you read it?”</a:t>
            </a:r>
          </a:p>
          <a:p>
            <a:pPr marL="0" indent="0">
              <a:buNone/>
            </a:pPr>
            <a:r>
              <a:rPr lang="en-GB" sz="2400" b="1" baseline="30000" dirty="0">
                <a:solidFill>
                  <a:schemeClr val="bg1"/>
                </a:solidFill>
              </a:rPr>
              <a:t>27 </a:t>
            </a:r>
            <a:r>
              <a:rPr lang="en-GB" sz="2400" dirty="0">
                <a:solidFill>
                  <a:schemeClr val="bg1"/>
                </a:solidFill>
              </a:rPr>
              <a:t>He answered, “‘Love the Lord your God with all your heart and with all your soul and with all your strength and with all your mind’</a:t>
            </a:r>
            <a:r>
              <a:rPr lang="en-GB" sz="2400" baseline="30000" dirty="0">
                <a:solidFill>
                  <a:schemeClr val="bg1"/>
                </a:solidFill>
              </a:rPr>
              <a:t>[</a:t>
            </a:r>
            <a:r>
              <a:rPr lang="en-GB" sz="2400" u="sng" baseline="30000" dirty="0">
                <a:solidFill>
                  <a:schemeClr val="bg1"/>
                </a:solidFill>
                <a:hlinkClick r:id="rId2" tooltip="See footnote a">
                  <a:extLst>
                    <a:ext uri="{A12FA001-AC4F-418D-AE19-62706E023703}">
                      <ahyp:hlinkClr xmlns:ahyp="http://schemas.microsoft.com/office/drawing/2018/hyperlinkcolor" val="tx"/>
                    </a:ext>
                  </a:extLst>
                </a:hlinkClick>
              </a:rPr>
              <a:t>a</a:t>
            </a:r>
            <a:r>
              <a:rPr lang="en-GB" sz="2400" baseline="30000" dirty="0">
                <a:solidFill>
                  <a:schemeClr val="bg1"/>
                </a:solidFill>
              </a:rPr>
              <a:t>]</a:t>
            </a:r>
            <a:r>
              <a:rPr lang="en-GB" sz="2400" dirty="0">
                <a:solidFill>
                  <a:schemeClr val="bg1"/>
                </a:solidFill>
              </a:rPr>
              <a:t>; and, ‘Love your neighbour as yourself.’</a:t>
            </a:r>
            <a:r>
              <a:rPr lang="en-GB" sz="2400" baseline="30000" dirty="0">
                <a:solidFill>
                  <a:schemeClr val="bg1"/>
                </a:solidFill>
              </a:rPr>
              <a:t>[</a:t>
            </a:r>
            <a:r>
              <a:rPr lang="en-GB" sz="2400" u="sng" baseline="30000" dirty="0">
                <a:solidFill>
                  <a:schemeClr val="bg1"/>
                </a:solidFill>
                <a:hlinkClick r:id="rId3" tooltip="See footnote b">
                  <a:extLst>
                    <a:ext uri="{A12FA001-AC4F-418D-AE19-62706E023703}">
                      <ahyp:hlinkClr xmlns:ahyp="http://schemas.microsoft.com/office/drawing/2018/hyperlinkcolor" val="tx"/>
                    </a:ext>
                  </a:extLst>
                </a:hlinkClick>
              </a:rPr>
              <a:t>b</a:t>
            </a:r>
            <a:r>
              <a:rPr lang="en-GB" sz="2400" baseline="30000" dirty="0">
                <a:solidFill>
                  <a:schemeClr val="bg1"/>
                </a:solidFill>
              </a:rPr>
              <a:t>]</a:t>
            </a:r>
            <a:r>
              <a:rPr lang="en-GB" sz="2400" dirty="0">
                <a:solidFill>
                  <a:schemeClr val="bg1"/>
                </a:solidFill>
              </a:rPr>
              <a:t>”</a:t>
            </a:r>
          </a:p>
          <a:p>
            <a:pPr marL="0" indent="0">
              <a:buNone/>
            </a:pPr>
            <a:r>
              <a:rPr lang="en-GB" sz="2400" b="1" baseline="30000" dirty="0">
                <a:solidFill>
                  <a:schemeClr val="bg1"/>
                </a:solidFill>
              </a:rPr>
              <a:t>28 </a:t>
            </a:r>
            <a:r>
              <a:rPr lang="en-GB" sz="2400" dirty="0">
                <a:solidFill>
                  <a:schemeClr val="bg1"/>
                </a:solidFill>
              </a:rPr>
              <a:t>“You have answered correctly,” Jesus replied. “Do this and you will live.”</a:t>
            </a:r>
          </a:p>
          <a:p>
            <a:pPr marL="0" indent="0">
              <a:buNone/>
            </a:pPr>
            <a:r>
              <a:rPr lang="en-GB" sz="2400" b="1" baseline="30000" dirty="0">
                <a:solidFill>
                  <a:schemeClr val="bg1"/>
                </a:solidFill>
              </a:rPr>
              <a:t>29 </a:t>
            </a:r>
            <a:r>
              <a:rPr lang="en-GB" sz="2400" dirty="0">
                <a:solidFill>
                  <a:schemeClr val="bg1"/>
                </a:solidFill>
              </a:rPr>
              <a:t>But he wanted to justify himself, so he asked Jesus, “And who is my neighbour?”</a:t>
            </a:r>
          </a:p>
          <a:p>
            <a:endParaRPr lang="en-GB" dirty="0"/>
          </a:p>
        </p:txBody>
      </p:sp>
    </p:spTree>
    <p:extLst>
      <p:ext uri="{BB962C8B-B14F-4D97-AF65-F5344CB8AC3E}">
        <p14:creationId xmlns:p14="http://schemas.microsoft.com/office/powerpoint/2010/main" val="132536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4F611-37C9-2666-9EDF-6430A08940C1}"/>
              </a:ext>
            </a:extLst>
          </p:cNvPr>
          <p:cNvSpPr>
            <a:spLocks noGrp="1"/>
          </p:cNvSpPr>
          <p:nvPr>
            <p:ph type="title"/>
          </p:nvPr>
        </p:nvSpPr>
        <p:spPr/>
        <p:txBody>
          <a:bodyPr/>
          <a:lstStyle/>
          <a:p>
            <a:r>
              <a:rPr lang="en-GB" b="1" dirty="0">
                <a:solidFill>
                  <a:schemeClr val="bg1"/>
                </a:solidFill>
              </a:rPr>
              <a:t>Good Samaritan, Luke 10</a:t>
            </a:r>
          </a:p>
        </p:txBody>
      </p:sp>
      <p:sp>
        <p:nvSpPr>
          <p:cNvPr id="3" name="Content Placeholder 2">
            <a:extLst>
              <a:ext uri="{FF2B5EF4-FFF2-40B4-BE49-F238E27FC236}">
                <a16:creationId xmlns:a16="http://schemas.microsoft.com/office/drawing/2014/main" id="{5E1A23EB-38C2-7B36-4484-C3F96C4D0D9B}"/>
              </a:ext>
            </a:extLst>
          </p:cNvPr>
          <p:cNvSpPr>
            <a:spLocks noGrp="1"/>
          </p:cNvSpPr>
          <p:nvPr>
            <p:ph idx="1"/>
          </p:nvPr>
        </p:nvSpPr>
        <p:spPr/>
        <p:txBody>
          <a:bodyPr>
            <a:normAutofit fontScale="85000" lnSpcReduction="20000"/>
          </a:bodyPr>
          <a:lstStyle/>
          <a:p>
            <a:pPr marL="0" indent="0">
              <a:buNone/>
            </a:pPr>
            <a:r>
              <a:rPr lang="en-GB" b="1" baseline="30000" dirty="0">
                <a:solidFill>
                  <a:schemeClr val="bg1"/>
                </a:solidFill>
              </a:rPr>
              <a:t>30 </a:t>
            </a:r>
            <a:r>
              <a:rPr lang="en-GB" dirty="0">
                <a:solidFill>
                  <a:schemeClr val="bg1"/>
                </a:solidFill>
              </a:rPr>
              <a:t>In reply Jesus said: “A man was going down from Jerusalem to Jericho, when he was attacked by robbers. They stripped him of his clothes, beat him and went away, leaving him half dead. </a:t>
            </a:r>
            <a:r>
              <a:rPr lang="en-GB" b="1" baseline="30000" dirty="0">
                <a:solidFill>
                  <a:schemeClr val="bg1"/>
                </a:solidFill>
              </a:rPr>
              <a:t>31 </a:t>
            </a:r>
            <a:r>
              <a:rPr lang="en-GB" dirty="0">
                <a:solidFill>
                  <a:schemeClr val="bg1"/>
                </a:solidFill>
              </a:rPr>
              <a:t>A priest happened to be going down the same road, and when he saw the man, he passed by on the other side. </a:t>
            </a:r>
            <a:r>
              <a:rPr lang="en-GB" b="1" baseline="30000" dirty="0">
                <a:solidFill>
                  <a:schemeClr val="bg1"/>
                </a:solidFill>
              </a:rPr>
              <a:t>32 </a:t>
            </a:r>
            <a:r>
              <a:rPr lang="en-GB" dirty="0">
                <a:solidFill>
                  <a:schemeClr val="bg1"/>
                </a:solidFill>
              </a:rPr>
              <a:t>So too, a Levite, when he came to the place and saw him, passed by on the other side. </a:t>
            </a:r>
            <a:r>
              <a:rPr lang="en-GB" b="1" baseline="30000" dirty="0">
                <a:solidFill>
                  <a:schemeClr val="bg1"/>
                </a:solidFill>
              </a:rPr>
              <a:t>33 </a:t>
            </a:r>
            <a:r>
              <a:rPr lang="en-GB" dirty="0">
                <a:solidFill>
                  <a:schemeClr val="bg1"/>
                </a:solidFill>
              </a:rPr>
              <a:t>But a Samaritan, as he travelled, came where the man was; and when he saw him, he took pity on him. </a:t>
            </a:r>
            <a:r>
              <a:rPr lang="en-GB" b="1" baseline="30000" dirty="0">
                <a:solidFill>
                  <a:schemeClr val="bg1"/>
                </a:solidFill>
              </a:rPr>
              <a:t>34 </a:t>
            </a:r>
            <a:r>
              <a:rPr lang="en-GB" dirty="0">
                <a:solidFill>
                  <a:schemeClr val="bg1"/>
                </a:solidFill>
              </a:rPr>
              <a:t>He went to him and bandaged his wounds, pouring on oil and wine. Then he put the man on his own donkey, brought him to an inn and took care of him. </a:t>
            </a:r>
            <a:r>
              <a:rPr lang="en-GB" b="1" baseline="30000" dirty="0">
                <a:solidFill>
                  <a:schemeClr val="bg1"/>
                </a:solidFill>
              </a:rPr>
              <a:t>35 </a:t>
            </a:r>
            <a:r>
              <a:rPr lang="en-GB" dirty="0">
                <a:solidFill>
                  <a:schemeClr val="bg1"/>
                </a:solidFill>
              </a:rPr>
              <a:t>The next day he took out two denarii</a:t>
            </a:r>
            <a:r>
              <a:rPr lang="en-GB" baseline="30000" dirty="0">
                <a:solidFill>
                  <a:schemeClr val="bg1"/>
                </a:solidFill>
              </a:rPr>
              <a:t>[</a:t>
            </a:r>
            <a:r>
              <a:rPr lang="en-GB" u="sng" baseline="30000" dirty="0">
                <a:solidFill>
                  <a:schemeClr val="bg1"/>
                </a:solidFill>
                <a:hlinkClick r:id="rId2" tooltip="See footnote c">
                  <a:extLst>
                    <a:ext uri="{A12FA001-AC4F-418D-AE19-62706E023703}">
                      <ahyp:hlinkClr xmlns:ahyp="http://schemas.microsoft.com/office/drawing/2018/hyperlinkcolor" val="tx"/>
                    </a:ext>
                  </a:extLst>
                </a:hlinkClick>
              </a:rPr>
              <a:t>c</a:t>
            </a:r>
            <a:r>
              <a:rPr lang="en-GB" baseline="30000" dirty="0">
                <a:solidFill>
                  <a:schemeClr val="bg1"/>
                </a:solidFill>
              </a:rPr>
              <a:t>]</a:t>
            </a:r>
            <a:r>
              <a:rPr lang="en-GB" dirty="0">
                <a:solidFill>
                  <a:schemeClr val="bg1"/>
                </a:solidFill>
              </a:rPr>
              <a:t> and gave them to the innkeeper. ‘Look after him,’ he said, ‘and when I return, I will reimburse you for any extra expense you may have.’</a:t>
            </a:r>
          </a:p>
          <a:p>
            <a:pPr marL="0" indent="0">
              <a:buNone/>
            </a:pPr>
            <a:r>
              <a:rPr lang="en-GB" b="1" baseline="30000" dirty="0">
                <a:solidFill>
                  <a:schemeClr val="bg1"/>
                </a:solidFill>
              </a:rPr>
              <a:t>36 </a:t>
            </a:r>
            <a:r>
              <a:rPr lang="en-GB" dirty="0">
                <a:solidFill>
                  <a:schemeClr val="bg1"/>
                </a:solidFill>
              </a:rPr>
              <a:t>“Which of these three do you think was a neighbour to the man who fell into the hands of robbers?”</a:t>
            </a:r>
          </a:p>
          <a:p>
            <a:pPr marL="0" indent="0">
              <a:buNone/>
            </a:pPr>
            <a:r>
              <a:rPr lang="en-GB" b="1" baseline="30000" dirty="0">
                <a:solidFill>
                  <a:schemeClr val="bg1"/>
                </a:solidFill>
              </a:rPr>
              <a:t>37 </a:t>
            </a:r>
            <a:r>
              <a:rPr lang="en-GB" dirty="0">
                <a:solidFill>
                  <a:schemeClr val="bg1"/>
                </a:solidFill>
              </a:rPr>
              <a:t>The expert in the law replied, “The one who had mercy on him.”</a:t>
            </a:r>
          </a:p>
          <a:p>
            <a:pPr marL="0" indent="0">
              <a:buNone/>
            </a:pPr>
            <a:r>
              <a:rPr lang="en-GB" dirty="0">
                <a:solidFill>
                  <a:schemeClr val="bg1"/>
                </a:solidFill>
              </a:rPr>
              <a:t>Jesus told him, “Go and do likewise.”</a:t>
            </a:r>
          </a:p>
          <a:p>
            <a:pPr marL="0" indent="0">
              <a:buNone/>
            </a:pPr>
            <a:endParaRPr lang="en-GB" dirty="0"/>
          </a:p>
        </p:txBody>
      </p:sp>
    </p:spTree>
    <p:extLst>
      <p:ext uri="{BB962C8B-B14F-4D97-AF65-F5344CB8AC3E}">
        <p14:creationId xmlns:p14="http://schemas.microsoft.com/office/powerpoint/2010/main" val="1215949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F9AF-10EA-2157-25B0-CED3C75D9358}"/>
              </a:ext>
            </a:extLst>
          </p:cNvPr>
          <p:cNvSpPr>
            <a:spLocks noGrp="1"/>
          </p:cNvSpPr>
          <p:nvPr>
            <p:ph type="title"/>
          </p:nvPr>
        </p:nvSpPr>
        <p:spPr/>
        <p:txBody>
          <a:bodyPr/>
          <a:lstStyle/>
          <a:p>
            <a:r>
              <a:rPr lang="en-GB" b="1" dirty="0">
                <a:solidFill>
                  <a:schemeClr val="bg1"/>
                </a:solidFill>
              </a:rPr>
              <a:t>Nicene Creed</a:t>
            </a:r>
          </a:p>
        </p:txBody>
      </p:sp>
      <p:sp>
        <p:nvSpPr>
          <p:cNvPr id="3" name="Content Placeholder 2">
            <a:extLst>
              <a:ext uri="{FF2B5EF4-FFF2-40B4-BE49-F238E27FC236}">
                <a16:creationId xmlns:a16="http://schemas.microsoft.com/office/drawing/2014/main" id="{9806FD3E-AB6B-34B0-57AE-5B7825B5E393}"/>
              </a:ext>
            </a:extLst>
          </p:cNvPr>
          <p:cNvSpPr>
            <a:spLocks noGrp="1"/>
          </p:cNvSpPr>
          <p:nvPr>
            <p:ph idx="1"/>
          </p:nvPr>
        </p:nvSpPr>
        <p:spPr/>
        <p:txBody>
          <a:bodyPr>
            <a:normAutofit fontScale="85000" lnSpcReduction="20000"/>
          </a:bodyPr>
          <a:lstStyle/>
          <a:p>
            <a:pPr marL="0" indent="0">
              <a:buNone/>
            </a:pPr>
            <a:r>
              <a:rPr lang="en-GB" sz="2600" dirty="0">
                <a:solidFill>
                  <a:schemeClr val="bg1"/>
                </a:solidFill>
              </a:rPr>
              <a:t>We believe in one God, </a:t>
            </a:r>
            <a:br>
              <a:rPr lang="en-GB" sz="2600" dirty="0">
                <a:solidFill>
                  <a:schemeClr val="bg1"/>
                </a:solidFill>
              </a:rPr>
            </a:br>
            <a:r>
              <a:rPr lang="en-GB" sz="2600" dirty="0">
                <a:solidFill>
                  <a:schemeClr val="bg1"/>
                </a:solidFill>
              </a:rPr>
              <a:t>the Father, the Almighty, </a:t>
            </a:r>
            <a:br>
              <a:rPr lang="en-GB" sz="2600" dirty="0">
                <a:solidFill>
                  <a:schemeClr val="bg1"/>
                </a:solidFill>
              </a:rPr>
            </a:br>
            <a:r>
              <a:rPr lang="en-GB" sz="2600" dirty="0">
                <a:solidFill>
                  <a:schemeClr val="bg1"/>
                </a:solidFill>
              </a:rPr>
              <a:t>maker of heaven and earth, </a:t>
            </a:r>
            <a:br>
              <a:rPr lang="en-GB" sz="2600" dirty="0">
                <a:solidFill>
                  <a:schemeClr val="bg1"/>
                </a:solidFill>
              </a:rPr>
            </a:br>
            <a:r>
              <a:rPr lang="en-GB" sz="2600" dirty="0">
                <a:solidFill>
                  <a:schemeClr val="bg1"/>
                </a:solidFill>
              </a:rPr>
              <a:t>of all that is, </a:t>
            </a:r>
            <a:br>
              <a:rPr lang="en-GB" sz="2600" dirty="0">
                <a:solidFill>
                  <a:schemeClr val="bg1"/>
                </a:solidFill>
              </a:rPr>
            </a:br>
            <a:r>
              <a:rPr lang="en-GB" sz="2600" dirty="0">
                <a:solidFill>
                  <a:schemeClr val="bg1"/>
                </a:solidFill>
              </a:rPr>
              <a:t>seen and unseen. </a:t>
            </a:r>
            <a:br>
              <a:rPr lang="en-GB" sz="2600" dirty="0">
                <a:solidFill>
                  <a:schemeClr val="bg1"/>
                </a:solidFill>
              </a:rPr>
            </a:br>
            <a:r>
              <a:rPr lang="en-GB" sz="2600" dirty="0">
                <a:solidFill>
                  <a:schemeClr val="bg1"/>
                </a:solidFill>
              </a:rPr>
              <a:t>We believe in one Lord, Jesus Christ, </a:t>
            </a:r>
            <a:br>
              <a:rPr lang="en-GB" sz="2600" dirty="0">
                <a:solidFill>
                  <a:schemeClr val="bg1"/>
                </a:solidFill>
              </a:rPr>
            </a:br>
            <a:r>
              <a:rPr lang="en-GB" sz="2600" dirty="0">
                <a:solidFill>
                  <a:schemeClr val="bg1"/>
                </a:solidFill>
              </a:rPr>
              <a:t>the only Son of God, </a:t>
            </a:r>
            <a:br>
              <a:rPr lang="en-GB" sz="2600" dirty="0">
                <a:solidFill>
                  <a:schemeClr val="bg1"/>
                </a:solidFill>
              </a:rPr>
            </a:br>
            <a:r>
              <a:rPr lang="en-GB" sz="2600" dirty="0">
                <a:solidFill>
                  <a:schemeClr val="bg1"/>
                </a:solidFill>
              </a:rPr>
              <a:t>eternally begotten of the Father, </a:t>
            </a:r>
            <a:br>
              <a:rPr lang="en-GB" sz="2600" dirty="0">
                <a:solidFill>
                  <a:schemeClr val="bg1"/>
                </a:solidFill>
              </a:rPr>
            </a:br>
            <a:r>
              <a:rPr lang="en-GB" sz="2600" dirty="0">
                <a:solidFill>
                  <a:schemeClr val="bg1"/>
                </a:solidFill>
              </a:rPr>
              <a:t>God from God, Light from Light, </a:t>
            </a:r>
            <a:br>
              <a:rPr lang="en-GB" sz="2600" dirty="0">
                <a:solidFill>
                  <a:schemeClr val="bg1"/>
                </a:solidFill>
              </a:rPr>
            </a:br>
            <a:r>
              <a:rPr lang="en-GB" sz="2600" dirty="0">
                <a:solidFill>
                  <a:schemeClr val="bg1"/>
                </a:solidFill>
              </a:rPr>
              <a:t>true God from true God, </a:t>
            </a:r>
            <a:br>
              <a:rPr lang="en-GB" sz="2600" dirty="0">
                <a:solidFill>
                  <a:schemeClr val="bg1"/>
                </a:solidFill>
              </a:rPr>
            </a:br>
            <a:r>
              <a:rPr lang="en-GB" sz="2600" dirty="0">
                <a:solidFill>
                  <a:schemeClr val="bg1"/>
                </a:solidFill>
              </a:rPr>
              <a:t>begotten, not made, </a:t>
            </a:r>
            <a:br>
              <a:rPr lang="en-GB" sz="2600" dirty="0">
                <a:solidFill>
                  <a:schemeClr val="bg1"/>
                </a:solidFill>
              </a:rPr>
            </a:br>
            <a:r>
              <a:rPr lang="en-GB" sz="2600" dirty="0">
                <a:solidFill>
                  <a:schemeClr val="bg1"/>
                </a:solidFill>
              </a:rPr>
              <a:t>of one Being with the Father; </a:t>
            </a:r>
            <a:br>
              <a:rPr lang="en-GB" sz="2600" dirty="0">
                <a:solidFill>
                  <a:schemeClr val="bg1"/>
                </a:solidFill>
              </a:rPr>
            </a:br>
            <a:r>
              <a:rPr lang="en-GB" sz="2600" dirty="0">
                <a:solidFill>
                  <a:schemeClr val="bg1"/>
                </a:solidFill>
              </a:rPr>
              <a:t>through him all things were made. </a:t>
            </a:r>
            <a:br>
              <a:rPr lang="en-GB" sz="2600" dirty="0">
                <a:solidFill>
                  <a:schemeClr val="bg1"/>
                </a:solidFill>
              </a:rPr>
            </a:br>
            <a:r>
              <a:rPr lang="en-GB" sz="2600" dirty="0">
                <a:solidFill>
                  <a:schemeClr val="bg1"/>
                </a:solidFill>
              </a:rPr>
              <a:t>For us and for our salvation he came down from heaven, </a:t>
            </a:r>
            <a:br>
              <a:rPr lang="en-GB" sz="2600" dirty="0">
                <a:solidFill>
                  <a:schemeClr val="bg1"/>
                </a:solidFill>
              </a:rPr>
            </a:br>
            <a:r>
              <a:rPr lang="en-GB" sz="2600" dirty="0">
                <a:solidFill>
                  <a:schemeClr val="bg1"/>
                </a:solidFill>
              </a:rPr>
              <a:t>was incarnate from the Holy Spirit and the Virgin Mary and was made man. </a:t>
            </a:r>
            <a:br>
              <a:rPr lang="en-GB" dirty="0">
                <a:solidFill>
                  <a:schemeClr val="bg1"/>
                </a:solidFill>
              </a:rPr>
            </a:br>
            <a:endParaRPr lang="en-GB" dirty="0">
              <a:solidFill>
                <a:schemeClr val="bg1"/>
              </a:solidFill>
            </a:endParaRPr>
          </a:p>
        </p:txBody>
      </p:sp>
    </p:spTree>
    <p:extLst>
      <p:ext uri="{BB962C8B-B14F-4D97-AF65-F5344CB8AC3E}">
        <p14:creationId xmlns:p14="http://schemas.microsoft.com/office/powerpoint/2010/main" val="238212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D2857-BC00-1ECB-B039-57E15AB6282F}"/>
              </a:ext>
            </a:extLst>
          </p:cNvPr>
          <p:cNvSpPr>
            <a:spLocks noGrp="1"/>
          </p:cNvSpPr>
          <p:nvPr>
            <p:ph type="title"/>
          </p:nvPr>
        </p:nvSpPr>
        <p:spPr/>
        <p:txBody>
          <a:bodyPr/>
          <a:lstStyle/>
          <a:p>
            <a:r>
              <a:rPr lang="en-GB" b="1" dirty="0">
                <a:solidFill>
                  <a:schemeClr val="bg1"/>
                </a:solidFill>
              </a:rPr>
              <a:t>Nicene Creed</a:t>
            </a:r>
          </a:p>
        </p:txBody>
      </p:sp>
      <p:sp>
        <p:nvSpPr>
          <p:cNvPr id="3" name="Content Placeholder 2">
            <a:extLst>
              <a:ext uri="{FF2B5EF4-FFF2-40B4-BE49-F238E27FC236}">
                <a16:creationId xmlns:a16="http://schemas.microsoft.com/office/drawing/2014/main" id="{2E483818-7D5B-3D75-0C4D-F38D34CC0A1A}"/>
              </a:ext>
            </a:extLst>
          </p:cNvPr>
          <p:cNvSpPr>
            <a:spLocks noGrp="1"/>
          </p:cNvSpPr>
          <p:nvPr>
            <p:ph idx="1"/>
          </p:nvPr>
        </p:nvSpPr>
        <p:spPr>
          <a:xfrm>
            <a:off x="838200" y="1539025"/>
            <a:ext cx="10515600" cy="4637938"/>
          </a:xfrm>
        </p:spPr>
        <p:txBody>
          <a:bodyPr>
            <a:normAutofit fontScale="77500" lnSpcReduction="20000"/>
          </a:bodyPr>
          <a:lstStyle/>
          <a:p>
            <a:pPr marL="0" indent="0">
              <a:buNone/>
            </a:pPr>
            <a:r>
              <a:rPr lang="en-GB" dirty="0">
                <a:solidFill>
                  <a:schemeClr val="bg1"/>
                </a:solidFill>
              </a:rPr>
              <a:t>For our sake he was crucified under Pontius Pilate; </a:t>
            </a:r>
            <a:br>
              <a:rPr lang="en-GB" dirty="0">
                <a:solidFill>
                  <a:schemeClr val="bg1"/>
                </a:solidFill>
              </a:rPr>
            </a:br>
            <a:r>
              <a:rPr lang="en-GB" dirty="0">
                <a:solidFill>
                  <a:schemeClr val="bg1"/>
                </a:solidFill>
              </a:rPr>
              <a:t>he suffered death and was buried. </a:t>
            </a:r>
            <a:br>
              <a:rPr lang="en-GB" dirty="0">
                <a:solidFill>
                  <a:schemeClr val="bg1"/>
                </a:solidFill>
              </a:rPr>
            </a:br>
            <a:r>
              <a:rPr lang="en-GB" dirty="0">
                <a:solidFill>
                  <a:schemeClr val="bg1"/>
                </a:solidFill>
              </a:rPr>
              <a:t>On the third day he rose again </a:t>
            </a:r>
            <a:br>
              <a:rPr lang="en-GB" dirty="0">
                <a:solidFill>
                  <a:schemeClr val="bg1"/>
                </a:solidFill>
              </a:rPr>
            </a:br>
            <a:r>
              <a:rPr lang="en-GB" dirty="0">
                <a:solidFill>
                  <a:schemeClr val="bg1"/>
                </a:solidFill>
              </a:rPr>
              <a:t>in accordance with the Scriptures; </a:t>
            </a:r>
            <a:br>
              <a:rPr lang="en-GB" dirty="0">
                <a:solidFill>
                  <a:schemeClr val="bg1"/>
                </a:solidFill>
              </a:rPr>
            </a:br>
            <a:r>
              <a:rPr lang="en-GB" dirty="0">
                <a:solidFill>
                  <a:schemeClr val="bg1"/>
                </a:solidFill>
              </a:rPr>
              <a:t>he ascended into heaven </a:t>
            </a:r>
            <a:br>
              <a:rPr lang="en-GB" dirty="0">
                <a:solidFill>
                  <a:schemeClr val="bg1"/>
                </a:solidFill>
              </a:rPr>
            </a:br>
            <a:r>
              <a:rPr lang="en-GB" dirty="0">
                <a:solidFill>
                  <a:schemeClr val="bg1"/>
                </a:solidFill>
              </a:rPr>
              <a:t>and is seated at the right hand of the Father. </a:t>
            </a:r>
            <a:br>
              <a:rPr lang="en-GB" dirty="0">
                <a:solidFill>
                  <a:schemeClr val="bg1"/>
                </a:solidFill>
              </a:rPr>
            </a:br>
            <a:r>
              <a:rPr lang="en-GB" dirty="0">
                <a:solidFill>
                  <a:schemeClr val="bg1"/>
                </a:solidFill>
              </a:rPr>
              <a:t>He will come again in glory to judge the living and the dead, </a:t>
            </a:r>
            <a:br>
              <a:rPr lang="en-GB" dirty="0">
                <a:solidFill>
                  <a:schemeClr val="bg1"/>
                </a:solidFill>
              </a:rPr>
            </a:br>
            <a:r>
              <a:rPr lang="en-GB" dirty="0">
                <a:solidFill>
                  <a:schemeClr val="bg1"/>
                </a:solidFill>
              </a:rPr>
              <a:t>and his kingdom will have no end. </a:t>
            </a:r>
            <a:br>
              <a:rPr lang="en-GB" dirty="0">
                <a:solidFill>
                  <a:schemeClr val="bg1"/>
                </a:solidFill>
              </a:rPr>
            </a:br>
            <a:r>
              <a:rPr lang="en-GB" dirty="0">
                <a:solidFill>
                  <a:schemeClr val="bg1"/>
                </a:solidFill>
              </a:rPr>
              <a:t>We believe in the Holy Spirit, </a:t>
            </a:r>
            <a:br>
              <a:rPr lang="en-GB" dirty="0">
                <a:solidFill>
                  <a:schemeClr val="bg1"/>
                </a:solidFill>
              </a:rPr>
            </a:br>
            <a:r>
              <a:rPr lang="en-GB" dirty="0">
                <a:solidFill>
                  <a:schemeClr val="bg1"/>
                </a:solidFill>
              </a:rPr>
              <a:t>the Lord, the giver of life, </a:t>
            </a:r>
            <a:br>
              <a:rPr lang="en-GB" dirty="0">
                <a:solidFill>
                  <a:schemeClr val="bg1"/>
                </a:solidFill>
              </a:rPr>
            </a:br>
            <a:r>
              <a:rPr lang="en-GB" dirty="0">
                <a:solidFill>
                  <a:schemeClr val="bg1"/>
                </a:solidFill>
              </a:rPr>
              <a:t>who proceeds from the Father and the Son, </a:t>
            </a:r>
            <a:br>
              <a:rPr lang="en-GB" dirty="0">
                <a:solidFill>
                  <a:schemeClr val="bg1"/>
                </a:solidFill>
              </a:rPr>
            </a:br>
            <a:r>
              <a:rPr lang="en-GB" dirty="0">
                <a:solidFill>
                  <a:schemeClr val="bg1"/>
                </a:solidFill>
              </a:rPr>
              <a:t>who with the Father and the Son is worshipped and glorified, </a:t>
            </a:r>
            <a:br>
              <a:rPr lang="en-GB" dirty="0">
                <a:solidFill>
                  <a:schemeClr val="bg1"/>
                </a:solidFill>
              </a:rPr>
            </a:br>
            <a:r>
              <a:rPr lang="en-GB" dirty="0">
                <a:solidFill>
                  <a:schemeClr val="bg1"/>
                </a:solidFill>
              </a:rPr>
              <a:t>who has spoken through the prophets. </a:t>
            </a:r>
            <a:br>
              <a:rPr lang="en-GB" dirty="0">
                <a:solidFill>
                  <a:schemeClr val="bg1"/>
                </a:solidFill>
              </a:rPr>
            </a:br>
            <a:r>
              <a:rPr lang="en-GB" dirty="0">
                <a:solidFill>
                  <a:schemeClr val="bg1"/>
                </a:solidFill>
              </a:rPr>
              <a:t>We believe in one holy catholic and apostolic Church. </a:t>
            </a:r>
            <a:br>
              <a:rPr lang="en-GB" dirty="0">
                <a:solidFill>
                  <a:schemeClr val="bg1"/>
                </a:solidFill>
              </a:rPr>
            </a:br>
            <a:r>
              <a:rPr lang="en-GB" dirty="0">
                <a:solidFill>
                  <a:schemeClr val="bg1"/>
                </a:solidFill>
              </a:rPr>
              <a:t>We acknowledge one baptism for the forgiveness of sins. </a:t>
            </a:r>
            <a:br>
              <a:rPr lang="en-GB" dirty="0">
                <a:solidFill>
                  <a:schemeClr val="bg1"/>
                </a:solidFill>
              </a:rPr>
            </a:br>
            <a:r>
              <a:rPr lang="en-GB" dirty="0">
                <a:solidFill>
                  <a:schemeClr val="bg1"/>
                </a:solidFill>
              </a:rPr>
              <a:t>We look for the resurrection of the dead, </a:t>
            </a:r>
            <a:br>
              <a:rPr lang="en-GB" dirty="0">
                <a:solidFill>
                  <a:schemeClr val="bg1"/>
                </a:solidFill>
              </a:rPr>
            </a:br>
            <a:r>
              <a:rPr lang="en-GB" dirty="0">
                <a:solidFill>
                  <a:schemeClr val="bg1"/>
                </a:solidFill>
              </a:rPr>
              <a:t>and the life of the world to come. </a:t>
            </a:r>
            <a:br>
              <a:rPr lang="en-GB" dirty="0">
                <a:solidFill>
                  <a:schemeClr val="bg1"/>
                </a:solidFill>
              </a:rPr>
            </a:br>
            <a:r>
              <a:rPr lang="en-GB" dirty="0">
                <a:solidFill>
                  <a:schemeClr val="bg1"/>
                </a:solidFill>
              </a:rPr>
              <a:t>Amen. </a:t>
            </a:r>
          </a:p>
        </p:txBody>
      </p:sp>
    </p:spTree>
    <p:extLst>
      <p:ext uri="{BB962C8B-B14F-4D97-AF65-F5344CB8AC3E}">
        <p14:creationId xmlns:p14="http://schemas.microsoft.com/office/powerpoint/2010/main" val="2596549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257D0DD-462D-339D-BBE4-970ADA4ABA64}"/>
              </a:ext>
            </a:extLst>
          </p:cNvPr>
          <p:cNvSpPr txBox="1">
            <a:spLocks noGrp="1"/>
          </p:cNvSpPr>
          <p:nvPr>
            <p:ph idx="1"/>
          </p:nvPr>
        </p:nvSpPr>
        <p:spPr>
          <a:xfrm>
            <a:off x="838200" y="4972659"/>
            <a:ext cx="10515600" cy="885371"/>
          </a:xfrm>
          <a:prstGeom prst="rect">
            <a:avLst/>
          </a:prstGeom>
          <a:noFill/>
        </p:spPr>
        <p:txBody>
          <a:bodyPr wrap="square" rtlCol="0">
            <a:spAutoFit/>
          </a:bodyPr>
          <a:lstStyle/>
          <a:p>
            <a:pPr marL="0" indent="0" algn="ctr">
              <a:lnSpc>
                <a:spcPct val="90000"/>
              </a:lnSpc>
              <a:buNone/>
            </a:pPr>
            <a:r>
              <a:rPr lang="en-GB" sz="2400" b="1" dirty="0">
                <a:solidFill>
                  <a:schemeClr val="bg1"/>
                </a:solidFill>
              </a:rPr>
              <a:t>Theology is not only about understanding the world; </a:t>
            </a:r>
          </a:p>
          <a:p>
            <a:pPr marL="0" indent="0" algn="ctr">
              <a:lnSpc>
                <a:spcPct val="90000"/>
              </a:lnSpc>
              <a:buNone/>
            </a:pPr>
            <a:r>
              <a:rPr lang="en-GB" sz="2400" b="1" dirty="0">
                <a:solidFill>
                  <a:schemeClr val="bg1"/>
                </a:solidFill>
              </a:rPr>
              <a:t>it is about mending the world. </a:t>
            </a:r>
          </a:p>
        </p:txBody>
      </p:sp>
      <p:pic>
        <p:nvPicPr>
          <p:cNvPr id="5" name="Picture 6" descr="See the source image">
            <a:extLst>
              <a:ext uri="{FF2B5EF4-FFF2-40B4-BE49-F238E27FC236}">
                <a16:creationId xmlns:a16="http://schemas.microsoft.com/office/drawing/2014/main" id="{A4F9839F-EFC9-69FF-BECB-375150B29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8575" y="1591284"/>
            <a:ext cx="4514850" cy="338137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C59F8B2-776E-4F86-CD06-B864EB3EBC02}"/>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Miroslav Volf</a:t>
            </a:r>
          </a:p>
        </p:txBody>
      </p:sp>
    </p:spTree>
    <p:extLst>
      <p:ext uri="{BB962C8B-B14F-4D97-AF65-F5344CB8AC3E}">
        <p14:creationId xmlns:p14="http://schemas.microsoft.com/office/powerpoint/2010/main" val="1515515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2CEB-2DC2-66E9-9A99-4235D2715DB8}"/>
              </a:ext>
            </a:extLst>
          </p:cNvPr>
          <p:cNvSpPr>
            <a:spLocks noGrp="1"/>
          </p:cNvSpPr>
          <p:nvPr>
            <p:ph type="title"/>
          </p:nvPr>
        </p:nvSpPr>
        <p:spPr/>
        <p:txBody>
          <a:bodyPr/>
          <a:lstStyle/>
          <a:p>
            <a:r>
              <a:rPr lang="en-GB" dirty="0">
                <a:solidFill>
                  <a:schemeClr val="bg1"/>
                </a:solidFill>
              </a:rPr>
              <a:t>Matthew 25</a:t>
            </a:r>
          </a:p>
        </p:txBody>
      </p:sp>
      <p:sp>
        <p:nvSpPr>
          <p:cNvPr id="3" name="Content Placeholder 2">
            <a:extLst>
              <a:ext uri="{FF2B5EF4-FFF2-40B4-BE49-F238E27FC236}">
                <a16:creationId xmlns:a16="http://schemas.microsoft.com/office/drawing/2014/main" id="{BF7632F9-1F6F-3B24-2F41-3597A8364F89}"/>
              </a:ext>
            </a:extLst>
          </p:cNvPr>
          <p:cNvSpPr>
            <a:spLocks noGrp="1"/>
          </p:cNvSpPr>
          <p:nvPr>
            <p:ph idx="1"/>
          </p:nvPr>
        </p:nvSpPr>
        <p:spPr/>
        <p:txBody>
          <a:bodyPr>
            <a:normAutofit lnSpcReduction="10000"/>
          </a:bodyPr>
          <a:lstStyle/>
          <a:p>
            <a:pPr marL="0" indent="0">
              <a:buNone/>
            </a:pPr>
            <a:r>
              <a:rPr lang="en-GB" b="1" baseline="30000" dirty="0">
                <a:solidFill>
                  <a:schemeClr val="bg1"/>
                </a:solidFill>
              </a:rPr>
              <a:t>31 </a:t>
            </a:r>
            <a:r>
              <a:rPr lang="en-GB" dirty="0">
                <a:solidFill>
                  <a:schemeClr val="bg1"/>
                </a:solidFill>
              </a:rPr>
              <a:t>“When the Son of Man comes in his glory, and all the angels with him, he will sit on his glorious throne. </a:t>
            </a:r>
            <a:r>
              <a:rPr lang="en-GB" b="1" baseline="30000" dirty="0">
                <a:solidFill>
                  <a:schemeClr val="bg1"/>
                </a:solidFill>
              </a:rPr>
              <a:t>32 </a:t>
            </a:r>
            <a:r>
              <a:rPr lang="en-GB" dirty="0">
                <a:solidFill>
                  <a:schemeClr val="bg1"/>
                </a:solidFill>
              </a:rPr>
              <a:t>All the nations will be gathered before him, and he will separate the people one from another as a shepherd separates the sheep from the goats. </a:t>
            </a:r>
            <a:r>
              <a:rPr lang="en-GB" b="1" baseline="30000" dirty="0">
                <a:solidFill>
                  <a:schemeClr val="bg1"/>
                </a:solidFill>
              </a:rPr>
              <a:t>33 </a:t>
            </a:r>
            <a:r>
              <a:rPr lang="en-GB" dirty="0">
                <a:solidFill>
                  <a:schemeClr val="bg1"/>
                </a:solidFill>
              </a:rPr>
              <a:t>He will put the sheep on his right and the goats on his left.</a:t>
            </a:r>
          </a:p>
          <a:p>
            <a:pPr marL="0" indent="0">
              <a:buNone/>
            </a:pPr>
            <a:r>
              <a:rPr lang="en-GB" b="1" baseline="30000" dirty="0">
                <a:solidFill>
                  <a:schemeClr val="bg1"/>
                </a:solidFill>
              </a:rPr>
              <a:t>34 </a:t>
            </a:r>
            <a:r>
              <a:rPr lang="en-GB" dirty="0">
                <a:solidFill>
                  <a:schemeClr val="bg1"/>
                </a:solidFill>
              </a:rPr>
              <a:t>“Then the King will say to those on his right, ‘Come, you who are blessed by my Father; take your inheritance, the kingdom prepared for you since the creation of the world. </a:t>
            </a:r>
            <a:r>
              <a:rPr lang="en-GB" b="1" baseline="30000" dirty="0">
                <a:solidFill>
                  <a:schemeClr val="bg1"/>
                </a:solidFill>
              </a:rPr>
              <a:t>35 </a:t>
            </a:r>
            <a:r>
              <a:rPr lang="en-GB" dirty="0">
                <a:solidFill>
                  <a:schemeClr val="bg1"/>
                </a:solidFill>
              </a:rPr>
              <a:t>For I was hungry and you gave me something to eat, I was thirsty and you gave me something to drink, I was a stranger and you invited me in, </a:t>
            </a:r>
            <a:r>
              <a:rPr lang="en-GB" b="1" baseline="30000" dirty="0">
                <a:solidFill>
                  <a:schemeClr val="bg1"/>
                </a:solidFill>
              </a:rPr>
              <a:t>36 </a:t>
            </a:r>
            <a:r>
              <a:rPr lang="en-GB" dirty="0">
                <a:solidFill>
                  <a:schemeClr val="bg1"/>
                </a:solidFill>
              </a:rPr>
              <a:t>I needed clothes and you clothed me, I was sick and you looked after me, I was in prison and you came to visit me.’</a:t>
            </a:r>
          </a:p>
          <a:p>
            <a:endParaRPr lang="en-GB" dirty="0"/>
          </a:p>
        </p:txBody>
      </p:sp>
    </p:spTree>
    <p:extLst>
      <p:ext uri="{BB962C8B-B14F-4D97-AF65-F5344CB8AC3E}">
        <p14:creationId xmlns:p14="http://schemas.microsoft.com/office/powerpoint/2010/main" val="1595409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C2DC6-FC38-E79F-2E85-A47FCE0AC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19B91-7BA0-641B-9DEE-E7BEB4331BBD}"/>
              </a:ext>
            </a:extLst>
          </p:cNvPr>
          <p:cNvSpPr txBox="1">
            <a:spLocks/>
          </p:cNvSpPr>
          <p:nvPr/>
        </p:nvSpPr>
        <p:spPr>
          <a:xfrm>
            <a:off x="838200" y="799024"/>
            <a:ext cx="10515600" cy="517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Poppins" pitchFamily="2" charset="77"/>
                <a:cs typeface="Poppins" pitchFamily="2" charset="77"/>
              </a:rPr>
              <a:t>The plan</a:t>
            </a:r>
          </a:p>
        </p:txBody>
      </p:sp>
      <p:sp>
        <p:nvSpPr>
          <p:cNvPr id="3" name="Content Placeholder 2">
            <a:extLst>
              <a:ext uri="{FF2B5EF4-FFF2-40B4-BE49-F238E27FC236}">
                <a16:creationId xmlns:a16="http://schemas.microsoft.com/office/drawing/2014/main" id="{3BF7924B-F5F9-850A-76F2-D74E03FCEE12}"/>
              </a:ext>
            </a:extLst>
          </p:cNvPr>
          <p:cNvSpPr txBox="1">
            <a:spLocks/>
          </p:cNvSpPr>
          <p:nvPr/>
        </p:nvSpPr>
        <p:spPr>
          <a:xfrm>
            <a:off x="1091380" y="1825625"/>
            <a:ext cx="1026241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altLang="en-US" sz="2800" dirty="0">
                <a:solidFill>
                  <a:schemeClr val="bg1"/>
                </a:solidFill>
                <a:latin typeface="Poppins" pitchFamily="2" charset="77"/>
                <a:cs typeface="Poppins" pitchFamily="2" charset="77"/>
              </a:rPr>
              <a:t>We have a world of problems </a:t>
            </a:r>
          </a:p>
          <a:p>
            <a:pPr marL="342900" indent="-342900" algn="l">
              <a:buFont typeface="Arial" panose="020B0604020202020204" pitchFamily="34" charset="0"/>
              <a:buChar char="•"/>
            </a:pPr>
            <a:endParaRPr lang="en-US" altLang="en-US" sz="2800" dirty="0">
              <a:solidFill>
                <a:schemeClr val="bg1"/>
              </a:solidFill>
              <a:latin typeface="Poppins" pitchFamily="2" charset="77"/>
              <a:cs typeface="Poppins" pitchFamily="2" charset="77"/>
            </a:endParaRPr>
          </a:p>
          <a:p>
            <a:pPr marL="342900" indent="-342900" algn="l">
              <a:buFont typeface="Arial" panose="020B0604020202020204" pitchFamily="34" charset="0"/>
              <a:buChar char="•"/>
            </a:pPr>
            <a:r>
              <a:rPr lang="en-US" altLang="en-US" sz="2800" dirty="0">
                <a:solidFill>
                  <a:schemeClr val="bg1"/>
                </a:solidFill>
                <a:latin typeface="Poppins" pitchFamily="2" charset="77"/>
                <a:cs typeface="Poppins" pitchFamily="2" charset="77"/>
              </a:rPr>
              <a:t>We are born to solve problems</a:t>
            </a:r>
          </a:p>
          <a:p>
            <a:pPr marL="342900" indent="-342900" algn="l">
              <a:buFont typeface="Arial" panose="020B0604020202020204" pitchFamily="34" charset="0"/>
              <a:buChar char="•"/>
            </a:pPr>
            <a:endParaRPr lang="en-US" altLang="en-US" sz="2800" dirty="0">
              <a:solidFill>
                <a:schemeClr val="bg1"/>
              </a:solidFill>
              <a:latin typeface="Poppins" pitchFamily="2" charset="77"/>
              <a:cs typeface="Poppins" pitchFamily="2" charset="77"/>
            </a:endParaRPr>
          </a:p>
          <a:p>
            <a:pPr marL="342900" indent="-342900" algn="l">
              <a:buFont typeface="Arial" panose="020B0604020202020204" pitchFamily="34" charset="0"/>
              <a:buChar char="•"/>
            </a:pPr>
            <a:r>
              <a:rPr lang="en-US" altLang="en-US" sz="2800" dirty="0">
                <a:solidFill>
                  <a:schemeClr val="bg1"/>
                </a:solidFill>
                <a:latin typeface="Poppins" pitchFamily="2" charset="77"/>
                <a:cs typeface="Poppins" pitchFamily="2" charset="77"/>
              </a:rPr>
              <a:t>Practical theology: A model for problem solving </a:t>
            </a:r>
          </a:p>
          <a:p>
            <a:pPr lvl="1" algn="l"/>
            <a:endParaRPr lang="en-US" altLang="en-US" sz="2400" dirty="0">
              <a:solidFill>
                <a:schemeClr val="bg1"/>
              </a:solidFill>
              <a:latin typeface="Poppins" pitchFamily="2" charset="77"/>
              <a:cs typeface="Poppins" pitchFamily="2" charset="77"/>
            </a:endParaRPr>
          </a:p>
          <a:p>
            <a:pPr lvl="1" algn="l"/>
            <a:endParaRPr lang="en-US" altLang="en-US" sz="2400" dirty="0">
              <a:solidFill>
                <a:schemeClr val="bg1"/>
              </a:solidFill>
              <a:latin typeface="Poppins" pitchFamily="2" charset="77"/>
              <a:cs typeface="Poppins" pitchFamily="2" charset="77"/>
            </a:endParaRPr>
          </a:p>
          <a:p>
            <a:pPr marL="342900" indent="-342900" algn="l">
              <a:buFont typeface="Arial" panose="020B0604020202020204" pitchFamily="34" charset="0"/>
              <a:buChar char="•"/>
            </a:pPr>
            <a:endParaRPr lang="en-US" altLang="en-US" sz="2800" dirty="0">
              <a:solidFill>
                <a:schemeClr val="bg1"/>
              </a:solidFill>
              <a:latin typeface="Poppins" pitchFamily="2" charset="77"/>
              <a:cs typeface="Poppins" pitchFamily="2" charset="77"/>
            </a:endParaRPr>
          </a:p>
          <a:p>
            <a:pPr marL="342900" indent="-342900" algn="l">
              <a:buFont typeface="Arial" panose="020B0604020202020204" pitchFamily="34" charset="0"/>
              <a:buChar char="•"/>
            </a:pPr>
            <a:endParaRPr lang="en-US" altLang="en-US" sz="2800" dirty="0">
              <a:solidFill>
                <a:schemeClr val="bg1"/>
              </a:solidFill>
              <a:latin typeface="Poppins" pitchFamily="2" charset="77"/>
              <a:cs typeface="Poppins" pitchFamily="2" charset="77"/>
            </a:endParaRPr>
          </a:p>
          <a:p>
            <a:pPr lvl="1" algn="l"/>
            <a:endParaRPr lang="en-US" altLang="en-US" sz="2400" dirty="0">
              <a:solidFill>
                <a:schemeClr val="bg1"/>
              </a:solidFill>
              <a:latin typeface="Poppins" pitchFamily="2" charset="77"/>
              <a:cs typeface="Poppins" pitchFamily="2" charset="77"/>
            </a:endParaRPr>
          </a:p>
          <a:p>
            <a:pPr algn="l"/>
            <a:endParaRPr lang="en-US" dirty="0">
              <a:solidFill>
                <a:schemeClr val="bg1"/>
              </a:solidFill>
              <a:latin typeface="Poppins" pitchFamily="2" charset="77"/>
              <a:cs typeface="Poppins" pitchFamily="2" charset="77"/>
            </a:endParaRPr>
          </a:p>
        </p:txBody>
      </p:sp>
    </p:spTree>
    <p:extLst>
      <p:ext uri="{BB962C8B-B14F-4D97-AF65-F5344CB8AC3E}">
        <p14:creationId xmlns:p14="http://schemas.microsoft.com/office/powerpoint/2010/main" val="1413597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CB737-B697-9C99-F78A-271D4D043F5E}"/>
              </a:ext>
            </a:extLst>
          </p:cNvPr>
          <p:cNvSpPr>
            <a:spLocks noGrp="1"/>
          </p:cNvSpPr>
          <p:nvPr>
            <p:ph type="title"/>
          </p:nvPr>
        </p:nvSpPr>
        <p:spPr/>
        <p:txBody>
          <a:bodyPr/>
          <a:lstStyle/>
          <a:p>
            <a:r>
              <a:rPr lang="en-GB" dirty="0">
                <a:solidFill>
                  <a:schemeClr val="bg1"/>
                </a:solidFill>
              </a:rPr>
              <a:t>Matthew 25</a:t>
            </a:r>
          </a:p>
        </p:txBody>
      </p:sp>
      <p:sp>
        <p:nvSpPr>
          <p:cNvPr id="3" name="Content Placeholder 2">
            <a:extLst>
              <a:ext uri="{FF2B5EF4-FFF2-40B4-BE49-F238E27FC236}">
                <a16:creationId xmlns:a16="http://schemas.microsoft.com/office/drawing/2014/main" id="{7F61A987-87B5-95D9-C267-CCDA7F120AF2}"/>
              </a:ext>
            </a:extLst>
          </p:cNvPr>
          <p:cNvSpPr>
            <a:spLocks noGrp="1"/>
          </p:cNvSpPr>
          <p:nvPr>
            <p:ph idx="1"/>
          </p:nvPr>
        </p:nvSpPr>
        <p:spPr/>
        <p:txBody>
          <a:bodyPr/>
          <a:lstStyle/>
          <a:p>
            <a:pPr marL="0" indent="0">
              <a:buNone/>
            </a:pPr>
            <a:r>
              <a:rPr lang="en-GB" b="1" baseline="30000" dirty="0">
                <a:solidFill>
                  <a:schemeClr val="bg1"/>
                </a:solidFill>
              </a:rPr>
              <a:t>37 </a:t>
            </a:r>
            <a:r>
              <a:rPr lang="en-GB" dirty="0">
                <a:solidFill>
                  <a:schemeClr val="bg1"/>
                </a:solidFill>
              </a:rPr>
              <a:t>“Then the righteous will answer him, ‘Lord, when did we see you hungry and feed you, or thirsty and give you something to drink? </a:t>
            </a:r>
            <a:r>
              <a:rPr lang="en-GB" b="1" baseline="30000" dirty="0">
                <a:solidFill>
                  <a:schemeClr val="bg1"/>
                </a:solidFill>
              </a:rPr>
              <a:t>38 </a:t>
            </a:r>
            <a:r>
              <a:rPr lang="en-GB" dirty="0">
                <a:solidFill>
                  <a:schemeClr val="bg1"/>
                </a:solidFill>
              </a:rPr>
              <a:t>When did we see you a stranger and invite you in, or needing clothes and clothe you? </a:t>
            </a:r>
            <a:r>
              <a:rPr lang="en-GB" b="1" baseline="30000" dirty="0">
                <a:solidFill>
                  <a:schemeClr val="bg1"/>
                </a:solidFill>
              </a:rPr>
              <a:t>39 </a:t>
            </a:r>
            <a:r>
              <a:rPr lang="en-GB" dirty="0">
                <a:solidFill>
                  <a:schemeClr val="bg1"/>
                </a:solidFill>
              </a:rPr>
              <a:t>When did we see you sick or in prison and go to visit you?’</a:t>
            </a:r>
          </a:p>
          <a:p>
            <a:pPr marL="0" indent="0">
              <a:buNone/>
            </a:pPr>
            <a:r>
              <a:rPr lang="en-GB" b="1" baseline="30000" dirty="0">
                <a:solidFill>
                  <a:schemeClr val="bg1"/>
                </a:solidFill>
              </a:rPr>
              <a:t>40 </a:t>
            </a:r>
            <a:r>
              <a:rPr lang="en-GB" dirty="0">
                <a:solidFill>
                  <a:schemeClr val="bg1"/>
                </a:solidFill>
              </a:rPr>
              <a:t>“The King will reply, ‘Truly I tell you, whatever you did for one of the least of these brothers and sisters of mine, you did for me.’</a:t>
            </a:r>
          </a:p>
          <a:p>
            <a:endParaRPr lang="en-GB" dirty="0"/>
          </a:p>
        </p:txBody>
      </p:sp>
    </p:spTree>
    <p:extLst>
      <p:ext uri="{BB962C8B-B14F-4D97-AF65-F5344CB8AC3E}">
        <p14:creationId xmlns:p14="http://schemas.microsoft.com/office/powerpoint/2010/main" val="2939780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34964-91AC-A303-7281-9893852D1FAF}"/>
              </a:ext>
            </a:extLst>
          </p:cNvPr>
          <p:cNvSpPr>
            <a:spLocks noGrp="1"/>
          </p:cNvSpPr>
          <p:nvPr>
            <p:ph type="title"/>
          </p:nvPr>
        </p:nvSpPr>
        <p:spPr/>
        <p:txBody>
          <a:bodyPr/>
          <a:lstStyle/>
          <a:p>
            <a:r>
              <a:rPr lang="en-GB" dirty="0">
                <a:solidFill>
                  <a:schemeClr val="bg1"/>
                </a:solidFill>
              </a:rPr>
              <a:t>Questions:</a:t>
            </a:r>
          </a:p>
        </p:txBody>
      </p:sp>
      <p:sp>
        <p:nvSpPr>
          <p:cNvPr id="3" name="Content Placeholder 2">
            <a:extLst>
              <a:ext uri="{FF2B5EF4-FFF2-40B4-BE49-F238E27FC236}">
                <a16:creationId xmlns:a16="http://schemas.microsoft.com/office/drawing/2014/main" id="{A6C4E2A5-5C43-60A7-28C2-829668F64441}"/>
              </a:ext>
            </a:extLst>
          </p:cNvPr>
          <p:cNvSpPr>
            <a:spLocks noGrp="1"/>
          </p:cNvSpPr>
          <p:nvPr>
            <p:ph idx="1"/>
          </p:nvPr>
        </p:nvSpPr>
        <p:spPr/>
        <p:txBody>
          <a:bodyPr/>
          <a:lstStyle/>
          <a:p>
            <a:r>
              <a:rPr lang="en-GB" dirty="0">
                <a:solidFill>
                  <a:schemeClr val="bg1"/>
                </a:solidFill>
              </a:rPr>
              <a:t>What does John 17: 14-16 mean?</a:t>
            </a:r>
          </a:p>
          <a:p>
            <a:endParaRPr lang="en-GB" dirty="0">
              <a:solidFill>
                <a:schemeClr val="bg1"/>
              </a:solidFill>
            </a:endParaRPr>
          </a:p>
          <a:p>
            <a:r>
              <a:rPr lang="en-GB" dirty="0">
                <a:solidFill>
                  <a:schemeClr val="bg1"/>
                </a:solidFill>
              </a:rPr>
              <a:t>Do you think of yourself as a problem solver?</a:t>
            </a:r>
          </a:p>
          <a:p>
            <a:endParaRPr lang="en-GB" dirty="0">
              <a:solidFill>
                <a:schemeClr val="bg1"/>
              </a:solidFill>
            </a:endParaRPr>
          </a:p>
          <a:p>
            <a:r>
              <a:rPr lang="en-GB" dirty="0">
                <a:solidFill>
                  <a:schemeClr val="bg1"/>
                </a:solidFill>
              </a:rPr>
              <a:t>Matthew 25: 31-40 Why will we be judged on our practical assistance to the world?</a:t>
            </a:r>
          </a:p>
          <a:p>
            <a:endParaRPr lang="en-GB" dirty="0">
              <a:solidFill>
                <a:schemeClr val="bg1"/>
              </a:solidFill>
            </a:endParaRPr>
          </a:p>
          <a:p>
            <a:endParaRPr lang="en-GB" dirty="0">
              <a:solidFill>
                <a:schemeClr val="bg1"/>
              </a:solidFill>
            </a:endParaRPr>
          </a:p>
          <a:p>
            <a:endParaRPr lang="en-GB" dirty="0">
              <a:solidFill>
                <a:schemeClr val="bg1"/>
              </a:solidFill>
            </a:endParaRPr>
          </a:p>
          <a:p>
            <a:pPr marL="0" indent="0">
              <a:buNone/>
            </a:pPr>
            <a:endParaRPr lang="en-GB" dirty="0"/>
          </a:p>
        </p:txBody>
      </p:sp>
    </p:spTree>
    <p:extLst>
      <p:ext uri="{BB962C8B-B14F-4D97-AF65-F5344CB8AC3E}">
        <p14:creationId xmlns:p14="http://schemas.microsoft.com/office/powerpoint/2010/main" val="1313406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4344F-D422-3D9B-106C-EA0FAE6B15F2}"/>
              </a:ext>
            </a:extLst>
          </p:cNvPr>
          <p:cNvSpPr>
            <a:spLocks noGrp="1"/>
          </p:cNvSpPr>
          <p:nvPr>
            <p:ph type="title"/>
          </p:nvPr>
        </p:nvSpPr>
        <p:spPr/>
        <p:txBody>
          <a:bodyPr/>
          <a:lstStyle/>
          <a:p>
            <a:r>
              <a:rPr lang="en-GB" dirty="0">
                <a:solidFill>
                  <a:schemeClr val="bg1"/>
                </a:solidFill>
              </a:rPr>
              <a:t>Rick Warren</a:t>
            </a:r>
          </a:p>
        </p:txBody>
      </p:sp>
      <p:pic>
        <p:nvPicPr>
          <p:cNvPr id="5" name="Content Placeholder 4" descr="A person wearing glasses and a black shirt&#10;&#10;AI-generated content may be incorrect.">
            <a:extLst>
              <a:ext uri="{FF2B5EF4-FFF2-40B4-BE49-F238E27FC236}">
                <a16:creationId xmlns:a16="http://schemas.microsoft.com/office/drawing/2014/main" id="{75F76846-0BA6-C06A-C2D6-2D99BB0265C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773510" y="1744274"/>
            <a:ext cx="3059462" cy="3369452"/>
          </a:xfrm>
        </p:spPr>
      </p:pic>
      <p:sp>
        <p:nvSpPr>
          <p:cNvPr id="6" name="TextBox 5">
            <a:extLst>
              <a:ext uri="{FF2B5EF4-FFF2-40B4-BE49-F238E27FC236}">
                <a16:creationId xmlns:a16="http://schemas.microsoft.com/office/drawing/2014/main" id="{E11C6FF8-52AC-9506-8269-520BAE88B077}"/>
              </a:ext>
            </a:extLst>
          </p:cNvPr>
          <p:cNvSpPr txBox="1"/>
          <p:nvPr/>
        </p:nvSpPr>
        <p:spPr>
          <a:xfrm>
            <a:off x="1552269" y="5238219"/>
            <a:ext cx="7501944" cy="830997"/>
          </a:xfrm>
          <a:prstGeom prst="rect">
            <a:avLst/>
          </a:prstGeom>
          <a:noFill/>
        </p:spPr>
        <p:txBody>
          <a:bodyPr wrap="square" rtlCol="0">
            <a:spAutoFit/>
          </a:bodyPr>
          <a:lstStyle/>
          <a:p>
            <a:pPr algn="ctr"/>
            <a:r>
              <a:rPr lang="en-GB" sz="2400" dirty="0">
                <a:solidFill>
                  <a:schemeClr val="bg1"/>
                </a:solidFill>
              </a:rPr>
              <a:t>You did not create yourself, </a:t>
            </a:r>
          </a:p>
          <a:p>
            <a:pPr algn="ctr"/>
            <a:r>
              <a:rPr lang="en-GB" sz="2400" dirty="0">
                <a:solidFill>
                  <a:schemeClr val="bg1"/>
                </a:solidFill>
              </a:rPr>
              <a:t>so you cannot tell yourself what you were created for! </a:t>
            </a:r>
          </a:p>
        </p:txBody>
      </p:sp>
    </p:spTree>
    <p:extLst>
      <p:ext uri="{BB962C8B-B14F-4D97-AF65-F5344CB8AC3E}">
        <p14:creationId xmlns:p14="http://schemas.microsoft.com/office/powerpoint/2010/main" val="304058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CBAFF-F339-4C56-944B-478F9BFB5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AD79D3-CD3D-D2E7-84EA-29E2B416BFB2}"/>
              </a:ext>
            </a:extLst>
          </p:cNvPr>
          <p:cNvSpPr>
            <a:spLocks noGrp="1"/>
          </p:cNvSpPr>
          <p:nvPr>
            <p:ph type="title"/>
          </p:nvPr>
        </p:nvSpPr>
        <p:spPr/>
        <p:txBody>
          <a:bodyPr/>
          <a:lstStyle/>
          <a:p>
            <a:r>
              <a:rPr lang="en-GB" dirty="0">
                <a:solidFill>
                  <a:schemeClr val="bg1"/>
                </a:solidFill>
              </a:rPr>
              <a:t>Richard Osmer </a:t>
            </a:r>
          </a:p>
        </p:txBody>
      </p:sp>
      <p:sp>
        <p:nvSpPr>
          <p:cNvPr id="3" name="Content Placeholder 2">
            <a:extLst>
              <a:ext uri="{FF2B5EF4-FFF2-40B4-BE49-F238E27FC236}">
                <a16:creationId xmlns:a16="http://schemas.microsoft.com/office/drawing/2014/main" id="{47216FE4-D828-87FB-790F-D72DCD40F71D}"/>
              </a:ext>
            </a:extLst>
          </p:cNvPr>
          <p:cNvSpPr>
            <a:spLocks noGrp="1"/>
          </p:cNvSpPr>
          <p:nvPr>
            <p:ph idx="1"/>
          </p:nvPr>
        </p:nvSpPr>
        <p:spPr/>
        <p:txBody>
          <a:bodyPr>
            <a:normAutofit lnSpcReduction="10000"/>
          </a:bodyPr>
          <a:lstStyle/>
          <a:p>
            <a:r>
              <a:rPr lang="en-GB" u="sng" dirty="0">
                <a:solidFill>
                  <a:schemeClr val="bg1"/>
                </a:solidFill>
              </a:rPr>
              <a:t>What is going on?</a:t>
            </a:r>
          </a:p>
          <a:p>
            <a:pPr lvl="1"/>
            <a:r>
              <a:rPr lang="en-GB" dirty="0">
                <a:solidFill>
                  <a:schemeClr val="bg1"/>
                </a:solidFill>
              </a:rPr>
              <a:t>Listen carefully   </a:t>
            </a:r>
          </a:p>
          <a:p>
            <a:pPr lvl="1"/>
            <a:endParaRPr lang="en-GB" dirty="0">
              <a:solidFill>
                <a:schemeClr val="bg1"/>
              </a:solidFill>
            </a:endParaRPr>
          </a:p>
          <a:p>
            <a:r>
              <a:rPr lang="en-GB" u="sng" dirty="0">
                <a:solidFill>
                  <a:schemeClr val="bg1"/>
                </a:solidFill>
              </a:rPr>
              <a:t>Why is this going on?</a:t>
            </a:r>
          </a:p>
          <a:p>
            <a:pPr lvl="1"/>
            <a:r>
              <a:rPr lang="en-GB" dirty="0">
                <a:solidFill>
                  <a:schemeClr val="bg1"/>
                </a:solidFill>
              </a:rPr>
              <a:t>Use wisdom from every reliable source for understanding</a:t>
            </a:r>
          </a:p>
          <a:p>
            <a:pPr lvl="1"/>
            <a:endParaRPr lang="en-GB" dirty="0">
              <a:solidFill>
                <a:schemeClr val="bg1"/>
              </a:solidFill>
            </a:endParaRPr>
          </a:p>
          <a:p>
            <a:r>
              <a:rPr lang="en-GB" u="sng" dirty="0">
                <a:solidFill>
                  <a:schemeClr val="bg1"/>
                </a:solidFill>
              </a:rPr>
              <a:t>What ought to be going on?</a:t>
            </a:r>
          </a:p>
          <a:p>
            <a:pPr lvl="1"/>
            <a:r>
              <a:rPr lang="en-GB" dirty="0">
                <a:solidFill>
                  <a:schemeClr val="bg1"/>
                </a:solidFill>
              </a:rPr>
              <a:t>Discern what God is saying</a:t>
            </a:r>
          </a:p>
          <a:p>
            <a:pPr lvl="1"/>
            <a:endParaRPr lang="en-GB" dirty="0">
              <a:solidFill>
                <a:schemeClr val="bg1"/>
              </a:solidFill>
            </a:endParaRPr>
          </a:p>
          <a:p>
            <a:r>
              <a:rPr lang="en-GB" u="sng" dirty="0">
                <a:solidFill>
                  <a:schemeClr val="bg1"/>
                </a:solidFill>
              </a:rPr>
              <a:t>What might we do?</a:t>
            </a:r>
          </a:p>
          <a:p>
            <a:pPr lvl="1"/>
            <a:r>
              <a:rPr lang="en-GB" dirty="0">
                <a:solidFill>
                  <a:schemeClr val="bg1"/>
                </a:solidFill>
              </a:rPr>
              <a:t>Decide on practical action to solve the problem</a:t>
            </a:r>
          </a:p>
          <a:p>
            <a:pPr lvl="1"/>
            <a:endParaRPr lang="en-GB" dirty="0">
              <a:solidFill>
                <a:schemeClr val="bg1"/>
              </a:solidFill>
            </a:endParaRP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2105650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8DCB-A113-AFF9-733E-C73B13C4ACF8}"/>
              </a:ext>
            </a:extLst>
          </p:cNvPr>
          <p:cNvSpPr>
            <a:spLocks noGrp="1"/>
          </p:cNvSpPr>
          <p:nvPr>
            <p:ph type="title"/>
          </p:nvPr>
        </p:nvSpPr>
        <p:spPr/>
        <p:txBody>
          <a:bodyPr/>
          <a:lstStyle/>
          <a:p>
            <a:r>
              <a:rPr lang="en-GB" b="1" dirty="0">
                <a:solidFill>
                  <a:schemeClr val="bg1"/>
                </a:solidFill>
              </a:rPr>
              <a:t>Acts 6: 1-7</a:t>
            </a:r>
          </a:p>
        </p:txBody>
      </p:sp>
      <p:sp>
        <p:nvSpPr>
          <p:cNvPr id="3" name="Content Placeholder 2">
            <a:extLst>
              <a:ext uri="{FF2B5EF4-FFF2-40B4-BE49-F238E27FC236}">
                <a16:creationId xmlns:a16="http://schemas.microsoft.com/office/drawing/2014/main" id="{57DB6592-BF6C-21D2-03F7-588F8E172A32}"/>
              </a:ext>
            </a:extLst>
          </p:cNvPr>
          <p:cNvSpPr>
            <a:spLocks noGrp="1"/>
          </p:cNvSpPr>
          <p:nvPr>
            <p:ph idx="1"/>
          </p:nvPr>
        </p:nvSpPr>
        <p:spPr/>
        <p:txBody>
          <a:bodyPr>
            <a:normAutofit fontScale="85000" lnSpcReduction="20000"/>
          </a:bodyPr>
          <a:lstStyle/>
          <a:p>
            <a:pPr marL="0" indent="0">
              <a:buNone/>
            </a:pPr>
            <a:r>
              <a:rPr lang="en-GB" dirty="0">
                <a:solidFill>
                  <a:schemeClr val="bg1"/>
                </a:solidFill>
              </a:rPr>
              <a:t>In those days when the number of disciples was increasing, the Hellenistic Jews</a:t>
            </a:r>
            <a:r>
              <a:rPr lang="en-GB" baseline="30000" dirty="0">
                <a:solidFill>
                  <a:schemeClr val="bg1"/>
                </a:solidFill>
              </a:rPr>
              <a:t>[</a:t>
            </a:r>
            <a:r>
              <a:rPr lang="en-GB" baseline="30000" dirty="0">
                <a:solidFill>
                  <a:schemeClr val="bg1"/>
                </a:solidFill>
                <a:hlinkClick r:id="rId2" tooltip="See footnote a">
                  <a:extLst>
                    <a:ext uri="{A12FA001-AC4F-418D-AE19-62706E023703}">
                      <ahyp:hlinkClr xmlns:ahyp="http://schemas.microsoft.com/office/drawing/2018/hyperlinkcolor" val="tx"/>
                    </a:ext>
                  </a:extLst>
                </a:hlinkClick>
              </a:rPr>
              <a:t>a</a:t>
            </a:r>
            <a:r>
              <a:rPr lang="en-GB" baseline="30000" dirty="0">
                <a:solidFill>
                  <a:schemeClr val="bg1"/>
                </a:solidFill>
              </a:rPr>
              <a:t>]</a:t>
            </a:r>
            <a:r>
              <a:rPr lang="en-GB" dirty="0">
                <a:solidFill>
                  <a:schemeClr val="bg1"/>
                </a:solidFill>
              </a:rPr>
              <a:t> among them complained against the Hebraic Jews because their widows were being overlooked in the daily distribution of food. </a:t>
            </a:r>
            <a:r>
              <a:rPr lang="en-GB" b="1" baseline="30000" dirty="0">
                <a:solidFill>
                  <a:schemeClr val="bg1"/>
                </a:solidFill>
              </a:rPr>
              <a:t>2 </a:t>
            </a:r>
            <a:r>
              <a:rPr lang="en-GB" dirty="0">
                <a:solidFill>
                  <a:schemeClr val="bg1"/>
                </a:solidFill>
              </a:rPr>
              <a:t>So the Twelve gathered all the disciples together and said, “It would not be right for us to neglect the ministry of the word of God in order to wait on tables. </a:t>
            </a:r>
            <a:r>
              <a:rPr lang="en-GB" b="1" baseline="30000" dirty="0">
                <a:solidFill>
                  <a:schemeClr val="bg1"/>
                </a:solidFill>
              </a:rPr>
              <a:t>3 </a:t>
            </a:r>
            <a:r>
              <a:rPr lang="en-GB" dirty="0">
                <a:solidFill>
                  <a:schemeClr val="bg1"/>
                </a:solidFill>
              </a:rPr>
              <a:t>Brothers and sisters, choose seven men from among you who are known to be full of the Spirit and wisdom. We will turn this responsibility over to them </a:t>
            </a:r>
            <a:r>
              <a:rPr lang="en-GB" b="1" baseline="30000" dirty="0">
                <a:solidFill>
                  <a:schemeClr val="bg1"/>
                </a:solidFill>
              </a:rPr>
              <a:t>4 </a:t>
            </a:r>
            <a:r>
              <a:rPr lang="en-GB" dirty="0">
                <a:solidFill>
                  <a:schemeClr val="bg1"/>
                </a:solidFill>
              </a:rPr>
              <a:t>and will give our attention to prayer and the ministry of the word.”</a:t>
            </a:r>
          </a:p>
          <a:p>
            <a:pPr marL="0" indent="0">
              <a:buNone/>
            </a:pPr>
            <a:r>
              <a:rPr lang="en-GB" b="1" baseline="30000" dirty="0">
                <a:solidFill>
                  <a:schemeClr val="bg1"/>
                </a:solidFill>
              </a:rPr>
              <a:t>5 </a:t>
            </a:r>
            <a:r>
              <a:rPr lang="en-GB" dirty="0">
                <a:solidFill>
                  <a:schemeClr val="bg1"/>
                </a:solidFill>
              </a:rPr>
              <a:t>This proposal pleased the whole group. They chose Stephen, a man full of faith and of the Holy Spirit; also Philip, </a:t>
            </a:r>
            <a:r>
              <a:rPr lang="en-GB" dirty="0" err="1">
                <a:solidFill>
                  <a:schemeClr val="bg1"/>
                </a:solidFill>
              </a:rPr>
              <a:t>Procorus</a:t>
            </a:r>
            <a:r>
              <a:rPr lang="en-GB" dirty="0">
                <a:solidFill>
                  <a:schemeClr val="bg1"/>
                </a:solidFill>
              </a:rPr>
              <a:t>, Nicanor, Timon, Parmenas, and Nicolas from Antioch, a convert to Judaism. </a:t>
            </a:r>
            <a:r>
              <a:rPr lang="en-GB" b="1" baseline="30000" dirty="0">
                <a:solidFill>
                  <a:schemeClr val="bg1"/>
                </a:solidFill>
              </a:rPr>
              <a:t>6 </a:t>
            </a:r>
            <a:r>
              <a:rPr lang="en-GB" dirty="0">
                <a:solidFill>
                  <a:schemeClr val="bg1"/>
                </a:solidFill>
              </a:rPr>
              <a:t>They presented these men to the apostles, who prayed and laid their hands on them.</a:t>
            </a:r>
          </a:p>
          <a:p>
            <a:pPr marL="0" indent="0">
              <a:buNone/>
            </a:pPr>
            <a:r>
              <a:rPr lang="en-GB" b="1" baseline="30000" dirty="0">
                <a:solidFill>
                  <a:schemeClr val="bg1"/>
                </a:solidFill>
              </a:rPr>
              <a:t>7 </a:t>
            </a:r>
            <a:r>
              <a:rPr lang="en-GB" dirty="0">
                <a:solidFill>
                  <a:schemeClr val="bg1"/>
                </a:solidFill>
              </a:rPr>
              <a:t>So the word of God spread. The number of disciples in Jerusalem increased rapidly, and a large number of priests became obedient to the faith.</a:t>
            </a:r>
          </a:p>
          <a:p>
            <a:endParaRPr lang="en-GB" dirty="0"/>
          </a:p>
        </p:txBody>
      </p:sp>
    </p:spTree>
    <p:extLst>
      <p:ext uri="{BB962C8B-B14F-4D97-AF65-F5344CB8AC3E}">
        <p14:creationId xmlns:p14="http://schemas.microsoft.com/office/powerpoint/2010/main" val="12330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337D-7A11-20F4-711C-5898E926F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A84AE-9BA1-06C1-3761-85C50FF61DB5}"/>
              </a:ext>
            </a:extLst>
          </p:cNvPr>
          <p:cNvSpPr>
            <a:spLocks noGrp="1"/>
          </p:cNvSpPr>
          <p:nvPr>
            <p:ph type="title"/>
          </p:nvPr>
        </p:nvSpPr>
        <p:spPr/>
        <p:txBody>
          <a:bodyPr/>
          <a:lstStyle/>
          <a:p>
            <a:r>
              <a:rPr lang="en-GB" dirty="0">
                <a:solidFill>
                  <a:schemeClr val="bg1"/>
                </a:solidFill>
              </a:rPr>
              <a:t>Richard Osmer </a:t>
            </a:r>
          </a:p>
        </p:txBody>
      </p:sp>
      <p:sp>
        <p:nvSpPr>
          <p:cNvPr id="3" name="Content Placeholder 2">
            <a:extLst>
              <a:ext uri="{FF2B5EF4-FFF2-40B4-BE49-F238E27FC236}">
                <a16:creationId xmlns:a16="http://schemas.microsoft.com/office/drawing/2014/main" id="{E0E8EAA1-D089-4C07-F538-06B5FFB8C843}"/>
              </a:ext>
            </a:extLst>
          </p:cNvPr>
          <p:cNvSpPr>
            <a:spLocks noGrp="1"/>
          </p:cNvSpPr>
          <p:nvPr>
            <p:ph idx="1"/>
          </p:nvPr>
        </p:nvSpPr>
        <p:spPr/>
        <p:txBody>
          <a:bodyPr>
            <a:normAutofit lnSpcReduction="10000"/>
          </a:bodyPr>
          <a:lstStyle/>
          <a:p>
            <a:r>
              <a:rPr lang="en-GB" u="sng" dirty="0">
                <a:solidFill>
                  <a:schemeClr val="bg1"/>
                </a:solidFill>
              </a:rPr>
              <a:t>What is going on?</a:t>
            </a:r>
          </a:p>
          <a:p>
            <a:pPr lvl="1"/>
            <a:r>
              <a:rPr lang="en-GB" dirty="0">
                <a:solidFill>
                  <a:schemeClr val="bg1"/>
                </a:solidFill>
              </a:rPr>
              <a:t>Listen carefully   </a:t>
            </a:r>
          </a:p>
          <a:p>
            <a:pPr lvl="1"/>
            <a:endParaRPr lang="en-GB" dirty="0">
              <a:solidFill>
                <a:schemeClr val="bg1"/>
              </a:solidFill>
            </a:endParaRPr>
          </a:p>
          <a:p>
            <a:r>
              <a:rPr lang="en-GB" u="sng" dirty="0">
                <a:solidFill>
                  <a:schemeClr val="bg1"/>
                </a:solidFill>
              </a:rPr>
              <a:t>Why is this going on?</a:t>
            </a:r>
          </a:p>
          <a:p>
            <a:pPr lvl="1"/>
            <a:r>
              <a:rPr lang="en-GB" dirty="0">
                <a:solidFill>
                  <a:schemeClr val="bg1"/>
                </a:solidFill>
              </a:rPr>
              <a:t>Use wisdom from every possible source for understanding</a:t>
            </a:r>
          </a:p>
          <a:p>
            <a:pPr lvl="1"/>
            <a:endParaRPr lang="en-GB" dirty="0">
              <a:solidFill>
                <a:schemeClr val="bg1"/>
              </a:solidFill>
            </a:endParaRPr>
          </a:p>
          <a:p>
            <a:r>
              <a:rPr lang="en-GB" u="sng" dirty="0">
                <a:solidFill>
                  <a:schemeClr val="bg1"/>
                </a:solidFill>
              </a:rPr>
              <a:t>What ought to be going on?</a:t>
            </a:r>
          </a:p>
          <a:p>
            <a:pPr lvl="1"/>
            <a:r>
              <a:rPr lang="en-GB" dirty="0">
                <a:solidFill>
                  <a:schemeClr val="bg1"/>
                </a:solidFill>
              </a:rPr>
              <a:t>Discern what a biblical solution should look like</a:t>
            </a:r>
          </a:p>
          <a:p>
            <a:pPr lvl="1"/>
            <a:endParaRPr lang="en-GB" dirty="0">
              <a:solidFill>
                <a:schemeClr val="bg1"/>
              </a:solidFill>
            </a:endParaRPr>
          </a:p>
          <a:p>
            <a:r>
              <a:rPr lang="en-GB" u="sng" dirty="0">
                <a:solidFill>
                  <a:schemeClr val="bg1"/>
                </a:solidFill>
              </a:rPr>
              <a:t>What might we do?</a:t>
            </a:r>
          </a:p>
          <a:p>
            <a:pPr lvl="1"/>
            <a:r>
              <a:rPr lang="en-GB" dirty="0">
                <a:solidFill>
                  <a:schemeClr val="bg1"/>
                </a:solidFill>
              </a:rPr>
              <a:t>Decide on practical action to solve the problem</a:t>
            </a:r>
          </a:p>
          <a:p>
            <a:pPr lvl="1"/>
            <a:endParaRPr lang="en-GB" dirty="0">
              <a:solidFill>
                <a:schemeClr val="bg1"/>
              </a:solidFill>
            </a:endParaRP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1007330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77BA4-CDB9-ACE6-949A-F56FCA0BADA8}"/>
              </a:ext>
            </a:extLst>
          </p:cNvPr>
          <p:cNvSpPr>
            <a:spLocks noGrp="1"/>
          </p:cNvSpPr>
          <p:nvPr>
            <p:ph type="title"/>
          </p:nvPr>
        </p:nvSpPr>
        <p:spPr/>
        <p:txBody>
          <a:bodyPr/>
          <a:lstStyle/>
          <a:p>
            <a:r>
              <a:rPr lang="en-GB" dirty="0">
                <a:solidFill>
                  <a:schemeClr val="bg1"/>
                </a:solidFill>
              </a:rPr>
              <a:t>One more question:</a:t>
            </a:r>
          </a:p>
        </p:txBody>
      </p:sp>
      <p:sp>
        <p:nvSpPr>
          <p:cNvPr id="3" name="Content Placeholder 2">
            <a:extLst>
              <a:ext uri="{FF2B5EF4-FFF2-40B4-BE49-F238E27FC236}">
                <a16:creationId xmlns:a16="http://schemas.microsoft.com/office/drawing/2014/main" id="{93630D78-B412-65F7-F83A-277F4F6E2A25}"/>
              </a:ext>
            </a:extLst>
          </p:cNvPr>
          <p:cNvSpPr>
            <a:spLocks noGrp="1"/>
          </p:cNvSpPr>
          <p:nvPr>
            <p:ph idx="1"/>
          </p:nvPr>
        </p:nvSpPr>
        <p:spPr/>
        <p:txBody>
          <a:bodyPr/>
          <a:lstStyle/>
          <a:p>
            <a:pPr marL="0" indent="0" algn="ctr">
              <a:buNone/>
            </a:pPr>
            <a:endParaRPr lang="en-GB" dirty="0"/>
          </a:p>
          <a:p>
            <a:pPr marL="0" indent="0" algn="ctr">
              <a:buNone/>
            </a:pPr>
            <a:endParaRPr lang="en-GB" dirty="0"/>
          </a:p>
          <a:p>
            <a:pPr marL="0" indent="0" algn="ctr">
              <a:buNone/>
            </a:pPr>
            <a:r>
              <a:rPr lang="en-GB" dirty="0">
                <a:solidFill>
                  <a:schemeClr val="bg1"/>
                </a:solidFill>
              </a:rPr>
              <a:t>When you grow up, </a:t>
            </a:r>
          </a:p>
          <a:p>
            <a:pPr marL="0" indent="0" algn="ctr">
              <a:buNone/>
            </a:pPr>
            <a:r>
              <a:rPr lang="en-GB" dirty="0">
                <a:solidFill>
                  <a:schemeClr val="bg1"/>
                </a:solidFill>
              </a:rPr>
              <a:t>what problem in this world </a:t>
            </a:r>
          </a:p>
          <a:p>
            <a:pPr marL="0" indent="0" algn="ctr">
              <a:buNone/>
            </a:pPr>
            <a:r>
              <a:rPr lang="en-GB" dirty="0">
                <a:solidFill>
                  <a:schemeClr val="bg1"/>
                </a:solidFill>
              </a:rPr>
              <a:t>would you like to solve?</a:t>
            </a:r>
          </a:p>
        </p:txBody>
      </p:sp>
    </p:spTree>
    <p:extLst>
      <p:ext uri="{BB962C8B-B14F-4D97-AF65-F5344CB8AC3E}">
        <p14:creationId xmlns:p14="http://schemas.microsoft.com/office/powerpoint/2010/main" val="57182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7175B-C6E2-5E63-63E3-E3BE7BDFA91F}"/>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29104945-CDB5-462B-B0A1-5CE900C5AC68}"/>
              </a:ext>
            </a:extLst>
          </p:cNvPr>
          <p:cNvSpPr>
            <a:spLocks noGrp="1"/>
          </p:cNvSpPr>
          <p:nvPr>
            <p:ph idx="1"/>
          </p:nvPr>
        </p:nvSpPr>
        <p:spPr/>
        <p:txBody>
          <a:bodyPr/>
          <a:lstStyle/>
          <a:p>
            <a:r>
              <a:rPr lang="en-GB" dirty="0">
                <a:solidFill>
                  <a:schemeClr val="bg1"/>
                </a:solidFill>
              </a:rPr>
              <a:t>What is going on?</a:t>
            </a:r>
          </a:p>
          <a:p>
            <a:pPr marL="0" indent="0">
              <a:buNone/>
            </a:pPr>
            <a:endParaRPr lang="en-GB" dirty="0">
              <a:solidFill>
                <a:schemeClr val="bg1"/>
              </a:solidFill>
            </a:endParaRPr>
          </a:p>
        </p:txBody>
      </p:sp>
    </p:spTree>
    <p:extLst>
      <p:ext uri="{BB962C8B-B14F-4D97-AF65-F5344CB8AC3E}">
        <p14:creationId xmlns:p14="http://schemas.microsoft.com/office/powerpoint/2010/main" val="54190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C044-8795-9F91-C1BB-73141223D8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6F1-D953-4966-FF93-1D203F787A2A}"/>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C6621905-572B-3DBA-DC0D-280F02420763}"/>
              </a:ext>
            </a:extLst>
          </p:cNvPr>
          <p:cNvSpPr>
            <a:spLocks noGrp="1"/>
          </p:cNvSpPr>
          <p:nvPr>
            <p:ph idx="1"/>
          </p:nvPr>
        </p:nvSpPr>
        <p:spPr/>
        <p:txBody>
          <a:bodyPr/>
          <a:lstStyle/>
          <a:p>
            <a:r>
              <a:rPr lang="en-GB" dirty="0">
                <a:solidFill>
                  <a:schemeClr val="bg1"/>
                </a:solidFill>
              </a:rPr>
              <a:t>What is going on?</a:t>
            </a:r>
          </a:p>
          <a:p>
            <a:pPr lvl="1"/>
            <a:r>
              <a:rPr lang="en-GB" dirty="0">
                <a:solidFill>
                  <a:schemeClr val="bg1"/>
                </a:solidFill>
              </a:rPr>
              <a:t>There are multiple complex problems</a:t>
            </a:r>
          </a:p>
          <a:p>
            <a:pPr lvl="1"/>
            <a:endParaRPr lang="en-GB" dirty="0">
              <a:solidFill>
                <a:schemeClr val="bg1"/>
              </a:solidFill>
            </a:endParaRPr>
          </a:p>
          <a:p>
            <a:r>
              <a:rPr lang="en-GB" dirty="0">
                <a:solidFill>
                  <a:schemeClr val="bg1"/>
                </a:solidFill>
              </a:rPr>
              <a:t>Why is this going on?</a:t>
            </a:r>
          </a:p>
        </p:txBody>
      </p:sp>
    </p:spTree>
    <p:extLst>
      <p:ext uri="{BB962C8B-B14F-4D97-AF65-F5344CB8AC3E}">
        <p14:creationId xmlns:p14="http://schemas.microsoft.com/office/powerpoint/2010/main" val="67520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C7D08-AFAB-BA36-7A45-DF5C8417F2EE}"/>
              </a:ext>
            </a:extLst>
          </p:cNvPr>
          <p:cNvSpPr>
            <a:spLocks noGrp="1"/>
          </p:cNvSpPr>
          <p:nvPr>
            <p:ph type="title"/>
          </p:nvPr>
        </p:nvSpPr>
        <p:spPr/>
        <p:txBody>
          <a:bodyPr/>
          <a:lstStyle/>
          <a:p>
            <a:r>
              <a:rPr lang="en-GB" dirty="0">
                <a:solidFill>
                  <a:schemeClr val="bg1"/>
                </a:solidFill>
              </a:rPr>
              <a:t>J.I. Packer</a:t>
            </a:r>
          </a:p>
        </p:txBody>
      </p:sp>
      <p:sp>
        <p:nvSpPr>
          <p:cNvPr id="3" name="Content Placeholder 2">
            <a:extLst>
              <a:ext uri="{FF2B5EF4-FFF2-40B4-BE49-F238E27FC236}">
                <a16:creationId xmlns:a16="http://schemas.microsoft.com/office/drawing/2014/main" id="{39C80537-2E91-BA92-A5F7-EDAB0343DAED}"/>
              </a:ext>
            </a:extLst>
          </p:cNvPr>
          <p:cNvSpPr>
            <a:spLocks noGrp="1"/>
          </p:cNvSpPr>
          <p:nvPr>
            <p:ph idx="1"/>
          </p:nvPr>
        </p:nvSpPr>
        <p:spPr/>
        <p:txBody>
          <a:bodyPr>
            <a:normAutofit lnSpcReduction="10000"/>
          </a:bodyPr>
          <a:lstStyle/>
          <a:p>
            <a:endParaRPr lang="en-GB" dirty="0">
              <a:solidFill>
                <a:schemeClr val="bg1"/>
              </a:solidFill>
            </a:endParaRPr>
          </a:p>
          <a:p>
            <a:pPr marL="0" indent="0">
              <a:buNone/>
            </a:pP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algn="ctr"/>
            <a:endParaRPr lang="en-GB" dirty="0">
              <a:solidFill>
                <a:schemeClr val="bg1"/>
              </a:solidFill>
            </a:endParaRPr>
          </a:p>
          <a:p>
            <a:pPr marL="0" indent="0" algn="ctr">
              <a:buNone/>
            </a:pPr>
            <a:r>
              <a:rPr lang="en-GB" dirty="0">
                <a:solidFill>
                  <a:schemeClr val="bg1"/>
                </a:solidFill>
              </a:rPr>
              <a:t>This depravity, or perversion of God’s image, is commonly, and rightly,  said to be total: not in the sense that everything in man is as bad as it could be, but that nothing in man is as good as it should be.</a:t>
            </a:r>
          </a:p>
          <a:p>
            <a:pPr marL="0" indent="0" algn="ctr">
              <a:buNone/>
            </a:pPr>
            <a:endParaRPr lang="en-GB" dirty="0"/>
          </a:p>
          <a:p>
            <a:pPr marL="457200" lvl="1" indent="0" algn="ctr">
              <a:buNone/>
            </a:pPr>
            <a:r>
              <a:rPr lang="en-GB" dirty="0">
                <a:solidFill>
                  <a:schemeClr val="bg1"/>
                </a:solidFill>
              </a:rPr>
              <a:t>(18 Words)</a:t>
            </a:r>
          </a:p>
        </p:txBody>
      </p:sp>
      <p:pic>
        <p:nvPicPr>
          <p:cNvPr id="10" name="Picture 9" descr="A person wearing glasses and a suit&#10;&#10;AI-generated content may be incorrect.">
            <a:extLst>
              <a:ext uri="{FF2B5EF4-FFF2-40B4-BE49-F238E27FC236}">
                <a16:creationId xmlns:a16="http://schemas.microsoft.com/office/drawing/2014/main" id="{99D3CA1B-87D9-AE60-4A6D-2614D086D4A7}"/>
              </a:ext>
            </a:extLst>
          </p:cNvPr>
          <p:cNvPicPr>
            <a:picLocks noChangeAspect="1"/>
          </p:cNvPicPr>
          <p:nvPr/>
        </p:nvPicPr>
        <p:blipFill>
          <a:blip r:embed="rId2"/>
          <a:stretch>
            <a:fillRect/>
          </a:stretch>
        </p:blipFill>
        <p:spPr>
          <a:xfrm>
            <a:off x="4330061" y="1690688"/>
            <a:ext cx="3531878" cy="2475258"/>
          </a:xfrm>
          <a:prstGeom prst="rect">
            <a:avLst/>
          </a:prstGeom>
          <a:effectLst>
            <a:softEdge rad="228600"/>
          </a:effectLst>
        </p:spPr>
      </p:pic>
    </p:spTree>
    <p:extLst>
      <p:ext uri="{BB962C8B-B14F-4D97-AF65-F5344CB8AC3E}">
        <p14:creationId xmlns:p14="http://schemas.microsoft.com/office/powerpoint/2010/main" val="50047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636A6-BF50-1981-A9D9-BF69DA205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CF1EC-3EEF-DC5F-4DCD-E34A639A4117}"/>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8B4816E9-9FC5-4D0C-E6BC-01342DE7E55F}"/>
              </a:ext>
            </a:extLst>
          </p:cNvPr>
          <p:cNvSpPr>
            <a:spLocks noGrp="1"/>
          </p:cNvSpPr>
          <p:nvPr>
            <p:ph idx="1"/>
          </p:nvPr>
        </p:nvSpPr>
        <p:spPr/>
        <p:txBody>
          <a:bodyPr/>
          <a:lstStyle/>
          <a:p>
            <a:r>
              <a:rPr lang="en-GB" dirty="0">
                <a:solidFill>
                  <a:schemeClr val="bg1"/>
                </a:solidFill>
              </a:rPr>
              <a:t>What is going on?</a:t>
            </a:r>
          </a:p>
          <a:p>
            <a:pPr lvl="1"/>
            <a:r>
              <a:rPr lang="en-GB" dirty="0">
                <a:solidFill>
                  <a:schemeClr val="bg1"/>
                </a:solidFill>
              </a:rPr>
              <a:t>There are multiple complex problems</a:t>
            </a:r>
          </a:p>
          <a:p>
            <a:pPr lvl="1"/>
            <a:endParaRPr lang="en-GB" dirty="0">
              <a:solidFill>
                <a:schemeClr val="bg1"/>
              </a:solidFill>
            </a:endParaRPr>
          </a:p>
          <a:p>
            <a:r>
              <a:rPr lang="en-GB" dirty="0">
                <a:solidFill>
                  <a:schemeClr val="bg1"/>
                </a:solidFill>
              </a:rPr>
              <a:t>Why is this going on?</a:t>
            </a:r>
          </a:p>
          <a:p>
            <a:pPr lvl="1"/>
            <a:r>
              <a:rPr lang="en-GB" dirty="0">
                <a:solidFill>
                  <a:schemeClr val="bg1"/>
                </a:solidFill>
              </a:rPr>
              <a:t>Total depravity: sin taints every part of our world</a:t>
            </a:r>
          </a:p>
          <a:p>
            <a:pPr lvl="1"/>
            <a:endParaRPr lang="en-GB" dirty="0">
              <a:solidFill>
                <a:schemeClr val="bg1"/>
              </a:solidFill>
            </a:endParaRPr>
          </a:p>
          <a:p>
            <a:r>
              <a:rPr lang="en-GB" dirty="0">
                <a:solidFill>
                  <a:schemeClr val="bg1"/>
                </a:solidFill>
              </a:rPr>
              <a:t>What ought to be going on?</a:t>
            </a: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33388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992AB-F9EE-325A-F3A3-3A1CFC080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AF9E5-A36A-795B-369E-EB529743A30C}"/>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0B5EA02E-2C66-2C0C-65E3-9FC81A3862D8}"/>
              </a:ext>
            </a:extLst>
          </p:cNvPr>
          <p:cNvSpPr>
            <a:spLocks noGrp="1"/>
          </p:cNvSpPr>
          <p:nvPr>
            <p:ph idx="1"/>
          </p:nvPr>
        </p:nvSpPr>
        <p:spPr/>
        <p:txBody>
          <a:bodyPr>
            <a:normAutofit lnSpcReduction="10000"/>
          </a:bodyPr>
          <a:lstStyle/>
          <a:p>
            <a:r>
              <a:rPr lang="en-GB" dirty="0">
                <a:solidFill>
                  <a:schemeClr val="bg1"/>
                </a:solidFill>
              </a:rPr>
              <a:t>What is going on?</a:t>
            </a:r>
          </a:p>
          <a:p>
            <a:pPr lvl="1"/>
            <a:r>
              <a:rPr lang="en-GB" dirty="0">
                <a:solidFill>
                  <a:schemeClr val="bg1"/>
                </a:solidFill>
              </a:rPr>
              <a:t>There are multiple complex problems</a:t>
            </a:r>
          </a:p>
          <a:p>
            <a:pPr lvl="1"/>
            <a:endParaRPr lang="en-GB" dirty="0">
              <a:solidFill>
                <a:schemeClr val="bg1"/>
              </a:solidFill>
            </a:endParaRPr>
          </a:p>
          <a:p>
            <a:r>
              <a:rPr lang="en-GB" dirty="0">
                <a:solidFill>
                  <a:schemeClr val="bg1"/>
                </a:solidFill>
              </a:rPr>
              <a:t>Why is this going on?</a:t>
            </a:r>
          </a:p>
          <a:p>
            <a:pPr lvl="1"/>
            <a:r>
              <a:rPr lang="en-GB" dirty="0">
                <a:solidFill>
                  <a:schemeClr val="bg1"/>
                </a:solidFill>
              </a:rPr>
              <a:t>Total depravity: sin taints every part of our world</a:t>
            </a:r>
          </a:p>
          <a:p>
            <a:pPr lvl="1"/>
            <a:endParaRPr lang="en-GB" dirty="0">
              <a:solidFill>
                <a:schemeClr val="bg1"/>
              </a:solidFill>
            </a:endParaRPr>
          </a:p>
          <a:p>
            <a:r>
              <a:rPr lang="en-GB" dirty="0">
                <a:solidFill>
                  <a:schemeClr val="bg1"/>
                </a:solidFill>
              </a:rPr>
              <a:t>What ought to be going on?</a:t>
            </a:r>
          </a:p>
          <a:p>
            <a:pPr lvl="1"/>
            <a:r>
              <a:rPr lang="en-GB" dirty="0">
                <a:solidFill>
                  <a:schemeClr val="bg1"/>
                </a:solidFill>
              </a:rPr>
              <a:t>The world needs a saviour and renewal</a:t>
            </a:r>
          </a:p>
          <a:p>
            <a:pPr lvl="1"/>
            <a:endParaRPr lang="en-GB" dirty="0">
              <a:solidFill>
                <a:schemeClr val="bg1"/>
              </a:solidFill>
            </a:endParaRPr>
          </a:p>
          <a:p>
            <a:r>
              <a:rPr lang="en-GB" dirty="0">
                <a:solidFill>
                  <a:schemeClr val="bg1"/>
                </a:solidFill>
              </a:rPr>
              <a:t>What might we do?</a:t>
            </a:r>
          </a:p>
          <a:p>
            <a:pPr lvl="1"/>
            <a:endParaRPr lang="en-GB" dirty="0">
              <a:solidFill>
                <a:schemeClr val="bg1"/>
              </a:solidFill>
            </a:endParaRP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2065593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6AF83-0792-A228-7E08-C7419BCBC1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07983-EE98-429E-0D8A-2F89626FD0E7}"/>
              </a:ext>
            </a:extLst>
          </p:cNvPr>
          <p:cNvSpPr>
            <a:spLocks noGrp="1"/>
          </p:cNvSpPr>
          <p:nvPr>
            <p:ph type="title"/>
          </p:nvPr>
        </p:nvSpPr>
        <p:spPr/>
        <p:txBody>
          <a:bodyPr/>
          <a:lstStyle/>
          <a:p>
            <a:r>
              <a:rPr lang="en-GB" dirty="0">
                <a:solidFill>
                  <a:schemeClr val="bg1"/>
                </a:solidFill>
              </a:rPr>
              <a:t>A world of problems</a:t>
            </a:r>
          </a:p>
        </p:txBody>
      </p:sp>
      <p:sp>
        <p:nvSpPr>
          <p:cNvPr id="3" name="Content Placeholder 2">
            <a:extLst>
              <a:ext uri="{FF2B5EF4-FFF2-40B4-BE49-F238E27FC236}">
                <a16:creationId xmlns:a16="http://schemas.microsoft.com/office/drawing/2014/main" id="{CDED6B90-6AB5-71F7-FBF1-FDA4D71A61FE}"/>
              </a:ext>
            </a:extLst>
          </p:cNvPr>
          <p:cNvSpPr>
            <a:spLocks noGrp="1"/>
          </p:cNvSpPr>
          <p:nvPr>
            <p:ph idx="1"/>
          </p:nvPr>
        </p:nvSpPr>
        <p:spPr/>
        <p:txBody>
          <a:bodyPr>
            <a:normAutofit lnSpcReduction="10000"/>
          </a:bodyPr>
          <a:lstStyle/>
          <a:p>
            <a:r>
              <a:rPr lang="en-GB" dirty="0">
                <a:solidFill>
                  <a:schemeClr val="bg1"/>
                </a:solidFill>
              </a:rPr>
              <a:t>What is going on?</a:t>
            </a:r>
          </a:p>
          <a:p>
            <a:pPr lvl="1"/>
            <a:r>
              <a:rPr lang="en-GB" dirty="0">
                <a:solidFill>
                  <a:schemeClr val="bg1"/>
                </a:solidFill>
              </a:rPr>
              <a:t>There are multiple complex problems</a:t>
            </a:r>
          </a:p>
          <a:p>
            <a:pPr lvl="1"/>
            <a:endParaRPr lang="en-GB" dirty="0">
              <a:solidFill>
                <a:schemeClr val="bg1"/>
              </a:solidFill>
            </a:endParaRPr>
          </a:p>
          <a:p>
            <a:r>
              <a:rPr lang="en-GB" dirty="0">
                <a:solidFill>
                  <a:schemeClr val="bg1"/>
                </a:solidFill>
              </a:rPr>
              <a:t>Why is this going on?</a:t>
            </a:r>
          </a:p>
          <a:p>
            <a:pPr lvl="1"/>
            <a:r>
              <a:rPr lang="en-GB" dirty="0">
                <a:solidFill>
                  <a:schemeClr val="bg1"/>
                </a:solidFill>
              </a:rPr>
              <a:t>Total depravity: sin taints every part of our world</a:t>
            </a:r>
          </a:p>
          <a:p>
            <a:pPr lvl="1"/>
            <a:endParaRPr lang="en-GB" dirty="0">
              <a:solidFill>
                <a:schemeClr val="bg1"/>
              </a:solidFill>
            </a:endParaRPr>
          </a:p>
          <a:p>
            <a:r>
              <a:rPr lang="en-GB" dirty="0">
                <a:solidFill>
                  <a:schemeClr val="bg1"/>
                </a:solidFill>
              </a:rPr>
              <a:t>What ought to be going on?</a:t>
            </a:r>
          </a:p>
          <a:p>
            <a:pPr lvl="1"/>
            <a:r>
              <a:rPr lang="en-GB" dirty="0">
                <a:solidFill>
                  <a:schemeClr val="bg1"/>
                </a:solidFill>
              </a:rPr>
              <a:t>The world needs a saviour and renewal</a:t>
            </a:r>
          </a:p>
          <a:p>
            <a:pPr lvl="1"/>
            <a:endParaRPr lang="en-GB" dirty="0">
              <a:solidFill>
                <a:schemeClr val="bg1"/>
              </a:solidFill>
            </a:endParaRPr>
          </a:p>
          <a:p>
            <a:r>
              <a:rPr lang="en-GB" dirty="0">
                <a:solidFill>
                  <a:schemeClr val="bg1"/>
                </a:solidFill>
              </a:rPr>
              <a:t>What might we do?</a:t>
            </a:r>
          </a:p>
          <a:p>
            <a:pPr lvl="1"/>
            <a:endParaRPr lang="en-GB" dirty="0">
              <a:solidFill>
                <a:schemeClr val="bg1"/>
              </a:solidFill>
            </a:endParaRPr>
          </a:p>
          <a:p>
            <a:endParaRPr lang="en-GB" dirty="0">
              <a:solidFill>
                <a:schemeClr val="bg1"/>
              </a:solidFill>
            </a:endParaRPr>
          </a:p>
          <a:p>
            <a:pPr lvl="1"/>
            <a:endParaRPr lang="en-GB" dirty="0">
              <a:solidFill>
                <a:schemeClr val="bg1"/>
              </a:solidFill>
            </a:endParaRPr>
          </a:p>
          <a:p>
            <a:pPr marL="457200" lvl="1" indent="0">
              <a:buNone/>
            </a:pPr>
            <a:endParaRPr lang="en-GB" dirty="0">
              <a:solidFill>
                <a:schemeClr val="bg1"/>
              </a:solidFill>
            </a:endParaRPr>
          </a:p>
        </p:txBody>
      </p:sp>
    </p:spTree>
    <p:extLst>
      <p:ext uri="{BB962C8B-B14F-4D97-AF65-F5344CB8AC3E}">
        <p14:creationId xmlns:p14="http://schemas.microsoft.com/office/powerpoint/2010/main" val="3182094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38DE7-2725-00A2-380C-948BB7D1AF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9C359-4789-598C-4E63-196C982B958B}"/>
              </a:ext>
            </a:extLst>
          </p:cNvPr>
          <p:cNvSpPr>
            <a:spLocks noGrp="1"/>
          </p:cNvSpPr>
          <p:nvPr>
            <p:ph type="title"/>
          </p:nvPr>
        </p:nvSpPr>
        <p:spPr/>
        <p:txBody>
          <a:bodyPr/>
          <a:lstStyle/>
          <a:p>
            <a:r>
              <a:rPr lang="en-GB" dirty="0">
                <a:solidFill>
                  <a:schemeClr val="bg1"/>
                </a:solidFill>
              </a:rPr>
              <a:t>Questions: Our world ……….</a:t>
            </a:r>
          </a:p>
        </p:txBody>
      </p:sp>
      <p:sp>
        <p:nvSpPr>
          <p:cNvPr id="3" name="Content Placeholder 2">
            <a:extLst>
              <a:ext uri="{FF2B5EF4-FFF2-40B4-BE49-F238E27FC236}">
                <a16:creationId xmlns:a16="http://schemas.microsoft.com/office/drawing/2014/main" id="{D95E0C00-C183-15BD-00C2-C69847371E90}"/>
              </a:ext>
            </a:extLst>
          </p:cNvPr>
          <p:cNvSpPr>
            <a:spLocks noGrp="1"/>
          </p:cNvSpPr>
          <p:nvPr>
            <p:ph idx="1"/>
          </p:nvPr>
        </p:nvSpPr>
        <p:spPr>
          <a:xfrm>
            <a:off x="838200" y="1690687"/>
            <a:ext cx="10515600" cy="4643851"/>
          </a:xfrm>
        </p:spPr>
        <p:txBody>
          <a:bodyPr>
            <a:normAutofit fontScale="92500" lnSpcReduction="10000"/>
          </a:bodyPr>
          <a:lstStyle/>
          <a:p>
            <a:r>
              <a:rPr lang="en-GB" b="1" dirty="0">
                <a:solidFill>
                  <a:schemeClr val="bg1"/>
                </a:solidFill>
              </a:rPr>
              <a:t>A: Romans 8: 20-21 Our world is …….</a:t>
            </a:r>
          </a:p>
          <a:p>
            <a:endParaRPr lang="en-GB" b="1" dirty="0">
              <a:solidFill>
                <a:schemeClr val="bg1"/>
              </a:solidFill>
            </a:endParaRPr>
          </a:p>
          <a:p>
            <a:r>
              <a:rPr lang="en-GB" b="1" dirty="0">
                <a:solidFill>
                  <a:schemeClr val="bg1"/>
                </a:solidFill>
              </a:rPr>
              <a:t>B: Psalm 19:1-2 Our world is still ….</a:t>
            </a:r>
          </a:p>
          <a:p>
            <a:endParaRPr lang="en-GB" sz="3200" b="1" u="sng" dirty="0">
              <a:solidFill>
                <a:schemeClr val="bg1"/>
              </a:solidFill>
            </a:endParaRPr>
          </a:p>
          <a:p>
            <a:r>
              <a:rPr lang="en-GB" sz="3200" b="1" dirty="0">
                <a:solidFill>
                  <a:schemeClr val="bg1"/>
                </a:solidFill>
              </a:rPr>
              <a:t>C: John 3:16 Our world is …..</a:t>
            </a:r>
          </a:p>
          <a:p>
            <a:endParaRPr lang="en-GB" sz="3200" b="1" dirty="0">
              <a:solidFill>
                <a:schemeClr val="bg1"/>
              </a:solidFill>
            </a:endParaRPr>
          </a:p>
          <a:p>
            <a:r>
              <a:rPr lang="en-GB" sz="3200" b="1" dirty="0">
                <a:solidFill>
                  <a:schemeClr val="bg1"/>
                </a:solidFill>
              </a:rPr>
              <a:t>D: John 3:17 Our world is not ………</a:t>
            </a:r>
          </a:p>
          <a:p>
            <a:endParaRPr lang="en-GB" sz="3200" b="1" dirty="0">
              <a:solidFill>
                <a:schemeClr val="bg1"/>
              </a:solidFill>
            </a:endParaRPr>
          </a:p>
          <a:p>
            <a:r>
              <a:rPr lang="en-GB" sz="3200" b="1" dirty="0">
                <a:solidFill>
                  <a:schemeClr val="bg1"/>
                </a:solidFill>
              </a:rPr>
              <a:t>E: 1 John 2:15 Worldly values and systems must be ………</a:t>
            </a:r>
          </a:p>
          <a:p>
            <a:endParaRPr lang="en-GB" sz="3200" b="1" dirty="0">
              <a:solidFill>
                <a:schemeClr val="bg1"/>
              </a:solidFill>
            </a:endParaRPr>
          </a:p>
          <a:p>
            <a:endParaRPr lang="en-GB" dirty="0"/>
          </a:p>
        </p:txBody>
      </p:sp>
    </p:spTree>
    <p:extLst>
      <p:ext uri="{BB962C8B-B14F-4D97-AF65-F5344CB8AC3E}">
        <p14:creationId xmlns:p14="http://schemas.microsoft.com/office/powerpoint/2010/main" val="1696830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fe0bca3f-3bc4-42dc-8875-3f8e291b3b7b">
      <Terms xmlns="http://schemas.microsoft.com/office/infopath/2007/PartnerControls"/>
    </lcf76f155ced4ddcb4097134ff3c332f>
    <TaxCatchAll xmlns="df801a4b-13e1-4cd1-8f02-2b5a5a9af1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128A3D0E4CB984EA3392A2C72369E4F" ma:contentTypeVersion="" ma:contentTypeDescription="Create a new document." ma:contentTypeScope="" ma:versionID="f78b839d9241b4a09f57a5216f200603">
  <xsd:schema xmlns:xsd="http://www.w3.org/2001/XMLSchema" xmlns:xs="http://www.w3.org/2001/XMLSchema" xmlns:p="http://schemas.microsoft.com/office/2006/metadata/properties" xmlns:ns1="http://schemas.microsoft.com/sharepoint/v3" xmlns:ns2="58323645-54ad-4d5a-8fda-d05a6e95476f" xmlns:ns3="fe0bca3f-3bc4-42dc-8875-3f8e291b3b7b" xmlns:ns4="df801a4b-13e1-4cd1-8f02-2b5a5a9af19b" targetNamespace="http://schemas.microsoft.com/office/2006/metadata/properties" ma:root="true" ma:fieldsID="1de808122dad81bad2fad25d0433ec10" ns1:_="" ns2:_="" ns3:_="" ns4:_="">
    <xsd:import namespace="http://schemas.microsoft.com/sharepoint/v3"/>
    <xsd:import namespace="58323645-54ad-4d5a-8fda-d05a6e95476f"/>
    <xsd:import namespace="fe0bca3f-3bc4-42dc-8875-3f8e291b3b7b"/>
    <xsd:import namespace="df801a4b-13e1-4cd1-8f02-2b5a5a9af19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323645-54ad-4d5a-8fda-d05a6e95476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e0bca3f-3bc4-42dc-8875-3f8e291b3b7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description=""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de312f3-b84d-41bb-8935-ac6a29e2355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801a4b-13e1-4cd1-8f02-2b5a5a9af19b"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B3A3FE34-69E0-4534-BB89-717EA7188E0B}" ma:internalName="TaxCatchAll" ma:showField="CatchAllData" ma:web="{58323645-54ad-4d5a-8fda-d05a6e9547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23E602-6F01-4473-9301-61077A4D3FCF}">
  <ds:schemaRefs>
    <ds:schemaRef ds:uri="http://schemas.microsoft.com/sharepoint/v3/contenttype/forms"/>
  </ds:schemaRefs>
</ds:datastoreItem>
</file>

<file path=customXml/itemProps2.xml><?xml version="1.0" encoding="utf-8"?>
<ds:datastoreItem xmlns:ds="http://schemas.openxmlformats.org/officeDocument/2006/customXml" ds:itemID="{1AF7488E-D646-425B-8983-4123EBD476BF}">
  <ds:schemaRef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df801a4b-13e1-4cd1-8f02-2b5a5a9af19b"/>
    <ds:schemaRef ds:uri="http://schemas.microsoft.com/office/2006/metadata/properties"/>
    <ds:schemaRef ds:uri="fe0bca3f-3bc4-42dc-8875-3f8e291b3b7b"/>
    <ds:schemaRef ds:uri="http://www.w3.org/XML/1998/namespace"/>
    <ds:schemaRef ds:uri="58323645-54ad-4d5a-8fda-d05a6e95476f"/>
    <ds:schemaRef ds:uri="http://schemas.microsoft.com/sharepoint/v3"/>
    <ds:schemaRef ds:uri="http://purl.org/dc/terms/"/>
    <ds:schemaRef ds:uri="http://purl.org/dc/elements/1.1/"/>
  </ds:schemaRefs>
</ds:datastoreItem>
</file>

<file path=customXml/itemProps3.xml><?xml version="1.0" encoding="utf-8"?>
<ds:datastoreItem xmlns:ds="http://schemas.openxmlformats.org/officeDocument/2006/customXml" ds:itemID="{82BF5058-A489-4E72-8223-675B533383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323645-54ad-4d5a-8fda-d05a6e95476f"/>
    <ds:schemaRef ds:uri="fe0bca3f-3bc4-42dc-8875-3f8e291b3b7b"/>
    <ds:schemaRef ds:uri="df801a4b-13e1-4cd1-8f02-2b5a5a9af1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1832</Words>
  <Application>Microsoft Office PowerPoint</Application>
  <PresentationFormat>Widescreen</PresentationFormat>
  <Paragraphs>188</Paragraphs>
  <Slides>26</Slides>
  <Notes>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Custom Design</vt:lpstr>
      <vt:lpstr>Practical Theology</vt:lpstr>
      <vt:lpstr>PowerPoint Presentation</vt:lpstr>
      <vt:lpstr>A world of problems</vt:lpstr>
      <vt:lpstr>A world of problems</vt:lpstr>
      <vt:lpstr>J.I. Packer</vt:lpstr>
      <vt:lpstr>A world of problems</vt:lpstr>
      <vt:lpstr>A world of problems</vt:lpstr>
      <vt:lpstr>A world of problems</vt:lpstr>
      <vt:lpstr>Questions: Our world ……….</vt:lpstr>
      <vt:lpstr>Questions: Our world ……….</vt:lpstr>
      <vt:lpstr>A world of problems</vt:lpstr>
      <vt:lpstr>A world of problems</vt:lpstr>
      <vt:lpstr>Friedrich Schleiermacher</vt:lpstr>
      <vt:lpstr>Good Samaritan, Luke 10</vt:lpstr>
      <vt:lpstr>Good Samaritan, Luke 10</vt:lpstr>
      <vt:lpstr>Nicene Creed</vt:lpstr>
      <vt:lpstr>Nicene Creed</vt:lpstr>
      <vt:lpstr>PowerPoint Presentation</vt:lpstr>
      <vt:lpstr>Matthew 25</vt:lpstr>
      <vt:lpstr>Matthew 25</vt:lpstr>
      <vt:lpstr>Questions:</vt:lpstr>
      <vt:lpstr>Rick Warren</vt:lpstr>
      <vt:lpstr>Richard Osmer </vt:lpstr>
      <vt:lpstr>Acts 6: 1-7</vt:lpstr>
      <vt:lpstr>Richard Osmer </vt:lpstr>
      <vt:lpstr>One more 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Title</dc:title>
  <dc:creator>Luke Resch</dc:creator>
  <cp:lastModifiedBy>Hilton Sonday</cp:lastModifiedBy>
  <cp:revision>29</cp:revision>
  <dcterms:created xsi:type="dcterms:W3CDTF">2021-01-27T16:42:55Z</dcterms:created>
  <dcterms:modified xsi:type="dcterms:W3CDTF">2026-04-30T08:48:21Z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0x0101003128A3D0E4CB984EA3392A2C72369E4F</vt:lpwstr>
  </property>
  <property fmtid="{D5CDD505-2E9C-101B-9397-08002B2CF9AE}" pid="3" name="MediaServiceImageTags">
    <vt:lpwstr/>
  </property>
</Properties>
</file>